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7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20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21.xml" ContentType="application/vnd.openxmlformats-officedocument.presentationml.tags+xml"/>
  <Override PartName="/ppt/notesSlides/notesSlide22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23.xml" ContentType="application/vnd.openxmlformats-officedocument.presentationml.notesSlide+xml"/>
  <Override PartName="/ppt/tags/tag25.xml" ContentType="application/vnd.openxmlformats-officedocument.presentationml.tags+xml"/>
  <Override PartName="/ppt/notesSlides/notesSlide24.xml" ContentType="application/vnd.openxmlformats-officedocument.presentationml.notesSlide+xml"/>
  <Override PartName="/ppt/tags/tag26.xml" ContentType="application/vnd.openxmlformats-officedocument.presentationml.tags+xml"/>
  <Override PartName="/ppt/notesSlides/notesSlide25.xml" ContentType="application/vnd.openxmlformats-officedocument.presentationml.notesSlide+xml"/>
  <Override PartName="/ppt/tags/tag27.xml" ContentType="application/vnd.openxmlformats-officedocument.presentationml.tags+xml"/>
  <Override PartName="/ppt/notesSlides/notesSlide26.xml" ContentType="application/vnd.openxmlformats-officedocument.presentationml.notesSlide+xml"/>
  <Override PartName="/ppt/tags/tag28.xml" ContentType="application/vnd.openxmlformats-officedocument.presentationml.tags+xml"/>
  <Override PartName="/ppt/notesSlides/notesSlide27.xml" ContentType="application/vnd.openxmlformats-officedocument.presentationml.notesSlide+xml"/>
  <Override PartName="/ppt/tags/tag29.xml" ContentType="application/vnd.openxmlformats-officedocument.presentationml.tags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4"/>
  </p:notesMasterIdLst>
  <p:sldIdLst>
    <p:sldId id="482" r:id="rId2"/>
    <p:sldId id="456" r:id="rId3"/>
    <p:sldId id="483" r:id="rId4"/>
    <p:sldId id="457" r:id="rId5"/>
    <p:sldId id="458" r:id="rId6"/>
    <p:sldId id="258" r:id="rId7"/>
    <p:sldId id="326" r:id="rId8"/>
    <p:sldId id="314" r:id="rId9"/>
    <p:sldId id="518" r:id="rId10"/>
    <p:sldId id="521" r:id="rId11"/>
    <p:sldId id="522" r:id="rId12"/>
    <p:sldId id="523" r:id="rId13"/>
    <p:sldId id="531" r:id="rId14"/>
    <p:sldId id="532" r:id="rId15"/>
    <p:sldId id="533" r:id="rId16"/>
    <p:sldId id="534" r:id="rId17"/>
    <p:sldId id="541" r:id="rId18"/>
    <p:sldId id="535" r:id="rId19"/>
    <p:sldId id="553" r:id="rId20"/>
    <p:sldId id="554" r:id="rId21"/>
    <p:sldId id="543" r:id="rId22"/>
    <p:sldId id="542" r:id="rId23"/>
    <p:sldId id="495" r:id="rId24"/>
    <p:sldId id="499" r:id="rId25"/>
    <p:sldId id="501" r:id="rId26"/>
    <p:sldId id="502" r:id="rId27"/>
    <p:sldId id="503" r:id="rId28"/>
    <p:sldId id="504" r:id="rId29"/>
    <p:sldId id="505" r:id="rId30"/>
    <p:sldId id="506" r:id="rId31"/>
    <p:sldId id="507" r:id="rId32"/>
    <p:sldId id="508" r:id="rId33"/>
    <p:sldId id="509" r:id="rId34"/>
    <p:sldId id="510" r:id="rId35"/>
    <p:sldId id="511" r:id="rId36"/>
    <p:sldId id="512" r:id="rId37"/>
    <p:sldId id="513" r:id="rId38"/>
    <p:sldId id="514" r:id="rId39"/>
    <p:sldId id="515" r:id="rId40"/>
    <p:sldId id="516" r:id="rId41"/>
    <p:sldId id="517" r:id="rId42"/>
    <p:sldId id="555" r:id="rId43"/>
    <p:sldId id="470" r:id="rId44"/>
    <p:sldId id="484" r:id="rId45"/>
    <p:sldId id="556" r:id="rId46"/>
    <p:sldId id="557" r:id="rId47"/>
    <p:sldId id="471" r:id="rId48"/>
    <p:sldId id="315" r:id="rId49"/>
    <p:sldId id="318" r:id="rId50"/>
    <p:sldId id="320" r:id="rId51"/>
    <p:sldId id="321" r:id="rId52"/>
    <p:sldId id="473" r:id="rId53"/>
    <p:sldId id="474" r:id="rId54"/>
    <p:sldId id="324" r:id="rId55"/>
    <p:sldId id="545" r:id="rId56"/>
    <p:sldId id="546" r:id="rId57"/>
    <p:sldId id="547" r:id="rId58"/>
    <p:sldId id="551" r:id="rId59"/>
    <p:sldId id="552" r:id="rId60"/>
    <p:sldId id="402" r:id="rId61"/>
    <p:sldId id="427" r:id="rId62"/>
    <p:sldId id="391" r:id="rId63"/>
    <p:sldId id="392" r:id="rId64"/>
    <p:sldId id="393" r:id="rId65"/>
    <p:sldId id="394" r:id="rId66"/>
    <p:sldId id="481" r:id="rId67"/>
    <p:sldId id="337" r:id="rId68"/>
    <p:sldId id="396" r:id="rId69"/>
    <p:sldId id="432" r:id="rId70"/>
    <p:sldId id="339" r:id="rId71"/>
    <p:sldId id="398" r:id="rId72"/>
    <p:sldId id="381" r:id="rId73"/>
    <p:sldId id="382" r:id="rId74"/>
    <p:sldId id="383" r:id="rId75"/>
    <p:sldId id="384" r:id="rId76"/>
    <p:sldId id="385" r:id="rId77"/>
    <p:sldId id="386" r:id="rId78"/>
    <p:sldId id="388" r:id="rId79"/>
    <p:sldId id="399" r:id="rId80"/>
    <p:sldId id="401" r:id="rId81"/>
    <p:sldId id="411" r:id="rId82"/>
    <p:sldId id="341" r:id="rId8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0070C0"/>
    <a:srgbClr val="000000"/>
    <a:srgbClr val="F2F2F2"/>
    <a:srgbClr val="0000FF"/>
    <a:srgbClr val="9CC5FD"/>
    <a:srgbClr val="3A6695"/>
    <a:srgbClr val="134263"/>
    <a:srgbClr val="1E2B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704" autoAdjust="0"/>
    <p:restoredTop sz="93963" autoAdjust="0"/>
  </p:normalViewPr>
  <p:slideViewPr>
    <p:cSldViewPr snapToGrid="0">
      <p:cViewPr>
        <p:scale>
          <a:sx n="66" d="100"/>
          <a:sy n="66" d="100"/>
        </p:scale>
        <p:origin x="666" y="21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038A1C-0D2A-4940-A1A1-382373710576}" type="doc">
      <dgm:prSet loTypeId="urn:microsoft.com/office/officeart/2005/8/layout/process1" loCatId="process" qsTypeId="urn:microsoft.com/office/officeart/2005/8/quickstyle/simple1" qsCatId="simple" csTypeId="urn:microsoft.com/office/officeart/2005/8/colors/accent6_2" csCatId="accent6" phldr="1"/>
      <dgm:spPr/>
    </dgm:pt>
    <dgm:pt modelId="{67C2BCC1-9046-411A-BA17-B096080E6185}">
      <dgm:prSet phldrT="[文本]" custT="1"/>
      <dgm:spPr/>
      <dgm:t>
        <a:bodyPr/>
        <a:lstStyle/>
        <a:p>
          <a:r>
            <a:rPr lang="zh-CN" altLang="en-US" sz="2000" b="1" dirty="0" smtClean="0">
              <a:latin typeface="黑体" panose="02010609060101010101" pitchFamily="49" charset="-122"/>
              <a:ea typeface="黑体" panose="02010609060101010101" pitchFamily="49" charset="-122"/>
            </a:rPr>
            <a:t>理清逻辑思路</a:t>
          </a:r>
          <a:endParaRPr lang="en-US" altLang="zh-CN" sz="2000" b="1" dirty="0" smtClean="0">
            <a:latin typeface="黑体" panose="02010609060101010101" pitchFamily="49" charset="-122"/>
            <a:ea typeface="黑体" panose="02010609060101010101" pitchFamily="49" charset="-122"/>
          </a:endParaRPr>
        </a:p>
        <a:p>
          <a:r>
            <a:rPr lang="zh-CN" altLang="en-US" sz="2000" b="1" dirty="0" smtClean="0">
              <a:latin typeface="黑体" panose="02010609060101010101" pitchFamily="49" charset="-122"/>
              <a:ea typeface="黑体" panose="02010609060101010101" pitchFamily="49" charset="-122"/>
            </a:rPr>
            <a:t>梳理论文框架</a:t>
          </a:r>
          <a:endParaRPr lang="en-US" altLang="zh-CN" sz="2000" b="1" dirty="0" smtClean="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7E7CDA90-AF56-4F4B-9BC8-05FE40135444}" type="parTrans" cxnId="{68866675-EDA5-4895-971A-F2C5BDD82244}">
      <dgm:prSet/>
      <dgm:spPr/>
      <dgm:t>
        <a:bodyPr/>
        <a:lstStyle/>
        <a:p>
          <a:endParaRPr lang="zh-CN" altLang="en-US" sz="2000" b="1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76696CF4-B9F4-46D7-BDCE-02B59AB7473B}" type="sibTrans" cxnId="{68866675-EDA5-4895-971A-F2C5BDD82244}">
      <dgm:prSet custT="1"/>
      <dgm:spPr/>
      <dgm:t>
        <a:bodyPr/>
        <a:lstStyle/>
        <a:p>
          <a:endParaRPr lang="zh-CN" altLang="en-US" sz="2000" b="1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B27F0DD2-4640-4F77-922B-D193D9249703}">
      <dgm:prSet phldrT="[文本]" custT="1"/>
      <dgm:spPr/>
      <dgm:t>
        <a:bodyPr/>
        <a:lstStyle/>
        <a:p>
          <a:r>
            <a:rPr lang="zh-CN" altLang="en-US" sz="2000" b="1" dirty="0" smtClean="0">
              <a:latin typeface="黑体" panose="02010609060101010101" pitchFamily="49" charset="-122"/>
              <a:ea typeface="黑体" panose="02010609060101010101" pitchFamily="49" charset="-122"/>
            </a:rPr>
            <a:t>学会照葫芦画瓢</a:t>
          </a:r>
          <a:endParaRPr lang="en-US" altLang="zh-CN" sz="2000" b="1" dirty="0" smtClean="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13560FF8-CA35-4E56-9583-C8ED08C681D1}" type="parTrans" cxnId="{743DA662-8B47-4C67-871D-6B14D0778523}">
      <dgm:prSet/>
      <dgm:spPr/>
      <dgm:t>
        <a:bodyPr/>
        <a:lstStyle/>
        <a:p>
          <a:endParaRPr lang="zh-CN" altLang="en-US" sz="2000" b="1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78068897-E4C5-4A47-AA4B-EF412EC84F3F}" type="sibTrans" cxnId="{743DA662-8B47-4C67-871D-6B14D0778523}">
      <dgm:prSet custT="1"/>
      <dgm:spPr/>
      <dgm:t>
        <a:bodyPr/>
        <a:lstStyle/>
        <a:p>
          <a:endParaRPr lang="zh-CN" altLang="en-US" sz="2000" b="1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A4812351-95BC-428F-899A-664D5362A400}">
      <dgm:prSet phldrT="[文本]" custT="1"/>
      <dgm:spPr/>
      <dgm:t>
        <a:bodyPr/>
        <a:lstStyle/>
        <a:p>
          <a:r>
            <a:rPr lang="zh-CN" altLang="en-US" sz="2000" b="1" dirty="0" smtClean="0">
              <a:latin typeface="黑体" panose="02010609060101010101" pitchFamily="49" charset="-122"/>
              <a:ea typeface="黑体" panose="02010609060101010101" pitchFamily="49" charset="-122"/>
            </a:rPr>
            <a:t>由粗到细进行修改</a:t>
          </a:r>
          <a:endParaRPr lang="en-US" altLang="zh-CN" sz="2000" b="1" dirty="0" smtClean="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192922A9-A7FF-4A39-88AE-B91A9B5B3971}" type="parTrans" cxnId="{42CE1FA2-0B86-4780-B128-493529771645}">
      <dgm:prSet/>
      <dgm:spPr/>
      <dgm:t>
        <a:bodyPr/>
        <a:lstStyle/>
        <a:p>
          <a:endParaRPr lang="zh-CN" altLang="en-US" sz="2000" b="1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D64A519C-72BC-4C7F-AEF0-ECB5D84BE827}" type="sibTrans" cxnId="{42CE1FA2-0B86-4780-B128-493529771645}">
      <dgm:prSet/>
      <dgm:spPr/>
      <dgm:t>
        <a:bodyPr/>
        <a:lstStyle/>
        <a:p>
          <a:endParaRPr lang="zh-CN" altLang="en-US" sz="2000" b="1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1CA3A992-6A8E-41BA-AA5F-24B4878A810D}" type="pres">
      <dgm:prSet presAssocID="{DD038A1C-0D2A-4940-A1A1-382373710576}" presName="Name0" presStyleCnt="0">
        <dgm:presLayoutVars>
          <dgm:dir/>
          <dgm:resizeHandles val="exact"/>
        </dgm:presLayoutVars>
      </dgm:prSet>
      <dgm:spPr/>
    </dgm:pt>
    <dgm:pt modelId="{BC6024BF-1E38-493C-A94D-162D69D1C340}" type="pres">
      <dgm:prSet presAssocID="{67C2BCC1-9046-411A-BA17-B096080E6185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228FC13-183F-4F35-84AE-87F574570BE1}" type="pres">
      <dgm:prSet presAssocID="{76696CF4-B9F4-46D7-BDCE-02B59AB7473B}" presName="sibTrans" presStyleLbl="sibTrans2D1" presStyleIdx="0" presStyleCnt="2"/>
      <dgm:spPr/>
      <dgm:t>
        <a:bodyPr/>
        <a:lstStyle/>
        <a:p>
          <a:endParaRPr lang="zh-CN" altLang="en-US"/>
        </a:p>
      </dgm:t>
    </dgm:pt>
    <dgm:pt modelId="{379DDFC1-E39A-425F-B724-84F249B5A473}" type="pres">
      <dgm:prSet presAssocID="{76696CF4-B9F4-46D7-BDCE-02B59AB7473B}" presName="connectorText" presStyleLbl="sibTrans2D1" presStyleIdx="0" presStyleCnt="2"/>
      <dgm:spPr/>
      <dgm:t>
        <a:bodyPr/>
        <a:lstStyle/>
        <a:p>
          <a:endParaRPr lang="zh-CN" altLang="en-US"/>
        </a:p>
      </dgm:t>
    </dgm:pt>
    <dgm:pt modelId="{956AFC63-E2B3-4054-83CE-1E1586B9FABA}" type="pres">
      <dgm:prSet presAssocID="{B27F0DD2-4640-4F77-922B-D193D9249703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4A25FBA-28E7-4F39-9A07-056E693218A4}" type="pres">
      <dgm:prSet presAssocID="{78068897-E4C5-4A47-AA4B-EF412EC84F3F}" presName="sibTrans" presStyleLbl="sibTrans2D1" presStyleIdx="1" presStyleCnt="2"/>
      <dgm:spPr/>
      <dgm:t>
        <a:bodyPr/>
        <a:lstStyle/>
        <a:p>
          <a:endParaRPr lang="zh-CN" altLang="en-US"/>
        </a:p>
      </dgm:t>
    </dgm:pt>
    <dgm:pt modelId="{D3F3EC29-4AE5-4736-9572-644B697529FF}" type="pres">
      <dgm:prSet presAssocID="{78068897-E4C5-4A47-AA4B-EF412EC84F3F}" presName="connectorText" presStyleLbl="sibTrans2D1" presStyleIdx="1" presStyleCnt="2"/>
      <dgm:spPr/>
      <dgm:t>
        <a:bodyPr/>
        <a:lstStyle/>
        <a:p>
          <a:endParaRPr lang="zh-CN" altLang="en-US"/>
        </a:p>
      </dgm:t>
    </dgm:pt>
    <dgm:pt modelId="{5EDCD23D-6B91-4FAE-958E-712C67E91381}" type="pres">
      <dgm:prSet presAssocID="{A4812351-95BC-428F-899A-664D5362A400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7E5080B5-9070-48AB-B146-2A3185BA8EE7}" type="presOf" srcId="{78068897-E4C5-4A47-AA4B-EF412EC84F3F}" destId="{C4A25FBA-28E7-4F39-9A07-056E693218A4}" srcOrd="0" destOrd="0" presId="urn:microsoft.com/office/officeart/2005/8/layout/process1"/>
    <dgm:cxn modelId="{3568B69D-C9BA-46EE-8061-61482F596D92}" type="presOf" srcId="{76696CF4-B9F4-46D7-BDCE-02B59AB7473B}" destId="{379DDFC1-E39A-425F-B724-84F249B5A473}" srcOrd="1" destOrd="0" presId="urn:microsoft.com/office/officeart/2005/8/layout/process1"/>
    <dgm:cxn modelId="{42CE1FA2-0B86-4780-B128-493529771645}" srcId="{DD038A1C-0D2A-4940-A1A1-382373710576}" destId="{A4812351-95BC-428F-899A-664D5362A400}" srcOrd="2" destOrd="0" parTransId="{192922A9-A7FF-4A39-88AE-B91A9B5B3971}" sibTransId="{D64A519C-72BC-4C7F-AEF0-ECB5D84BE827}"/>
    <dgm:cxn modelId="{743DA662-8B47-4C67-871D-6B14D0778523}" srcId="{DD038A1C-0D2A-4940-A1A1-382373710576}" destId="{B27F0DD2-4640-4F77-922B-D193D9249703}" srcOrd="1" destOrd="0" parTransId="{13560FF8-CA35-4E56-9583-C8ED08C681D1}" sibTransId="{78068897-E4C5-4A47-AA4B-EF412EC84F3F}"/>
    <dgm:cxn modelId="{FAC940FD-4D84-40D6-BB3D-96E219DA45AC}" type="presOf" srcId="{B27F0DD2-4640-4F77-922B-D193D9249703}" destId="{956AFC63-E2B3-4054-83CE-1E1586B9FABA}" srcOrd="0" destOrd="0" presId="urn:microsoft.com/office/officeart/2005/8/layout/process1"/>
    <dgm:cxn modelId="{68866675-EDA5-4895-971A-F2C5BDD82244}" srcId="{DD038A1C-0D2A-4940-A1A1-382373710576}" destId="{67C2BCC1-9046-411A-BA17-B096080E6185}" srcOrd="0" destOrd="0" parTransId="{7E7CDA90-AF56-4F4B-9BC8-05FE40135444}" sibTransId="{76696CF4-B9F4-46D7-BDCE-02B59AB7473B}"/>
    <dgm:cxn modelId="{6A3827CC-66BF-4D99-9F79-36B436D38F6B}" type="presOf" srcId="{A4812351-95BC-428F-899A-664D5362A400}" destId="{5EDCD23D-6B91-4FAE-958E-712C67E91381}" srcOrd="0" destOrd="0" presId="urn:microsoft.com/office/officeart/2005/8/layout/process1"/>
    <dgm:cxn modelId="{1B04CE07-A255-416C-88F8-011EB222A9F7}" type="presOf" srcId="{76696CF4-B9F4-46D7-BDCE-02B59AB7473B}" destId="{7228FC13-183F-4F35-84AE-87F574570BE1}" srcOrd="0" destOrd="0" presId="urn:microsoft.com/office/officeart/2005/8/layout/process1"/>
    <dgm:cxn modelId="{76DC4205-8D2D-4538-91E9-9D920307F7A9}" type="presOf" srcId="{67C2BCC1-9046-411A-BA17-B096080E6185}" destId="{BC6024BF-1E38-493C-A94D-162D69D1C340}" srcOrd="0" destOrd="0" presId="urn:microsoft.com/office/officeart/2005/8/layout/process1"/>
    <dgm:cxn modelId="{D2CF06DD-8E54-4769-BAD1-745E249167B9}" type="presOf" srcId="{78068897-E4C5-4A47-AA4B-EF412EC84F3F}" destId="{D3F3EC29-4AE5-4736-9572-644B697529FF}" srcOrd="1" destOrd="0" presId="urn:microsoft.com/office/officeart/2005/8/layout/process1"/>
    <dgm:cxn modelId="{2AA57E64-B8D2-4BC1-A690-895E28E0B935}" type="presOf" srcId="{DD038A1C-0D2A-4940-A1A1-382373710576}" destId="{1CA3A992-6A8E-41BA-AA5F-24B4878A810D}" srcOrd="0" destOrd="0" presId="urn:microsoft.com/office/officeart/2005/8/layout/process1"/>
    <dgm:cxn modelId="{169B0568-6D05-48DC-9940-BB6265168014}" type="presParOf" srcId="{1CA3A992-6A8E-41BA-AA5F-24B4878A810D}" destId="{BC6024BF-1E38-493C-A94D-162D69D1C340}" srcOrd="0" destOrd="0" presId="urn:microsoft.com/office/officeart/2005/8/layout/process1"/>
    <dgm:cxn modelId="{041CB64E-3904-470B-BA68-F17F98D6C8CC}" type="presParOf" srcId="{1CA3A992-6A8E-41BA-AA5F-24B4878A810D}" destId="{7228FC13-183F-4F35-84AE-87F574570BE1}" srcOrd="1" destOrd="0" presId="urn:microsoft.com/office/officeart/2005/8/layout/process1"/>
    <dgm:cxn modelId="{B337219A-9F91-4258-B524-60C97360AA49}" type="presParOf" srcId="{7228FC13-183F-4F35-84AE-87F574570BE1}" destId="{379DDFC1-E39A-425F-B724-84F249B5A473}" srcOrd="0" destOrd="0" presId="urn:microsoft.com/office/officeart/2005/8/layout/process1"/>
    <dgm:cxn modelId="{21479C82-7F25-4D74-898E-E87D6BEC2820}" type="presParOf" srcId="{1CA3A992-6A8E-41BA-AA5F-24B4878A810D}" destId="{956AFC63-E2B3-4054-83CE-1E1586B9FABA}" srcOrd="2" destOrd="0" presId="urn:microsoft.com/office/officeart/2005/8/layout/process1"/>
    <dgm:cxn modelId="{70BC014C-8D13-454E-92BA-B4CB90217858}" type="presParOf" srcId="{1CA3A992-6A8E-41BA-AA5F-24B4878A810D}" destId="{C4A25FBA-28E7-4F39-9A07-056E693218A4}" srcOrd="3" destOrd="0" presId="urn:microsoft.com/office/officeart/2005/8/layout/process1"/>
    <dgm:cxn modelId="{6B8D87E3-A509-4BB6-BC8D-B686FF6EEB84}" type="presParOf" srcId="{C4A25FBA-28E7-4F39-9A07-056E693218A4}" destId="{D3F3EC29-4AE5-4736-9572-644B697529FF}" srcOrd="0" destOrd="0" presId="urn:microsoft.com/office/officeart/2005/8/layout/process1"/>
    <dgm:cxn modelId="{63A60396-63A6-4759-86D3-CB34791B9A46}" type="presParOf" srcId="{1CA3A992-6A8E-41BA-AA5F-24B4878A810D}" destId="{5EDCD23D-6B91-4FAE-958E-712C67E91381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6024BF-1E38-493C-A94D-162D69D1C340}">
      <dsp:nvSpPr>
        <dsp:cNvPr id="0" name=""/>
        <dsp:cNvSpPr/>
      </dsp:nvSpPr>
      <dsp:spPr>
        <a:xfrm>
          <a:off x="8381" y="1287142"/>
          <a:ext cx="2505032" cy="1503019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kern="1200" dirty="0" smtClean="0">
              <a:latin typeface="黑体" panose="02010609060101010101" pitchFamily="49" charset="-122"/>
              <a:ea typeface="黑体" panose="02010609060101010101" pitchFamily="49" charset="-122"/>
            </a:rPr>
            <a:t>理清逻辑思路</a:t>
          </a:r>
          <a:endParaRPr lang="en-US" altLang="zh-CN" sz="2000" b="1" kern="1200" dirty="0" smtClean="0">
            <a:latin typeface="黑体" panose="02010609060101010101" pitchFamily="49" charset="-122"/>
            <a:ea typeface="黑体" panose="02010609060101010101" pitchFamily="49" charset="-122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kern="1200" dirty="0" smtClean="0">
              <a:latin typeface="黑体" panose="02010609060101010101" pitchFamily="49" charset="-122"/>
              <a:ea typeface="黑体" panose="02010609060101010101" pitchFamily="49" charset="-122"/>
            </a:rPr>
            <a:t>梳理论文框架</a:t>
          </a:r>
          <a:endParaRPr lang="en-US" altLang="zh-CN" sz="2000" b="1" kern="1200" dirty="0" smtClean="0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52403" y="1331164"/>
        <a:ext cx="2416988" cy="1414975"/>
      </dsp:txXfrm>
    </dsp:sp>
    <dsp:sp modelId="{7228FC13-183F-4F35-84AE-87F574570BE1}">
      <dsp:nvSpPr>
        <dsp:cNvPr id="0" name=""/>
        <dsp:cNvSpPr/>
      </dsp:nvSpPr>
      <dsp:spPr>
        <a:xfrm>
          <a:off x="2763916" y="1728027"/>
          <a:ext cx="531066" cy="621248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2000" b="1" kern="1200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2763916" y="1852277"/>
        <a:ext cx="371746" cy="372748"/>
      </dsp:txXfrm>
    </dsp:sp>
    <dsp:sp modelId="{956AFC63-E2B3-4054-83CE-1E1586B9FABA}">
      <dsp:nvSpPr>
        <dsp:cNvPr id="0" name=""/>
        <dsp:cNvSpPr/>
      </dsp:nvSpPr>
      <dsp:spPr>
        <a:xfrm>
          <a:off x="3515426" y="1287142"/>
          <a:ext cx="2505032" cy="1503019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kern="1200" dirty="0" smtClean="0">
              <a:latin typeface="黑体" panose="02010609060101010101" pitchFamily="49" charset="-122"/>
              <a:ea typeface="黑体" panose="02010609060101010101" pitchFamily="49" charset="-122"/>
            </a:rPr>
            <a:t>学会照葫芦画瓢</a:t>
          </a:r>
          <a:endParaRPr lang="en-US" altLang="zh-CN" sz="2000" b="1" kern="1200" dirty="0" smtClean="0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3559448" y="1331164"/>
        <a:ext cx="2416988" cy="1414975"/>
      </dsp:txXfrm>
    </dsp:sp>
    <dsp:sp modelId="{C4A25FBA-28E7-4F39-9A07-056E693218A4}">
      <dsp:nvSpPr>
        <dsp:cNvPr id="0" name=""/>
        <dsp:cNvSpPr/>
      </dsp:nvSpPr>
      <dsp:spPr>
        <a:xfrm>
          <a:off x="6270961" y="1728027"/>
          <a:ext cx="531066" cy="621248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2000" b="1" kern="1200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6270961" y="1852277"/>
        <a:ext cx="371746" cy="372748"/>
      </dsp:txXfrm>
    </dsp:sp>
    <dsp:sp modelId="{5EDCD23D-6B91-4FAE-958E-712C67E91381}">
      <dsp:nvSpPr>
        <dsp:cNvPr id="0" name=""/>
        <dsp:cNvSpPr/>
      </dsp:nvSpPr>
      <dsp:spPr>
        <a:xfrm>
          <a:off x="7022471" y="1287142"/>
          <a:ext cx="2505032" cy="1503019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kern="1200" dirty="0" smtClean="0">
              <a:latin typeface="黑体" panose="02010609060101010101" pitchFamily="49" charset="-122"/>
              <a:ea typeface="黑体" panose="02010609060101010101" pitchFamily="49" charset="-122"/>
            </a:rPr>
            <a:t>由粗到细进行修改</a:t>
          </a:r>
          <a:endParaRPr lang="en-US" altLang="zh-CN" sz="2000" b="1" kern="1200" dirty="0" smtClean="0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7066493" y="1331164"/>
        <a:ext cx="2416988" cy="14149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CE4261-0CDD-45A3-84C2-311859DE5B03}" type="datetimeFigureOut">
              <a:rPr lang="zh-CN" altLang="en-US" smtClean="0"/>
              <a:pPr/>
              <a:t>2019/11/15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F711DA-82CB-44C8-99EC-9CE596A896F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0887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04BCF4-19A7-447E-AAD4-33EB6D25D8A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10887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21614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711DA-82CB-44C8-99EC-9CE596A896FB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711DA-82CB-44C8-99EC-9CE596A896FB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83621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0887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04BCF4-19A7-447E-AAD4-33EB6D25D8A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10887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52691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本科生看硕士生的论文，硕士生看博士生的论文、</a:t>
            </a:r>
            <a:endParaRPr lang="en-US" altLang="zh-CN" dirty="0" smtClean="0"/>
          </a:p>
          <a:p>
            <a:r>
              <a:rPr lang="zh-CN" altLang="en-US" dirty="0" smtClean="0"/>
              <a:t>看综述，每个点都可以拓展</a:t>
            </a:r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4552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0887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04BCF4-19A7-447E-AAD4-33EB6D25D8A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10887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10626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本科生看硕士生的论文，硕士生看博士生的论文、</a:t>
            </a:r>
            <a:endParaRPr lang="en-US" altLang="zh-CN" dirty="0" smtClean="0"/>
          </a:p>
          <a:p>
            <a:r>
              <a:rPr lang="zh-CN" altLang="en-US" dirty="0" smtClean="0"/>
              <a:t>看综述，每个点都可以拓展</a:t>
            </a:r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82764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05752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711DA-82CB-44C8-99EC-9CE596A896FB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66812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0887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04BCF4-19A7-447E-AAD4-33EB6D25D8A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10887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83676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32242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25693B-D9BF-4800-9536-EDFD74FD9AA9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39161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711DA-82CB-44C8-99EC-9CE596A896FB}" type="slidenum">
              <a:rPr lang="zh-CN" altLang="en-US" smtClean="0"/>
              <a:pPr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90288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本科生看硕士生的论文，硕士生看博士生的论文、</a:t>
            </a:r>
            <a:endParaRPr lang="en-US" altLang="zh-CN" dirty="0" smtClean="0"/>
          </a:p>
          <a:p>
            <a:r>
              <a:rPr lang="zh-CN" altLang="en-US" dirty="0" smtClean="0"/>
              <a:t>看综述，每个点都可以拓展</a:t>
            </a:r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90823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0887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04BCF4-19A7-447E-AAD4-33EB6D25D8A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10887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37781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期刊影响因子：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sym typeface="+mn-ea"/>
              </a:rPr>
              <a:t>期刊学术质量的直观体现</a:t>
            </a:r>
            <a:endParaRPr lang="zh-CN" altLang="en-US" b="1" dirty="0">
              <a:solidFill>
                <a:srgbClr val="E8707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b="1" dirty="0">
                <a:solidFill>
                  <a:srgbClr val="E8707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了解期刊刊载能力：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同水平的期刊，发文量大的期刊投稿更易于被录取。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  <a:p>
            <a:pPr>
              <a:lnSpc>
                <a:spcPct val="100000"/>
              </a:lnSpc>
            </a:pPr>
            <a:r>
              <a:rPr lang="zh-CN" altLang="en-US" dirty="0">
                <a:sym typeface="+mn-ea"/>
              </a:rPr>
              <a:t>土壤学报（双月）、植物营养与肥料学报（双月）、中国农业科学（半月）、作物学报（月）、核农学报</a:t>
            </a:r>
          </a:p>
          <a:p>
            <a:pPr>
              <a:lnSpc>
                <a:spcPct val="100000"/>
              </a:lnSpc>
            </a:pPr>
            <a:r>
              <a:rPr lang="zh-CN" altLang="en-US" b="1"/>
              <a:t>专业刊物：</a:t>
            </a:r>
            <a:r>
              <a:rPr lang="zh-CN" altLang="en-US"/>
              <a:t>如医学类的《中国现代医生》、教育类的《世界教育信息》、建筑类的《建筑科学》</a:t>
            </a:r>
          </a:p>
          <a:p>
            <a:pPr>
              <a:lnSpc>
                <a:spcPct val="100000"/>
              </a:lnSpc>
            </a:pPr>
            <a:r>
              <a:rPr lang="zh-CN" altLang="en-US" b="1"/>
              <a:t>综合期刊：《</a:t>
            </a:r>
            <a:r>
              <a:rPr lang="zh-CN" altLang="en-US"/>
              <a:t>管理观察》、《当代人》、《魅力中国》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C3DCF2-437D-4778-99AC-63A726948FA5}" type="slidenum">
              <a:rPr lang="zh-CN" altLang="en-US" smtClean="0"/>
              <a:t>61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89447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endParaRPr lang="zh-CN" altLang="en-US" sz="12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B1E2B-BA05-45A4-8EE7-DAB29FB802CA}" type="slidenum">
              <a:rPr lang="zh-CN" altLang="en-US" smtClean="0"/>
              <a:t>65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79876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711DA-82CB-44C8-99EC-9CE596A896FB}" type="slidenum">
              <a:rPr lang="zh-CN" altLang="en-US" smtClean="0"/>
              <a:pPr/>
              <a:t>67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17256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69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09964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70593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algn="just">
              <a:lnSpc>
                <a:spcPct val="160000"/>
              </a:lnSpc>
            </a:pPr>
            <a:r>
              <a:rPr lang="zh-CN" altLang="en-US">
                <a:sym typeface="+mn-ea"/>
              </a:rPr>
              <a:t> 如今的学术文献浩如烟海，即便是某个细分领域的著作也汗牛充栋。导师可以从专业角度评价论文的专业水平，但是评判论文抄袭与否则往往是一件难事。借助检测工具可以有效避免学生毕业后因为论文抄袭而追责，把可能爆发的问题消灭在毕业前。</a:t>
            </a:r>
            <a:endParaRPr lang="zh-CN" altLang="en-US"/>
          </a:p>
          <a:p>
            <a:pPr algn="just">
              <a:lnSpc>
                <a:spcPct val="160000"/>
              </a:lnSpc>
            </a:pPr>
            <a:r>
              <a:rPr lang="zh-CN" altLang="en-US">
                <a:sym typeface="+mn-ea"/>
              </a:rPr>
              <a:t>         但与此同时，更应加强学生的前期引导和过程管理，使其在入学伊始就树立端正的学术态度，加强“入口”和过程的管理，而不仅仅寄希望于“出口”把关，可能是治本的关键所在。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21258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charset="0"/>
                <a:ea typeface="微软雅黑" panose="020B0503020204020204" pitchFamily="34" charset="-122"/>
              </a:rPr>
              <a:t>72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9867110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charset="0"/>
                <a:ea typeface="微软雅黑" panose="020B0503020204020204" pitchFamily="34" charset="-122"/>
              </a:rPr>
              <a:t>73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2694366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 smtClean="0">
                <a:latin typeface="Arial" panose="020B0604020202020204" pitchFamily="34" charset="0"/>
                <a:ea typeface="微软雅黑" panose="020B0503020204020204" pitchFamily="34" charset="-122"/>
              </a:rPr>
              <a:t>原创声明、目录和参考文献是学术文献中广泛存在的内容，但并不属于文献的主体部分，系统实现自动识别原创声明、目录和参考文献，将其排除在全文检测的范围之外，从而提高了检测的精准度。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charset="0"/>
                <a:ea typeface="微软雅黑" panose="020B0503020204020204" pitchFamily="34" charset="-122"/>
              </a:rPr>
              <a:t>74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8933427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charset="0"/>
                <a:ea typeface="微软雅黑" panose="020B0503020204020204" pitchFamily="34" charset="-122"/>
              </a:rPr>
              <a:t>75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8981359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charset="0"/>
                <a:ea typeface="微软雅黑" panose="020B0503020204020204" pitchFamily="34" charset="-122"/>
              </a:rPr>
              <a:t>76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16032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charset="0"/>
                <a:ea typeface="微软雅黑" panose="020B0503020204020204" pitchFamily="34" charset="-122"/>
              </a:rPr>
              <a:t>77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8066177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charset="0"/>
                <a:ea typeface="微软雅黑" panose="020B0503020204020204" pitchFamily="34" charset="-122"/>
              </a:rPr>
              <a:t>78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1145238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236262650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亮亮图文旗舰店</a:t>
            </a:r>
          </a:p>
          <a:p>
            <a:r>
              <a:rPr lang="en-US" altLang="zh-CN" dirty="0" smtClean="0"/>
              <a:t>https://liangliangtuwen.tmall.com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711DA-82CB-44C8-99EC-9CE596A896FB}" type="slidenum">
              <a:rPr lang="zh-CN" altLang="en-US" smtClean="0"/>
              <a:pPr/>
              <a:t>82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7177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536CA-A6C4-4358-AF93-5CCBD70D248C}" type="datetimeFigureOut">
              <a:rPr lang="zh-CN" altLang="en-US" smtClean="0"/>
              <a:pPr/>
              <a:t>2019/11/15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37B7A-7510-410A-AA53-45D600DA02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536CA-A6C4-4358-AF93-5CCBD70D248C}" type="datetimeFigureOut">
              <a:rPr lang="zh-CN" altLang="en-US" smtClean="0"/>
              <a:pPr/>
              <a:t>2019/11/15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37B7A-7510-410A-AA53-45D600DA0276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187765"/>
            <a:ext cx="228600" cy="711395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>
              <a:cs typeface="+mn-ea"/>
              <a:sym typeface="+mn-lt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283630" y="187765"/>
            <a:ext cx="66890" cy="711395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536CA-A6C4-4358-AF93-5CCBD70D248C}" type="datetimeFigureOut">
              <a:rPr lang="zh-CN" altLang="en-US" smtClean="0"/>
              <a:pPr/>
              <a:t>2019/11/15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37B7A-7510-410A-AA53-45D600DA02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536CA-A6C4-4358-AF93-5CCBD70D248C}" type="datetimeFigureOut">
              <a:rPr lang="zh-CN" altLang="en-US" smtClean="0"/>
              <a:pPr/>
              <a:t>2019/11/15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37B7A-7510-410A-AA53-45D600DA02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536CA-A6C4-4358-AF93-5CCBD70D248C}" type="datetimeFigureOut">
              <a:rPr lang="zh-CN" altLang="en-US" smtClean="0"/>
              <a:pPr/>
              <a:t>2019/11/15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37B7A-7510-410A-AA53-45D600DA02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536CA-A6C4-4358-AF93-5CCBD70D248C}" type="datetimeFigureOut">
              <a:rPr lang="zh-CN" altLang="en-US" smtClean="0"/>
              <a:pPr/>
              <a:t>2019/11/15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37B7A-7510-410A-AA53-45D600DA02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536CA-A6C4-4358-AF93-5CCBD70D248C}" type="datetimeFigureOut">
              <a:rPr lang="zh-CN" altLang="en-US" smtClean="0"/>
              <a:pPr/>
              <a:t>2019/11/15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37B7A-7510-410A-AA53-45D600DA0276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0" y="187765"/>
            <a:ext cx="228600" cy="711395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>
              <a:cs typeface="+mn-ea"/>
              <a:sym typeface="+mn-lt"/>
            </a:endParaRPr>
          </a:p>
        </p:txBody>
      </p:sp>
      <p:sp>
        <p:nvSpPr>
          <p:cNvPr id="6" name="矩形 5"/>
          <p:cNvSpPr/>
          <p:nvPr userDrawn="1"/>
        </p:nvSpPr>
        <p:spPr>
          <a:xfrm>
            <a:off x="283630" y="187765"/>
            <a:ext cx="66890" cy="711395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536CA-A6C4-4358-AF93-5CCBD70D248C}" type="datetimeFigureOut">
              <a:rPr lang="zh-CN" altLang="en-US" smtClean="0"/>
              <a:pPr/>
              <a:t>2019/11/15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37B7A-7510-410A-AA53-45D600DA02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536CA-A6C4-4358-AF93-5CCBD70D248C}" type="datetimeFigureOut">
              <a:rPr lang="zh-CN" altLang="en-US" smtClean="0"/>
              <a:pPr/>
              <a:t>2019/11/15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37B7A-7510-410A-AA53-45D600DA02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536CA-A6C4-4358-AF93-5CCBD70D248C}" type="datetimeFigureOut">
              <a:rPr lang="zh-CN" altLang="en-US" smtClean="0"/>
              <a:pPr/>
              <a:t>2019/11/15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37B7A-7510-410A-AA53-45D600DA02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536CA-A6C4-4358-AF93-5CCBD70D248C}" type="datetimeFigureOut">
              <a:rPr lang="zh-CN" altLang="en-US" smtClean="0"/>
              <a:pPr/>
              <a:t>2019/11/15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37B7A-7510-410A-AA53-45D600DA0276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187765"/>
            <a:ext cx="228600" cy="711395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>
              <a:cs typeface="+mn-ea"/>
              <a:sym typeface="+mn-lt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283630" y="187765"/>
            <a:ext cx="66890" cy="711395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187765"/>
            <a:ext cx="228600" cy="711395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>
              <a:cs typeface="+mn-ea"/>
              <a:sym typeface="+mn-lt"/>
            </a:endParaRPr>
          </a:p>
        </p:txBody>
      </p:sp>
      <p:sp>
        <p:nvSpPr>
          <p:cNvPr id="3" name="矩形 2"/>
          <p:cNvSpPr/>
          <p:nvPr userDrawn="1"/>
        </p:nvSpPr>
        <p:spPr>
          <a:xfrm>
            <a:off x="283630" y="187765"/>
            <a:ext cx="66890" cy="711395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34877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bg bwMode="auto">
      <p:bgPr>
        <a:solidFill>
          <a:srgbClr val="FCFB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187765"/>
            <a:ext cx="228600" cy="711395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>
              <a:cs typeface="+mn-ea"/>
              <a:sym typeface="+mn-lt"/>
            </a:endParaRPr>
          </a:p>
        </p:txBody>
      </p:sp>
      <p:sp>
        <p:nvSpPr>
          <p:cNvPr id="3" name="矩形 2"/>
          <p:cNvSpPr/>
          <p:nvPr userDrawn="1"/>
        </p:nvSpPr>
        <p:spPr>
          <a:xfrm>
            <a:off x="283630" y="187765"/>
            <a:ext cx="66890" cy="711395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47652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4536CA-A6C4-4358-AF93-5CCBD70D248C}" type="datetimeFigureOut">
              <a:rPr lang="zh-CN" altLang="en-US" smtClean="0"/>
              <a:pPr/>
              <a:t>2019/11/15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537B7A-7510-410A-AA53-45D600DA0276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1969" y="432440"/>
            <a:ext cx="1897517" cy="55247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ags" Target="../tags/tag5.xml"/><Relationship Id="rId7" Type="http://schemas.openxmlformats.org/officeDocument/2006/relationships/image" Target="../media/image7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6.jpe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13.xml"/><Relationship Id="rId3" Type="http://schemas.openxmlformats.org/officeDocument/2006/relationships/tags" Target="../tags/tag8.xml"/><Relationship Id="rId7" Type="http://schemas.openxmlformats.org/officeDocument/2006/relationships/tags" Target="../tags/tag12.xml"/><Relationship Id="rId12" Type="http://schemas.openxmlformats.org/officeDocument/2006/relationships/slideLayout" Target="../slideLayouts/slideLayout12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tags" Target="../tags/tag11.xml"/><Relationship Id="rId11" Type="http://schemas.openxmlformats.org/officeDocument/2006/relationships/tags" Target="../tags/tag16.xml"/><Relationship Id="rId5" Type="http://schemas.openxmlformats.org/officeDocument/2006/relationships/tags" Target="../tags/tag10.xml"/><Relationship Id="rId10" Type="http://schemas.openxmlformats.org/officeDocument/2006/relationships/tags" Target="../tags/tag15.xml"/><Relationship Id="rId4" Type="http://schemas.openxmlformats.org/officeDocument/2006/relationships/tags" Target="../tags/tag9.xml"/><Relationship Id="rId9" Type="http://schemas.openxmlformats.org/officeDocument/2006/relationships/tags" Target="../tags/tag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7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0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png"/><Relationship Id="rId5" Type="http://schemas.openxmlformats.org/officeDocument/2006/relationships/image" Target="../media/image97.jpeg"/><Relationship Id="rId4" Type="http://schemas.openxmlformats.org/officeDocument/2006/relationships/image" Target="../media/image9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6.jpeg"/><Relationship Id="rId4" Type="http://schemas.openxmlformats.org/officeDocument/2006/relationships/image" Target="../media/image105.jpe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11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4" Type="http://schemas.openxmlformats.org/officeDocument/2006/relationships/image" Target="../media/image107.png"/><Relationship Id="rId9" Type="http://schemas.openxmlformats.org/officeDocument/2006/relationships/image" Target="../media/image112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3" Type="http://schemas.openxmlformats.org/officeDocument/2006/relationships/image" Target="../media/image114.png"/><Relationship Id="rId7" Type="http://schemas.openxmlformats.org/officeDocument/2006/relationships/image" Target="../media/image118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7.png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hyperlink" Target="&#36229;&#38142;&#25509;/&#23398;&#26415;&#19981;&#31471;&#26696;&#20363;/&#21271;&#22823;&#8220;&#20108;&#23457;&#8221;&#20915;&#23450;&#25764;&#38144;&#20110;&#33395;&#33593;&#21338;&#22763;&#23398;&#20301;&#65292;&#23548;&#24072;&#65306;&#38169;&#35823;&#19981;&#23452;&#34987;&#22840;&#22823;_&#32593;&#26131;&#26032;&#38395;&#20013;&#24515;.png" TargetMode="External"/><Relationship Id="rId2" Type="http://schemas.openxmlformats.org/officeDocument/2006/relationships/hyperlink" Target="&#36229;&#38142;&#25509;/&#23398;&#26415;&#19981;&#31471;&#26696;&#20363;/&#19996;&#21271;&#24072;&#22823;&#20004;&#30805;&#22763;&#35770;&#25991;&#39640;&#24230;&#38647;&#21516;_&#32593;&#26131;&#31185;&#25216;.png" TargetMode="Externa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4.png"/><Relationship Id="rId4" Type="http://schemas.openxmlformats.org/officeDocument/2006/relationships/image" Target="../media/image123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1.xml"/><Relationship Id="rId4" Type="http://schemas.openxmlformats.org/officeDocument/2006/relationships/image" Target="../media/image125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7" Type="http://schemas.openxmlformats.org/officeDocument/2006/relationships/image" Target="../media/image127.pn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image" Target="../media/image126.png"/><Relationship Id="rId5" Type="http://schemas.openxmlformats.org/officeDocument/2006/relationships/notesSlide" Target="../notesSlides/notesSlide23.xml"/><Relationship Id="rId4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5.xml"/><Relationship Id="rId5" Type="http://schemas.openxmlformats.org/officeDocument/2006/relationships/image" Target="../media/image129.png"/><Relationship Id="rId4" Type="http://schemas.openxmlformats.org/officeDocument/2006/relationships/image" Target="../media/image128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6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7.xml"/><Relationship Id="rId4" Type="http://schemas.openxmlformats.org/officeDocument/2006/relationships/image" Target="../media/image130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8.xml"/><Relationship Id="rId4" Type="http://schemas.openxmlformats.org/officeDocument/2006/relationships/image" Target="../media/image131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.png"/><Relationship Id="rId13" Type="http://schemas.openxmlformats.org/officeDocument/2006/relationships/image" Target="../media/image141.png"/><Relationship Id="rId3" Type="http://schemas.openxmlformats.org/officeDocument/2006/relationships/notesSlide" Target="../notesSlides/notesSlide28.xml"/><Relationship Id="rId7" Type="http://schemas.openxmlformats.org/officeDocument/2006/relationships/image" Target="../media/image135.png"/><Relationship Id="rId12" Type="http://schemas.openxmlformats.org/officeDocument/2006/relationships/image" Target="../media/image140.png"/><Relationship Id="rId17" Type="http://schemas.openxmlformats.org/officeDocument/2006/relationships/image" Target="../media/image145.pn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44.png"/><Relationship Id="rId1" Type="http://schemas.openxmlformats.org/officeDocument/2006/relationships/tags" Target="../tags/tag29.xml"/><Relationship Id="rId6" Type="http://schemas.openxmlformats.org/officeDocument/2006/relationships/image" Target="../media/image134.png"/><Relationship Id="rId11" Type="http://schemas.openxmlformats.org/officeDocument/2006/relationships/image" Target="../media/image139.png"/><Relationship Id="rId5" Type="http://schemas.openxmlformats.org/officeDocument/2006/relationships/image" Target="../media/image133.png"/><Relationship Id="rId15" Type="http://schemas.openxmlformats.org/officeDocument/2006/relationships/image" Target="../media/image143.png"/><Relationship Id="rId10" Type="http://schemas.openxmlformats.org/officeDocument/2006/relationships/image" Target="../media/image138.png"/><Relationship Id="rId4" Type="http://schemas.openxmlformats.org/officeDocument/2006/relationships/image" Target="../media/image132.png"/><Relationship Id="rId9" Type="http://schemas.openxmlformats.org/officeDocument/2006/relationships/image" Target="../media/image137.png"/><Relationship Id="rId14" Type="http://schemas.openxmlformats.org/officeDocument/2006/relationships/image" Target="../media/image142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.png"/><Relationship Id="rId3" Type="http://schemas.openxmlformats.org/officeDocument/2006/relationships/image" Target="../media/image146.jpeg"/><Relationship Id="rId7" Type="http://schemas.openxmlformats.org/officeDocument/2006/relationships/image" Target="../media/image15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9.jpeg"/><Relationship Id="rId5" Type="http://schemas.openxmlformats.org/officeDocument/2006/relationships/image" Target="../media/image148.jpeg"/><Relationship Id="rId10" Type="http://schemas.openxmlformats.org/officeDocument/2006/relationships/image" Target="../media/image153.png"/><Relationship Id="rId4" Type="http://schemas.openxmlformats.org/officeDocument/2006/relationships/image" Target="../media/image147.jpeg"/><Relationship Id="rId9" Type="http://schemas.openxmlformats.org/officeDocument/2006/relationships/image" Target="../media/image152.pn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JPG"/><Relationship Id="rId2" Type="http://schemas.openxmlformats.org/officeDocument/2006/relationships/image" Target="../media/image154.JP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image" Target="../media/image156.jp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-20445" y="1719918"/>
            <a:ext cx="12212445" cy="2706939"/>
            <a:chOff x="-20445" y="1719918"/>
            <a:chExt cx="12212445" cy="3048962"/>
          </a:xfrm>
        </p:grpSpPr>
        <p:pic>
          <p:nvPicPr>
            <p:cNvPr id="11" name="MH_Other_8"/>
            <p:cNvPicPr/>
            <p:nvPr>
              <p:custDataLst>
                <p:tags r:id="rId1"/>
              </p:custDataLst>
            </p:nvPr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887"/>
            <a:stretch>
              <a:fillRect/>
            </a:stretch>
          </p:blipFill>
          <p:spPr bwMode="auto">
            <a:xfrm rot="5400000" flipH="1">
              <a:off x="6024000" y="-3433225"/>
              <a:ext cx="144000" cy="10450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MH_Other_8"/>
            <p:cNvPicPr/>
            <p:nvPr>
              <p:custDataLst>
                <p:tags r:id="rId2"/>
              </p:custDataLst>
            </p:nvPr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887"/>
            <a:stretch>
              <a:fillRect/>
            </a:stretch>
          </p:blipFill>
          <p:spPr bwMode="auto">
            <a:xfrm rot="16200000" flipH="1" flipV="1">
              <a:off x="6024001" y="-528263"/>
              <a:ext cx="144000" cy="10450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矩形 12"/>
            <p:cNvSpPr/>
            <p:nvPr/>
          </p:nvSpPr>
          <p:spPr>
            <a:xfrm>
              <a:off x="-20445" y="1803936"/>
              <a:ext cx="12212445" cy="28613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531138" y="1995212"/>
              <a:ext cx="11109278" cy="24530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4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</a:t>
              </a:r>
              <a:r>
                <a:rPr lang="zh-CN" altLang="en-US" sz="4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生涯第一</a:t>
              </a:r>
              <a:r>
                <a:rPr lang="zh-CN" altLang="en-US" sz="4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课</a:t>
              </a:r>
              <a:endParaRPr lang="en-US" altLang="zh-CN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en-US" altLang="zh-CN" sz="4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——</a:t>
              </a:r>
              <a:r>
                <a:rPr lang="zh-CN" altLang="en-US" sz="4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论文阅读写作与学术</a:t>
              </a:r>
              <a:r>
                <a:rPr lang="zh-CN" altLang="en-US" sz="4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规范</a:t>
              </a:r>
              <a:endPara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" name="TextBox 10"/>
          <p:cNvSpPr txBox="1"/>
          <p:nvPr/>
        </p:nvSpPr>
        <p:spPr>
          <a:xfrm>
            <a:off x="1674883" y="4583698"/>
            <a:ext cx="9123745" cy="1384970"/>
          </a:xfrm>
          <a:prstGeom prst="rect">
            <a:avLst/>
          </a:prstGeom>
          <a:noFill/>
        </p:spPr>
        <p:txBody>
          <a:bodyPr wrap="square" lIns="91416" tIns="45708" rIns="91416" bIns="45708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zh-CN" altLang="en-US" sz="28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知网研学校园</a:t>
            </a:r>
            <a:r>
              <a:rPr lang="zh-CN" altLang="en-US" sz="2800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行 公益学术大巡讲 </a:t>
            </a:r>
            <a:r>
              <a:rPr lang="en-US" altLang="zh-CN" sz="2800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– </a:t>
            </a:r>
            <a:r>
              <a:rPr lang="zh-CN" altLang="en-US" sz="2800" dirty="0" smtClean="0">
                <a:solidFill>
                  <a:srgbClr val="0070C0"/>
                </a:solidFill>
                <a:latin typeface="黑体" panose="02010609060101010101" pitchFamily="49" charset="-122"/>
                <a:ea typeface="行楷体" panose="02010609000101010101" pitchFamily="49" charset="-122"/>
              </a:rPr>
              <a:t>对外经济贸易大学</a:t>
            </a:r>
            <a:endParaRPr lang="en-US" altLang="zh-CN" sz="2800" dirty="0" smtClean="0">
              <a:solidFill>
                <a:srgbClr val="0070C0"/>
              </a:solidFill>
              <a:latin typeface="黑体" panose="02010609060101010101" pitchFamily="49" charset="-122"/>
              <a:ea typeface="行楷体" panose="0201060900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800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高玲玲</a:t>
            </a:r>
            <a:endParaRPr lang="zh-CN" altLang="en-US" sz="2800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83337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7086" y="1384661"/>
            <a:ext cx="3849835" cy="487244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3" name="组合 2"/>
          <p:cNvGrpSpPr/>
          <p:nvPr/>
        </p:nvGrpSpPr>
        <p:grpSpPr>
          <a:xfrm>
            <a:off x="550656" y="1647520"/>
            <a:ext cx="6516351" cy="4346728"/>
            <a:chOff x="524530" y="1652995"/>
            <a:chExt cx="6516351" cy="4346728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4530" y="1652995"/>
              <a:ext cx="6516351" cy="4346728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4530" y="4707224"/>
              <a:ext cx="6516351" cy="1292499"/>
            </a:xfrm>
            <a:prstGeom prst="rect">
              <a:avLst/>
            </a:prstGeom>
          </p:spPr>
        </p:pic>
        <p:cxnSp>
          <p:nvCxnSpPr>
            <p:cNvPr id="6" name="直接连接符 5"/>
            <p:cNvCxnSpPr/>
            <p:nvPr/>
          </p:nvCxnSpPr>
          <p:spPr>
            <a:xfrm>
              <a:off x="5564777" y="5577840"/>
              <a:ext cx="1384663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 flipV="1">
              <a:off x="674914" y="5878286"/>
              <a:ext cx="3257006" cy="870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文本框 7"/>
          <p:cNvSpPr txBox="1"/>
          <p:nvPr/>
        </p:nvSpPr>
        <p:spPr>
          <a:xfrm>
            <a:off x="635475" y="287660"/>
            <a:ext cx="809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论文阅读与写作</a:t>
            </a:r>
            <a:endParaRPr lang="zh-CN" altLang="en-US" sz="2800" b="1" kern="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13630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>
            <a:extLst>
              <a:ext uri="{FF2B5EF4-FFF2-40B4-BE49-F238E27FC236}">
                <a16:creationId xmlns:a16="http://schemas.microsoft.com/office/drawing/2014/main" id="{EE8D42AB-597E-49DD-B9C5-CB2659833C0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5991" y="944505"/>
            <a:ext cx="2899403" cy="4334331"/>
          </a:xfrm>
          <a:prstGeom prst="rect">
            <a:avLst/>
          </a:prstGeom>
        </p:spPr>
      </p:pic>
      <p:pic>
        <p:nvPicPr>
          <p:cNvPr id="40" name="图片 39">
            <a:extLst>
              <a:ext uri="{FF2B5EF4-FFF2-40B4-BE49-F238E27FC236}">
                <a16:creationId xmlns:a16="http://schemas.microsoft.com/office/drawing/2014/main" id="{F28FD12F-3BBA-4F92-9F54-318D73F002E2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549" y="2192684"/>
            <a:ext cx="3178314" cy="4228145"/>
          </a:xfrm>
          <a:prstGeom prst="rect">
            <a:avLst/>
          </a:prstGeom>
        </p:spPr>
      </p:pic>
      <p:pic>
        <p:nvPicPr>
          <p:cNvPr id="41" name="图片 40">
            <a:extLst>
              <a:ext uri="{FF2B5EF4-FFF2-40B4-BE49-F238E27FC236}">
                <a16:creationId xmlns:a16="http://schemas.microsoft.com/office/drawing/2014/main" id="{564AD2D3-4A04-439B-A602-5F9BAB2EFC24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1803" y="3111671"/>
            <a:ext cx="2542826" cy="35964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4" name="MH_SubTitle_2">
            <a:extLst>
              <a:ext uri="{FF2B5EF4-FFF2-40B4-BE49-F238E27FC236}">
                <a16:creationId xmlns:a16="http://schemas.microsoft.com/office/drawing/2014/main" id="{540210E1-6B29-4AB9-A4EB-53C13C328C2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075137" y="2972301"/>
            <a:ext cx="4240860" cy="93158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934" rIns="127934" anchor="ctr">
            <a:normAutofit/>
          </a:bodyPr>
          <a:lstStyle/>
          <a:p>
            <a:pPr algn="ctr">
              <a:defRPr/>
            </a:pPr>
            <a:r>
              <a:rPr lang="zh-CN" altLang="en-US" sz="2000" kern="1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pitchFamily="34" charset="-122"/>
              </a:rPr>
              <a:t>投稿论文（期刊、会议、报纸）</a:t>
            </a:r>
            <a:endParaRPr lang="en-US" altLang="zh-CN" sz="20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微软雅黑" panose="020B0503020204020204" pitchFamily="34" charset="-122"/>
            </a:endParaRPr>
          </a:p>
        </p:txBody>
      </p:sp>
      <p:sp>
        <p:nvSpPr>
          <p:cNvPr id="25" name="MH_SubTitle_2">
            <a:extLst>
              <a:ext uri="{FF2B5EF4-FFF2-40B4-BE49-F238E27FC236}">
                <a16:creationId xmlns:a16="http://schemas.microsoft.com/office/drawing/2014/main" id="{174C929D-594F-4EA1-A66D-F5D46F245D5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075136" y="4306757"/>
            <a:ext cx="4240859" cy="9315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934" rIns="127934" anchor="ctr">
            <a:normAutofit/>
          </a:bodyPr>
          <a:lstStyle/>
          <a:p>
            <a:pPr algn="ctr">
              <a:defRPr/>
            </a:pPr>
            <a:r>
              <a:rPr lang="zh-CN" altLang="en-US" sz="20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pitchFamily="34" charset="-122"/>
              </a:rPr>
              <a:t>调研报告、研究报告（科研项目）</a:t>
            </a:r>
            <a:endParaRPr lang="en-US" altLang="zh-CN" sz="20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微软雅黑" panose="020B0503020204020204" pitchFamily="34" charset="-122"/>
            </a:endParaRPr>
          </a:p>
        </p:txBody>
      </p:sp>
      <p:sp>
        <p:nvSpPr>
          <p:cNvPr id="26" name="MH_SubTitle_2">
            <a:extLst>
              <a:ext uri="{FF2B5EF4-FFF2-40B4-BE49-F238E27FC236}">
                <a16:creationId xmlns:a16="http://schemas.microsoft.com/office/drawing/2014/main" id="{61AC5584-EA4C-42FD-A620-1EAAEECCB04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075136" y="1632215"/>
            <a:ext cx="4240861" cy="931584"/>
          </a:xfrm>
          <a:prstGeom prst="rect">
            <a:avLst/>
          </a:prstGeom>
          <a:solidFill>
            <a:srgbClr val="8FA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934" rIns="127934" anchor="ctr">
            <a:normAutofit/>
          </a:bodyPr>
          <a:lstStyle/>
          <a:p>
            <a:pPr algn="ctr">
              <a:defRPr/>
            </a:pPr>
            <a:r>
              <a:rPr lang="zh-CN" altLang="en-US" sz="20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pitchFamily="34" charset="-122"/>
              </a:rPr>
              <a:t>学位论文</a:t>
            </a:r>
            <a:endParaRPr lang="en-US" altLang="zh-CN" sz="20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sz="20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pitchFamily="34" charset="-122"/>
              </a:rPr>
              <a:t>（本科、硕士、博士、学士论文）</a:t>
            </a:r>
            <a:endParaRPr lang="en-US" altLang="zh-CN" sz="20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35475" y="287660"/>
            <a:ext cx="809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论文阅读与写作</a:t>
            </a:r>
            <a:endParaRPr lang="zh-CN" altLang="en-US" sz="2800" b="1" kern="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86208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9778" y="1462710"/>
            <a:ext cx="3050660" cy="305066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8364" y="1604829"/>
            <a:ext cx="2908541" cy="2908541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635475" y="287660"/>
            <a:ext cx="809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论文阅读与写作</a:t>
            </a:r>
            <a:endParaRPr lang="zh-CN" altLang="en-US" sz="2800" b="1" kern="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1656029" y="4836620"/>
            <a:ext cx="1617849" cy="506001"/>
          </a:xfrm>
          <a:prstGeom prst="roundRect">
            <a:avLst/>
          </a:prstGeom>
          <a:solidFill>
            <a:srgbClr val="FCAD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133" dirty="0" smtClean="0"/>
              <a:t>信息检索</a:t>
            </a:r>
            <a:endParaRPr lang="zh-CN" altLang="en-US" sz="2133" dirty="0"/>
          </a:p>
        </p:txBody>
      </p:sp>
      <p:sp>
        <p:nvSpPr>
          <p:cNvPr id="21" name="圆角矩形 20"/>
          <p:cNvSpPr/>
          <p:nvPr/>
        </p:nvSpPr>
        <p:spPr>
          <a:xfrm>
            <a:off x="4394875" y="4836620"/>
            <a:ext cx="1617849" cy="506001"/>
          </a:xfrm>
          <a:prstGeom prst="roundRect">
            <a:avLst/>
          </a:prstGeom>
          <a:solidFill>
            <a:srgbClr val="FCAD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133" dirty="0" smtClean="0"/>
              <a:t>阅读</a:t>
            </a:r>
            <a:r>
              <a:rPr lang="en-US" altLang="zh-CN" sz="2133" dirty="0" smtClean="0"/>
              <a:t>+</a:t>
            </a:r>
            <a:r>
              <a:rPr lang="zh-CN" altLang="en-US" sz="2133" dirty="0" smtClean="0"/>
              <a:t>思考</a:t>
            </a:r>
            <a:endParaRPr lang="zh-CN" altLang="en-US" sz="2133" dirty="0"/>
          </a:p>
        </p:txBody>
      </p:sp>
      <p:sp>
        <p:nvSpPr>
          <p:cNvPr id="22" name="圆角矩形 21"/>
          <p:cNvSpPr/>
          <p:nvPr/>
        </p:nvSpPr>
        <p:spPr>
          <a:xfrm>
            <a:off x="7745238" y="4836619"/>
            <a:ext cx="1722410" cy="506001"/>
          </a:xfrm>
          <a:prstGeom prst="roundRect">
            <a:avLst/>
          </a:prstGeom>
          <a:solidFill>
            <a:srgbClr val="FCAD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133" dirty="0" smtClean="0"/>
              <a:t>写作</a:t>
            </a:r>
            <a:r>
              <a:rPr lang="en-US" altLang="zh-CN" sz="2133" dirty="0" smtClean="0"/>
              <a:t>+</a:t>
            </a:r>
            <a:r>
              <a:rPr lang="zh-CN" altLang="en-US" sz="2133" dirty="0" smtClean="0"/>
              <a:t>交流</a:t>
            </a:r>
            <a:endParaRPr lang="zh-CN" altLang="en-US" sz="2133" dirty="0"/>
          </a:p>
        </p:txBody>
      </p:sp>
      <p:sp>
        <p:nvSpPr>
          <p:cNvPr id="28" name="左弧形箭头 27"/>
          <p:cNvSpPr/>
          <p:nvPr/>
        </p:nvSpPr>
        <p:spPr>
          <a:xfrm rot="16200000">
            <a:off x="3608352" y="4685557"/>
            <a:ext cx="418012" cy="2016378"/>
          </a:xfrm>
          <a:prstGeom prst="curvedRightArrow">
            <a:avLst/>
          </a:prstGeom>
          <a:solidFill>
            <a:srgbClr val="FF9933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9" name="左弧形箭头 28"/>
          <p:cNvSpPr/>
          <p:nvPr/>
        </p:nvSpPr>
        <p:spPr>
          <a:xfrm rot="16200000">
            <a:off x="6621518" y="4685557"/>
            <a:ext cx="418012" cy="2016378"/>
          </a:xfrm>
          <a:prstGeom prst="curvedRightArrow">
            <a:avLst/>
          </a:prstGeom>
          <a:solidFill>
            <a:srgbClr val="FF9933"/>
          </a:solidFill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982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8" grpId="0" animBg="1"/>
      <p:bldP spid="2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8966" y="1380194"/>
            <a:ext cx="9869288" cy="5020606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35475" y="287660"/>
            <a:ext cx="809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研究生应该具备的能力。。。</a:t>
            </a:r>
            <a:endParaRPr lang="zh-CN" altLang="en-US" sz="2800" b="1" kern="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89110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圆角矩形 16"/>
          <p:cNvSpPr/>
          <p:nvPr/>
        </p:nvSpPr>
        <p:spPr>
          <a:xfrm>
            <a:off x="-1791046" y="1892300"/>
            <a:ext cx="5651845" cy="3073400"/>
          </a:xfrm>
          <a:prstGeom prst="roundRect">
            <a:avLst>
              <a:gd name="adj" fmla="val 50000"/>
            </a:avLst>
          </a:prstGeom>
          <a:solidFill>
            <a:srgbClr val="9CC5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圆角矩形 1"/>
          <p:cNvSpPr/>
          <p:nvPr/>
        </p:nvSpPr>
        <p:spPr>
          <a:xfrm>
            <a:off x="-1556426" y="1998319"/>
            <a:ext cx="5261917" cy="2861362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TextBox 78"/>
          <p:cNvSpPr txBox="1"/>
          <p:nvPr/>
        </p:nvSpPr>
        <p:spPr>
          <a:xfrm>
            <a:off x="565975" y="3733289"/>
            <a:ext cx="2063385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665" b="1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CONTENTS</a:t>
            </a:r>
            <a:endParaRPr lang="zh-CN" altLang="en-US" sz="2665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65" name="TextBox 79"/>
          <p:cNvSpPr txBox="1"/>
          <p:nvPr/>
        </p:nvSpPr>
        <p:spPr>
          <a:xfrm>
            <a:off x="641317" y="2677173"/>
            <a:ext cx="1912703" cy="995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8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4827103" y="1998319"/>
            <a:ext cx="6306051" cy="2751170"/>
            <a:chOff x="5827892" y="2677173"/>
            <a:chExt cx="4543020" cy="2136026"/>
          </a:xfrm>
        </p:grpSpPr>
        <p:sp>
          <p:nvSpPr>
            <p:cNvPr id="7" name="圆角矩形 6"/>
            <p:cNvSpPr/>
            <p:nvPr/>
          </p:nvSpPr>
          <p:spPr>
            <a:xfrm>
              <a:off x="5827892" y="2677173"/>
              <a:ext cx="911156" cy="577144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圆角矩形 60"/>
            <p:cNvSpPr/>
            <p:nvPr/>
          </p:nvSpPr>
          <p:spPr>
            <a:xfrm>
              <a:off x="6894356" y="2678240"/>
              <a:ext cx="3476556" cy="577144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学术</a:t>
              </a:r>
              <a:r>
                <a:rPr lang="zh-CN" altLang="en-US" sz="28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论文撰写注意事项</a:t>
              </a:r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圆角矩形 62"/>
            <p:cNvSpPr/>
            <p:nvPr/>
          </p:nvSpPr>
          <p:spPr>
            <a:xfrm>
              <a:off x="6894356" y="4236055"/>
              <a:ext cx="3476556" cy="577144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学术规范与学术不端</a:t>
              </a:r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圆角矩形 12"/>
            <p:cNvSpPr/>
            <p:nvPr/>
          </p:nvSpPr>
          <p:spPr>
            <a:xfrm>
              <a:off x="5827892" y="4224180"/>
              <a:ext cx="911156" cy="577144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12191997" cy="3736491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5321300" y="3044202"/>
            <a:ext cx="1549400" cy="1378900"/>
            <a:chOff x="5127859" y="2518592"/>
            <a:chExt cx="1936282" cy="1723208"/>
          </a:xfrm>
        </p:grpSpPr>
        <p:sp>
          <p:nvSpPr>
            <p:cNvPr id="6" name="任意多边形 5"/>
            <p:cNvSpPr/>
            <p:nvPr/>
          </p:nvSpPr>
          <p:spPr>
            <a:xfrm>
              <a:off x="5127859" y="2518592"/>
              <a:ext cx="1936282" cy="1723208"/>
            </a:xfrm>
            <a:custGeom>
              <a:avLst/>
              <a:gdLst>
                <a:gd name="connsiteX0" fmla="*/ 576168 w 1961391"/>
                <a:gd name="connsiteY0" fmla="*/ 0 h 1745551"/>
                <a:gd name="connsiteX1" fmla="*/ 863600 w 1961391"/>
                <a:gd name="connsiteY1" fmla="*/ 0 h 1745551"/>
                <a:gd name="connsiteX2" fmla="*/ 1097791 w 1961391"/>
                <a:gd name="connsiteY2" fmla="*/ 0 h 1745551"/>
                <a:gd name="connsiteX3" fmla="*/ 1385223 w 1961391"/>
                <a:gd name="connsiteY3" fmla="*/ 0 h 1745551"/>
                <a:gd name="connsiteX4" fmla="*/ 1539918 w 1961391"/>
                <a:gd name="connsiteY4" fmla="*/ 88854 h 1745551"/>
                <a:gd name="connsiteX5" fmla="*/ 1940980 w 1961391"/>
                <a:gd name="connsiteY5" fmla="*/ 783921 h 1745551"/>
                <a:gd name="connsiteX6" fmla="*/ 1961391 w 1961391"/>
                <a:gd name="connsiteY6" fmla="*/ 872775 h 1745551"/>
                <a:gd name="connsiteX7" fmla="*/ 1940980 w 1961391"/>
                <a:gd name="connsiteY7" fmla="*/ 961629 h 1745551"/>
                <a:gd name="connsiteX8" fmla="*/ 1539918 w 1961391"/>
                <a:gd name="connsiteY8" fmla="*/ 1656697 h 1745551"/>
                <a:gd name="connsiteX9" fmla="*/ 1385223 w 1961391"/>
                <a:gd name="connsiteY9" fmla="*/ 1745551 h 1745551"/>
                <a:gd name="connsiteX10" fmla="*/ 1120460 w 1961391"/>
                <a:gd name="connsiteY10" fmla="*/ 1745551 h 1745551"/>
                <a:gd name="connsiteX11" fmla="*/ 1097791 w 1961391"/>
                <a:gd name="connsiteY11" fmla="*/ 1745551 h 1745551"/>
                <a:gd name="connsiteX12" fmla="*/ 1039896 w 1961391"/>
                <a:gd name="connsiteY12" fmla="*/ 1745551 h 1745551"/>
                <a:gd name="connsiteX13" fmla="*/ 1013340 w 1961391"/>
                <a:gd name="connsiteY13" fmla="*/ 1745551 h 1745551"/>
                <a:gd name="connsiteX14" fmla="*/ 948051 w 1961391"/>
                <a:gd name="connsiteY14" fmla="*/ 1745551 h 1745551"/>
                <a:gd name="connsiteX15" fmla="*/ 921495 w 1961391"/>
                <a:gd name="connsiteY15" fmla="*/ 1745551 h 1745551"/>
                <a:gd name="connsiteX16" fmla="*/ 863600 w 1961391"/>
                <a:gd name="connsiteY16" fmla="*/ 1745551 h 1745551"/>
                <a:gd name="connsiteX17" fmla="*/ 840931 w 1961391"/>
                <a:gd name="connsiteY17" fmla="*/ 1745551 h 1745551"/>
                <a:gd name="connsiteX18" fmla="*/ 576168 w 1961391"/>
                <a:gd name="connsiteY18" fmla="*/ 1745551 h 1745551"/>
                <a:gd name="connsiteX19" fmla="*/ 421473 w 1961391"/>
                <a:gd name="connsiteY19" fmla="*/ 1656697 h 1745551"/>
                <a:gd name="connsiteX20" fmla="*/ 20411 w 1961391"/>
                <a:gd name="connsiteY20" fmla="*/ 961629 h 1745551"/>
                <a:gd name="connsiteX21" fmla="*/ 0 w 1961391"/>
                <a:gd name="connsiteY21" fmla="*/ 872775 h 1745551"/>
                <a:gd name="connsiteX22" fmla="*/ 20411 w 1961391"/>
                <a:gd name="connsiteY22" fmla="*/ 783921 h 1745551"/>
                <a:gd name="connsiteX23" fmla="*/ 421473 w 1961391"/>
                <a:gd name="connsiteY23" fmla="*/ 88854 h 1745551"/>
                <a:gd name="connsiteX24" fmla="*/ 576168 w 1961391"/>
                <a:gd name="connsiteY24" fmla="*/ 0 h 1745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961391" h="1745551">
                  <a:moveTo>
                    <a:pt x="576168" y="0"/>
                  </a:moveTo>
                  <a:lnTo>
                    <a:pt x="863600" y="0"/>
                  </a:lnTo>
                  <a:lnTo>
                    <a:pt x="1097791" y="0"/>
                  </a:lnTo>
                  <a:lnTo>
                    <a:pt x="1385223" y="0"/>
                  </a:lnTo>
                  <a:cubicBezTo>
                    <a:pt x="1441086" y="0"/>
                    <a:pt x="1511271" y="40128"/>
                    <a:pt x="1539918" y="88854"/>
                  </a:cubicBezTo>
                  <a:cubicBezTo>
                    <a:pt x="1940980" y="783921"/>
                    <a:pt x="1940980" y="783921"/>
                    <a:pt x="1940980" y="783921"/>
                  </a:cubicBezTo>
                  <a:cubicBezTo>
                    <a:pt x="1954587" y="808285"/>
                    <a:pt x="1961391" y="840530"/>
                    <a:pt x="1961391" y="872775"/>
                  </a:cubicBezTo>
                  <a:cubicBezTo>
                    <a:pt x="1961391" y="905021"/>
                    <a:pt x="1954587" y="937267"/>
                    <a:pt x="1940980" y="961629"/>
                  </a:cubicBezTo>
                  <a:cubicBezTo>
                    <a:pt x="1539918" y="1656697"/>
                    <a:pt x="1539918" y="1656697"/>
                    <a:pt x="1539918" y="1656697"/>
                  </a:cubicBezTo>
                  <a:cubicBezTo>
                    <a:pt x="1511271" y="1705424"/>
                    <a:pt x="1441086" y="1745551"/>
                    <a:pt x="1385223" y="1745551"/>
                  </a:cubicBezTo>
                  <a:cubicBezTo>
                    <a:pt x="1284958" y="1745551"/>
                    <a:pt x="1197225" y="1745551"/>
                    <a:pt x="1120460" y="1745551"/>
                  </a:cubicBezTo>
                  <a:lnTo>
                    <a:pt x="1097791" y="1745551"/>
                  </a:lnTo>
                  <a:lnTo>
                    <a:pt x="1039896" y="1745551"/>
                  </a:lnTo>
                  <a:lnTo>
                    <a:pt x="1013340" y="1745551"/>
                  </a:lnTo>
                  <a:lnTo>
                    <a:pt x="948051" y="1745551"/>
                  </a:lnTo>
                  <a:lnTo>
                    <a:pt x="921495" y="1745551"/>
                  </a:lnTo>
                  <a:lnTo>
                    <a:pt x="863600" y="1745551"/>
                  </a:lnTo>
                  <a:lnTo>
                    <a:pt x="840931" y="1745551"/>
                  </a:lnTo>
                  <a:cubicBezTo>
                    <a:pt x="764166" y="1745551"/>
                    <a:pt x="676433" y="1745551"/>
                    <a:pt x="576168" y="1745551"/>
                  </a:cubicBezTo>
                  <a:cubicBezTo>
                    <a:pt x="520305" y="1745551"/>
                    <a:pt x="450120" y="1705424"/>
                    <a:pt x="421473" y="1656697"/>
                  </a:cubicBezTo>
                  <a:cubicBezTo>
                    <a:pt x="421473" y="1656697"/>
                    <a:pt x="421473" y="1656697"/>
                    <a:pt x="20411" y="961629"/>
                  </a:cubicBezTo>
                  <a:cubicBezTo>
                    <a:pt x="6804" y="937267"/>
                    <a:pt x="0" y="905021"/>
                    <a:pt x="0" y="872775"/>
                  </a:cubicBezTo>
                  <a:cubicBezTo>
                    <a:pt x="0" y="840530"/>
                    <a:pt x="6804" y="808285"/>
                    <a:pt x="20411" y="783921"/>
                  </a:cubicBezTo>
                  <a:cubicBezTo>
                    <a:pt x="20411" y="783921"/>
                    <a:pt x="20411" y="783921"/>
                    <a:pt x="421473" y="88854"/>
                  </a:cubicBezTo>
                  <a:cubicBezTo>
                    <a:pt x="450120" y="40128"/>
                    <a:pt x="520305" y="0"/>
                    <a:pt x="57616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2590"/>
            </a:p>
          </p:txBody>
        </p:sp>
        <p:sp>
          <p:nvSpPr>
            <p:cNvPr id="7" name="任意多边形 6"/>
            <p:cNvSpPr/>
            <p:nvPr/>
          </p:nvSpPr>
          <p:spPr>
            <a:xfrm>
              <a:off x="5257193" y="2633694"/>
              <a:ext cx="1677614" cy="1493004"/>
            </a:xfrm>
            <a:custGeom>
              <a:avLst/>
              <a:gdLst>
                <a:gd name="connsiteX0" fmla="*/ 576168 w 1961391"/>
                <a:gd name="connsiteY0" fmla="*/ 0 h 1745551"/>
                <a:gd name="connsiteX1" fmla="*/ 863600 w 1961391"/>
                <a:gd name="connsiteY1" fmla="*/ 0 h 1745551"/>
                <a:gd name="connsiteX2" fmla="*/ 1097791 w 1961391"/>
                <a:gd name="connsiteY2" fmla="*/ 0 h 1745551"/>
                <a:gd name="connsiteX3" fmla="*/ 1385223 w 1961391"/>
                <a:gd name="connsiteY3" fmla="*/ 0 h 1745551"/>
                <a:gd name="connsiteX4" fmla="*/ 1539918 w 1961391"/>
                <a:gd name="connsiteY4" fmla="*/ 88854 h 1745551"/>
                <a:gd name="connsiteX5" fmla="*/ 1940980 w 1961391"/>
                <a:gd name="connsiteY5" fmla="*/ 783921 h 1745551"/>
                <a:gd name="connsiteX6" fmla="*/ 1961391 w 1961391"/>
                <a:gd name="connsiteY6" fmla="*/ 872775 h 1745551"/>
                <a:gd name="connsiteX7" fmla="*/ 1940980 w 1961391"/>
                <a:gd name="connsiteY7" fmla="*/ 961629 h 1745551"/>
                <a:gd name="connsiteX8" fmla="*/ 1539918 w 1961391"/>
                <a:gd name="connsiteY8" fmla="*/ 1656697 h 1745551"/>
                <a:gd name="connsiteX9" fmla="*/ 1385223 w 1961391"/>
                <a:gd name="connsiteY9" fmla="*/ 1745551 h 1745551"/>
                <a:gd name="connsiteX10" fmla="*/ 1120460 w 1961391"/>
                <a:gd name="connsiteY10" fmla="*/ 1745551 h 1745551"/>
                <a:gd name="connsiteX11" fmla="*/ 1097791 w 1961391"/>
                <a:gd name="connsiteY11" fmla="*/ 1745551 h 1745551"/>
                <a:gd name="connsiteX12" fmla="*/ 1039896 w 1961391"/>
                <a:gd name="connsiteY12" fmla="*/ 1745551 h 1745551"/>
                <a:gd name="connsiteX13" fmla="*/ 1013340 w 1961391"/>
                <a:gd name="connsiteY13" fmla="*/ 1745551 h 1745551"/>
                <a:gd name="connsiteX14" fmla="*/ 948051 w 1961391"/>
                <a:gd name="connsiteY14" fmla="*/ 1745551 h 1745551"/>
                <a:gd name="connsiteX15" fmla="*/ 921495 w 1961391"/>
                <a:gd name="connsiteY15" fmla="*/ 1745551 h 1745551"/>
                <a:gd name="connsiteX16" fmla="*/ 863600 w 1961391"/>
                <a:gd name="connsiteY16" fmla="*/ 1745551 h 1745551"/>
                <a:gd name="connsiteX17" fmla="*/ 840931 w 1961391"/>
                <a:gd name="connsiteY17" fmla="*/ 1745551 h 1745551"/>
                <a:gd name="connsiteX18" fmla="*/ 576168 w 1961391"/>
                <a:gd name="connsiteY18" fmla="*/ 1745551 h 1745551"/>
                <a:gd name="connsiteX19" fmla="*/ 421473 w 1961391"/>
                <a:gd name="connsiteY19" fmla="*/ 1656697 h 1745551"/>
                <a:gd name="connsiteX20" fmla="*/ 20411 w 1961391"/>
                <a:gd name="connsiteY20" fmla="*/ 961629 h 1745551"/>
                <a:gd name="connsiteX21" fmla="*/ 0 w 1961391"/>
                <a:gd name="connsiteY21" fmla="*/ 872775 h 1745551"/>
                <a:gd name="connsiteX22" fmla="*/ 20411 w 1961391"/>
                <a:gd name="connsiteY22" fmla="*/ 783921 h 1745551"/>
                <a:gd name="connsiteX23" fmla="*/ 421473 w 1961391"/>
                <a:gd name="connsiteY23" fmla="*/ 88854 h 1745551"/>
                <a:gd name="connsiteX24" fmla="*/ 576168 w 1961391"/>
                <a:gd name="connsiteY24" fmla="*/ 0 h 1745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961391" h="1745551">
                  <a:moveTo>
                    <a:pt x="576168" y="0"/>
                  </a:moveTo>
                  <a:lnTo>
                    <a:pt x="863600" y="0"/>
                  </a:lnTo>
                  <a:lnTo>
                    <a:pt x="1097791" y="0"/>
                  </a:lnTo>
                  <a:lnTo>
                    <a:pt x="1385223" y="0"/>
                  </a:lnTo>
                  <a:cubicBezTo>
                    <a:pt x="1441086" y="0"/>
                    <a:pt x="1511271" y="40128"/>
                    <a:pt x="1539918" y="88854"/>
                  </a:cubicBezTo>
                  <a:cubicBezTo>
                    <a:pt x="1940980" y="783921"/>
                    <a:pt x="1940980" y="783921"/>
                    <a:pt x="1940980" y="783921"/>
                  </a:cubicBezTo>
                  <a:cubicBezTo>
                    <a:pt x="1954587" y="808285"/>
                    <a:pt x="1961391" y="840530"/>
                    <a:pt x="1961391" y="872775"/>
                  </a:cubicBezTo>
                  <a:cubicBezTo>
                    <a:pt x="1961391" y="905021"/>
                    <a:pt x="1954587" y="937267"/>
                    <a:pt x="1940980" y="961629"/>
                  </a:cubicBezTo>
                  <a:cubicBezTo>
                    <a:pt x="1539918" y="1656697"/>
                    <a:pt x="1539918" y="1656697"/>
                    <a:pt x="1539918" y="1656697"/>
                  </a:cubicBezTo>
                  <a:cubicBezTo>
                    <a:pt x="1511271" y="1705424"/>
                    <a:pt x="1441086" y="1745551"/>
                    <a:pt x="1385223" y="1745551"/>
                  </a:cubicBezTo>
                  <a:cubicBezTo>
                    <a:pt x="1284958" y="1745551"/>
                    <a:pt x="1197225" y="1745551"/>
                    <a:pt x="1120460" y="1745551"/>
                  </a:cubicBezTo>
                  <a:lnTo>
                    <a:pt x="1097791" y="1745551"/>
                  </a:lnTo>
                  <a:lnTo>
                    <a:pt x="1039896" y="1745551"/>
                  </a:lnTo>
                  <a:lnTo>
                    <a:pt x="1013340" y="1745551"/>
                  </a:lnTo>
                  <a:lnTo>
                    <a:pt x="948051" y="1745551"/>
                  </a:lnTo>
                  <a:lnTo>
                    <a:pt x="921495" y="1745551"/>
                  </a:lnTo>
                  <a:lnTo>
                    <a:pt x="863600" y="1745551"/>
                  </a:lnTo>
                  <a:lnTo>
                    <a:pt x="840931" y="1745551"/>
                  </a:lnTo>
                  <a:cubicBezTo>
                    <a:pt x="764166" y="1745551"/>
                    <a:pt x="676433" y="1745551"/>
                    <a:pt x="576168" y="1745551"/>
                  </a:cubicBezTo>
                  <a:cubicBezTo>
                    <a:pt x="520305" y="1745551"/>
                    <a:pt x="450120" y="1705424"/>
                    <a:pt x="421473" y="1656697"/>
                  </a:cubicBezTo>
                  <a:cubicBezTo>
                    <a:pt x="421473" y="1656697"/>
                    <a:pt x="421473" y="1656697"/>
                    <a:pt x="20411" y="961629"/>
                  </a:cubicBezTo>
                  <a:cubicBezTo>
                    <a:pt x="6804" y="937267"/>
                    <a:pt x="0" y="905021"/>
                    <a:pt x="0" y="872775"/>
                  </a:cubicBezTo>
                  <a:cubicBezTo>
                    <a:pt x="0" y="840530"/>
                    <a:pt x="6804" y="808285"/>
                    <a:pt x="20411" y="783921"/>
                  </a:cubicBezTo>
                  <a:cubicBezTo>
                    <a:pt x="20411" y="783921"/>
                    <a:pt x="20411" y="783921"/>
                    <a:pt x="421473" y="88854"/>
                  </a:cubicBezTo>
                  <a:cubicBezTo>
                    <a:pt x="450120" y="40128"/>
                    <a:pt x="520305" y="0"/>
                    <a:pt x="576168" y="0"/>
                  </a:cubicBezTo>
                  <a:close/>
                </a:path>
              </a:pathLst>
            </a:custGeom>
            <a:solidFill>
              <a:srgbClr val="9CC5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2590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5491220" y="3502820"/>
            <a:ext cx="12095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Part.01</a:t>
            </a:r>
            <a:endParaRPr lang="en-US" altLang="zh-CN" sz="24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063875" y="4789616"/>
            <a:ext cx="6064249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spc="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学术论文撰写注意事项</a:t>
            </a:r>
          </a:p>
        </p:txBody>
      </p:sp>
    </p:spTree>
    <p:extLst>
      <p:ext uri="{BB962C8B-B14F-4D97-AF65-F5344CB8AC3E}">
        <p14:creationId xmlns:p14="http://schemas.microsoft.com/office/powerpoint/2010/main" val="246679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文本框 37"/>
          <p:cNvSpPr txBox="1"/>
          <p:nvPr/>
        </p:nvSpPr>
        <p:spPr>
          <a:xfrm>
            <a:off x="635474" y="287660"/>
            <a:ext cx="35446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1. </a:t>
            </a:r>
            <a:r>
              <a:rPr lang="zh-CN" altLang="en-US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学术论文结构组成</a:t>
            </a:r>
            <a:endParaRPr lang="zh-CN" altLang="en-US" sz="2800" b="1" kern="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766105" y="1520073"/>
            <a:ext cx="5721782" cy="4599974"/>
            <a:chOff x="491319" y="1650701"/>
            <a:chExt cx="5800299" cy="4230815"/>
          </a:xfrm>
        </p:grpSpPr>
        <p:sp>
          <p:nvSpPr>
            <p:cNvPr id="3" name="任意多边形 2"/>
            <p:cNvSpPr/>
            <p:nvPr/>
          </p:nvSpPr>
          <p:spPr>
            <a:xfrm>
              <a:off x="491319" y="1650701"/>
              <a:ext cx="1122824" cy="677867"/>
            </a:xfrm>
            <a:custGeom>
              <a:avLst/>
              <a:gdLst>
                <a:gd name="connsiteX0" fmla="*/ 0 w 677866"/>
                <a:gd name="connsiteY0" fmla="*/ 0 h 474506"/>
                <a:gd name="connsiteX1" fmla="*/ 440613 w 677866"/>
                <a:gd name="connsiteY1" fmla="*/ 0 h 474506"/>
                <a:gd name="connsiteX2" fmla="*/ 677866 w 677866"/>
                <a:gd name="connsiteY2" fmla="*/ 237253 h 474506"/>
                <a:gd name="connsiteX3" fmla="*/ 440613 w 677866"/>
                <a:gd name="connsiteY3" fmla="*/ 474506 h 474506"/>
                <a:gd name="connsiteX4" fmla="*/ 0 w 677866"/>
                <a:gd name="connsiteY4" fmla="*/ 474506 h 474506"/>
                <a:gd name="connsiteX5" fmla="*/ 237253 w 677866"/>
                <a:gd name="connsiteY5" fmla="*/ 237253 h 474506"/>
                <a:gd name="connsiteX6" fmla="*/ 0 w 677866"/>
                <a:gd name="connsiteY6" fmla="*/ 0 h 474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6" h="474506">
                  <a:moveTo>
                    <a:pt x="677866" y="0"/>
                  </a:moveTo>
                  <a:lnTo>
                    <a:pt x="677866" y="308429"/>
                  </a:lnTo>
                  <a:lnTo>
                    <a:pt x="338933" y="474506"/>
                  </a:lnTo>
                  <a:lnTo>
                    <a:pt x="0" y="308429"/>
                  </a:lnTo>
                  <a:lnTo>
                    <a:pt x="0" y="0"/>
                  </a:lnTo>
                  <a:lnTo>
                    <a:pt x="338933" y="166077"/>
                  </a:lnTo>
                  <a:lnTo>
                    <a:pt x="677866" y="0"/>
                  </a:lnTo>
                  <a:close/>
                </a:path>
              </a:pathLst>
            </a:custGeom>
            <a:solidFill>
              <a:srgbClr val="0070C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430" tIns="248684" rIns="11430" bIns="248683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1800" kern="12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标题</a:t>
              </a:r>
              <a:endParaRPr lang="zh-CN" altLang="en-US" sz="1800" kern="12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4" name="任意多边形 3"/>
            <p:cNvSpPr/>
            <p:nvPr/>
          </p:nvSpPr>
          <p:spPr>
            <a:xfrm>
              <a:off x="1614143" y="1650702"/>
              <a:ext cx="4677475" cy="440846"/>
            </a:xfrm>
            <a:custGeom>
              <a:avLst/>
              <a:gdLst>
                <a:gd name="connsiteX0" fmla="*/ 73476 w 440845"/>
                <a:gd name="connsiteY0" fmla="*/ 0 h 5417720"/>
                <a:gd name="connsiteX1" fmla="*/ 367369 w 440845"/>
                <a:gd name="connsiteY1" fmla="*/ 0 h 5417720"/>
                <a:gd name="connsiteX2" fmla="*/ 440845 w 440845"/>
                <a:gd name="connsiteY2" fmla="*/ 73476 h 5417720"/>
                <a:gd name="connsiteX3" fmla="*/ 440845 w 440845"/>
                <a:gd name="connsiteY3" fmla="*/ 5417720 h 5417720"/>
                <a:gd name="connsiteX4" fmla="*/ 440845 w 440845"/>
                <a:gd name="connsiteY4" fmla="*/ 5417720 h 5417720"/>
                <a:gd name="connsiteX5" fmla="*/ 0 w 440845"/>
                <a:gd name="connsiteY5" fmla="*/ 5417720 h 5417720"/>
                <a:gd name="connsiteX6" fmla="*/ 0 w 440845"/>
                <a:gd name="connsiteY6" fmla="*/ 5417720 h 5417720"/>
                <a:gd name="connsiteX7" fmla="*/ 0 w 440845"/>
                <a:gd name="connsiteY7" fmla="*/ 73476 h 5417720"/>
                <a:gd name="connsiteX8" fmla="*/ 73476 w 440845"/>
                <a:gd name="connsiteY8" fmla="*/ 0 h 5417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0845" h="5417720">
                  <a:moveTo>
                    <a:pt x="440845" y="902980"/>
                  </a:moveTo>
                  <a:lnTo>
                    <a:pt x="440845" y="4514740"/>
                  </a:lnTo>
                  <a:cubicBezTo>
                    <a:pt x="440845" y="5013443"/>
                    <a:pt x="438168" y="5417714"/>
                    <a:pt x="434866" y="5417714"/>
                  </a:cubicBezTo>
                  <a:lnTo>
                    <a:pt x="0" y="5417714"/>
                  </a:lnTo>
                  <a:lnTo>
                    <a:pt x="0" y="5417714"/>
                  </a:lnTo>
                  <a:lnTo>
                    <a:pt x="0" y="6"/>
                  </a:lnTo>
                  <a:lnTo>
                    <a:pt x="0" y="6"/>
                  </a:lnTo>
                  <a:lnTo>
                    <a:pt x="434866" y="6"/>
                  </a:lnTo>
                  <a:cubicBezTo>
                    <a:pt x="438168" y="6"/>
                    <a:pt x="440845" y="404277"/>
                    <a:pt x="440845" y="902980"/>
                  </a:cubicBez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7" tIns="32950" rIns="32950" bIns="32951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zh-CN" altLang="en-US" sz="1800" kern="12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zh-CN" altLang="en-US" sz="1800" kern="12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短小精悍，一目了然</a:t>
              </a:r>
              <a:endParaRPr lang="zh-CN" altLang="en-US" sz="1800" kern="12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zh-CN" altLang="en-US" sz="1800" kern="12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5" name="任意多边形 4"/>
            <p:cNvSpPr/>
            <p:nvPr/>
          </p:nvSpPr>
          <p:spPr>
            <a:xfrm>
              <a:off x="491319" y="2242860"/>
              <a:ext cx="1122824" cy="677866"/>
            </a:xfrm>
            <a:custGeom>
              <a:avLst/>
              <a:gdLst>
                <a:gd name="connsiteX0" fmla="*/ 0 w 677866"/>
                <a:gd name="connsiteY0" fmla="*/ 0 h 474506"/>
                <a:gd name="connsiteX1" fmla="*/ 440613 w 677866"/>
                <a:gd name="connsiteY1" fmla="*/ 0 h 474506"/>
                <a:gd name="connsiteX2" fmla="*/ 677866 w 677866"/>
                <a:gd name="connsiteY2" fmla="*/ 237253 h 474506"/>
                <a:gd name="connsiteX3" fmla="*/ 440613 w 677866"/>
                <a:gd name="connsiteY3" fmla="*/ 474506 h 474506"/>
                <a:gd name="connsiteX4" fmla="*/ 0 w 677866"/>
                <a:gd name="connsiteY4" fmla="*/ 474506 h 474506"/>
                <a:gd name="connsiteX5" fmla="*/ 237253 w 677866"/>
                <a:gd name="connsiteY5" fmla="*/ 237253 h 474506"/>
                <a:gd name="connsiteX6" fmla="*/ 0 w 677866"/>
                <a:gd name="connsiteY6" fmla="*/ 0 h 474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6" h="474506">
                  <a:moveTo>
                    <a:pt x="677866" y="0"/>
                  </a:moveTo>
                  <a:lnTo>
                    <a:pt x="677866" y="308429"/>
                  </a:lnTo>
                  <a:lnTo>
                    <a:pt x="338933" y="474506"/>
                  </a:lnTo>
                  <a:lnTo>
                    <a:pt x="0" y="308429"/>
                  </a:lnTo>
                  <a:lnTo>
                    <a:pt x="0" y="0"/>
                  </a:lnTo>
                  <a:lnTo>
                    <a:pt x="338933" y="166077"/>
                  </a:lnTo>
                  <a:lnTo>
                    <a:pt x="677866" y="0"/>
                  </a:lnTo>
                  <a:close/>
                </a:path>
              </a:pathLst>
            </a:custGeom>
            <a:solidFill>
              <a:srgbClr val="0070C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430" tIns="248683" rIns="11430" bIns="248683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1800" kern="12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摘要</a:t>
              </a:r>
              <a:endParaRPr lang="zh-CN" altLang="en-US" sz="1800" kern="12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1614143" y="2242860"/>
              <a:ext cx="4677475" cy="440614"/>
            </a:xfrm>
            <a:custGeom>
              <a:avLst/>
              <a:gdLst>
                <a:gd name="connsiteX0" fmla="*/ 73437 w 440613"/>
                <a:gd name="connsiteY0" fmla="*/ 0 h 5417720"/>
                <a:gd name="connsiteX1" fmla="*/ 367176 w 440613"/>
                <a:gd name="connsiteY1" fmla="*/ 0 h 5417720"/>
                <a:gd name="connsiteX2" fmla="*/ 440613 w 440613"/>
                <a:gd name="connsiteY2" fmla="*/ 73437 h 5417720"/>
                <a:gd name="connsiteX3" fmla="*/ 440613 w 440613"/>
                <a:gd name="connsiteY3" fmla="*/ 5417720 h 5417720"/>
                <a:gd name="connsiteX4" fmla="*/ 440613 w 440613"/>
                <a:gd name="connsiteY4" fmla="*/ 5417720 h 5417720"/>
                <a:gd name="connsiteX5" fmla="*/ 0 w 440613"/>
                <a:gd name="connsiteY5" fmla="*/ 5417720 h 5417720"/>
                <a:gd name="connsiteX6" fmla="*/ 0 w 440613"/>
                <a:gd name="connsiteY6" fmla="*/ 5417720 h 5417720"/>
                <a:gd name="connsiteX7" fmla="*/ 0 w 440613"/>
                <a:gd name="connsiteY7" fmla="*/ 73437 h 5417720"/>
                <a:gd name="connsiteX8" fmla="*/ 73437 w 440613"/>
                <a:gd name="connsiteY8" fmla="*/ 0 h 5417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0613" h="5417720">
                  <a:moveTo>
                    <a:pt x="440613" y="902976"/>
                  </a:moveTo>
                  <a:lnTo>
                    <a:pt x="440613" y="4514744"/>
                  </a:lnTo>
                  <a:cubicBezTo>
                    <a:pt x="440613" y="5013439"/>
                    <a:pt x="437939" y="5417714"/>
                    <a:pt x="434640" y="5417714"/>
                  </a:cubicBezTo>
                  <a:lnTo>
                    <a:pt x="0" y="5417714"/>
                  </a:lnTo>
                  <a:lnTo>
                    <a:pt x="0" y="5417714"/>
                  </a:lnTo>
                  <a:lnTo>
                    <a:pt x="0" y="6"/>
                  </a:lnTo>
                  <a:lnTo>
                    <a:pt x="0" y="6"/>
                  </a:lnTo>
                  <a:lnTo>
                    <a:pt x="434640" y="6"/>
                  </a:lnTo>
                  <a:cubicBezTo>
                    <a:pt x="437939" y="6"/>
                    <a:pt x="440613" y="404281"/>
                    <a:pt x="440613" y="902976"/>
                  </a:cubicBez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7" tIns="32939" rIns="32939" bIns="32940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zh-CN" altLang="en-US" sz="1800" kern="12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zh-CN" altLang="en-US" sz="1800" kern="12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避免</a:t>
              </a:r>
              <a:r>
                <a:rPr lang="zh-CN" altLang="en-US" sz="1800" kern="1200" dirty="0">
                  <a:latin typeface="黑体" panose="02010609060101010101" pitchFamily="49" charset="-122"/>
                  <a:ea typeface="黑体" panose="02010609060101010101" pitchFamily="49" charset="-122"/>
                </a:rPr>
                <a:t>过大或过</a:t>
              </a:r>
              <a:r>
                <a:rPr lang="zh-CN" altLang="en-US" sz="1800" kern="12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小，与内容契合</a:t>
              </a:r>
              <a:endParaRPr lang="zh-CN" altLang="en-US" sz="1800" kern="12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zh-CN" altLang="en-US" sz="1800" kern="12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" name="任意多边形 6"/>
            <p:cNvSpPr/>
            <p:nvPr/>
          </p:nvSpPr>
          <p:spPr>
            <a:xfrm>
              <a:off x="491319" y="2835018"/>
              <a:ext cx="1122824" cy="677866"/>
            </a:xfrm>
            <a:custGeom>
              <a:avLst/>
              <a:gdLst>
                <a:gd name="connsiteX0" fmla="*/ 0 w 677866"/>
                <a:gd name="connsiteY0" fmla="*/ 0 h 474506"/>
                <a:gd name="connsiteX1" fmla="*/ 440613 w 677866"/>
                <a:gd name="connsiteY1" fmla="*/ 0 h 474506"/>
                <a:gd name="connsiteX2" fmla="*/ 677866 w 677866"/>
                <a:gd name="connsiteY2" fmla="*/ 237253 h 474506"/>
                <a:gd name="connsiteX3" fmla="*/ 440613 w 677866"/>
                <a:gd name="connsiteY3" fmla="*/ 474506 h 474506"/>
                <a:gd name="connsiteX4" fmla="*/ 0 w 677866"/>
                <a:gd name="connsiteY4" fmla="*/ 474506 h 474506"/>
                <a:gd name="connsiteX5" fmla="*/ 237253 w 677866"/>
                <a:gd name="connsiteY5" fmla="*/ 237253 h 474506"/>
                <a:gd name="connsiteX6" fmla="*/ 0 w 677866"/>
                <a:gd name="connsiteY6" fmla="*/ 0 h 474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6" h="474506">
                  <a:moveTo>
                    <a:pt x="677866" y="0"/>
                  </a:moveTo>
                  <a:lnTo>
                    <a:pt x="677866" y="308429"/>
                  </a:lnTo>
                  <a:lnTo>
                    <a:pt x="338933" y="474506"/>
                  </a:lnTo>
                  <a:lnTo>
                    <a:pt x="0" y="308429"/>
                  </a:lnTo>
                  <a:lnTo>
                    <a:pt x="0" y="0"/>
                  </a:lnTo>
                  <a:lnTo>
                    <a:pt x="338933" y="166077"/>
                  </a:lnTo>
                  <a:lnTo>
                    <a:pt x="677866" y="0"/>
                  </a:lnTo>
                  <a:close/>
                </a:path>
              </a:pathLst>
            </a:custGeom>
            <a:solidFill>
              <a:srgbClr val="0070C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430" tIns="248683" rIns="11430" bIns="248683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1800" kern="12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引言</a:t>
              </a:r>
              <a:endParaRPr lang="zh-CN" altLang="en-US" sz="1800" kern="12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8" name="任意多边形 7"/>
            <p:cNvSpPr/>
            <p:nvPr/>
          </p:nvSpPr>
          <p:spPr>
            <a:xfrm>
              <a:off x="1614143" y="2835018"/>
              <a:ext cx="4677475" cy="440614"/>
            </a:xfrm>
            <a:custGeom>
              <a:avLst/>
              <a:gdLst>
                <a:gd name="connsiteX0" fmla="*/ 73437 w 440613"/>
                <a:gd name="connsiteY0" fmla="*/ 0 h 5417720"/>
                <a:gd name="connsiteX1" fmla="*/ 367176 w 440613"/>
                <a:gd name="connsiteY1" fmla="*/ 0 h 5417720"/>
                <a:gd name="connsiteX2" fmla="*/ 440613 w 440613"/>
                <a:gd name="connsiteY2" fmla="*/ 73437 h 5417720"/>
                <a:gd name="connsiteX3" fmla="*/ 440613 w 440613"/>
                <a:gd name="connsiteY3" fmla="*/ 5417720 h 5417720"/>
                <a:gd name="connsiteX4" fmla="*/ 440613 w 440613"/>
                <a:gd name="connsiteY4" fmla="*/ 5417720 h 5417720"/>
                <a:gd name="connsiteX5" fmla="*/ 0 w 440613"/>
                <a:gd name="connsiteY5" fmla="*/ 5417720 h 5417720"/>
                <a:gd name="connsiteX6" fmla="*/ 0 w 440613"/>
                <a:gd name="connsiteY6" fmla="*/ 5417720 h 5417720"/>
                <a:gd name="connsiteX7" fmla="*/ 0 w 440613"/>
                <a:gd name="connsiteY7" fmla="*/ 73437 h 5417720"/>
                <a:gd name="connsiteX8" fmla="*/ 73437 w 440613"/>
                <a:gd name="connsiteY8" fmla="*/ 0 h 5417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0613" h="5417720">
                  <a:moveTo>
                    <a:pt x="440613" y="902976"/>
                  </a:moveTo>
                  <a:lnTo>
                    <a:pt x="440613" y="4514744"/>
                  </a:lnTo>
                  <a:cubicBezTo>
                    <a:pt x="440613" y="5013439"/>
                    <a:pt x="437939" y="5417714"/>
                    <a:pt x="434640" y="5417714"/>
                  </a:cubicBezTo>
                  <a:lnTo>
                    <a:pt x="0" y="5417714"/>
                  </a:lnTo>
                  <a:lnTo>
                    <a:pt x="0" y="5417714"/>
                  </a:lnTo>
                  <a:lnTo>
                    <a:pt x="0" y="6"/>
                  </a:lnTo>
                  <a:lnTo>
                    <a:pt x="0" y="6"/>
                  </a:lnTo>
                  <a:lnTo>
                    <a:pt x="434640" y="6"/>
                  </a:lnTo>
                  <a:cubicBezTo>
                    <a:pt x="437939" y="6"/>
                    <a:pt x="440613" y="404281"/>
                    <a:pt x="440613" y="902976"/>
                  </a:cubicBez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7" tIns="32939" rIns="32939" bIns="32940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zh-CN" altLang="en-US" sz="1800" kern="12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zh-CN" altLang="en-US" sz="1800" kern="12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以往</a:t>
              </a:r>
              <a:r>
                <a:rPr lang="zh-CN" altLang="en-US" sz="1800" kern="1200" dirty="0">
                  <a:latin typeface="黑体" panose="02010609060101010101" pitchFamily="49" charset="-122"/>
                  <a:ea typeface="黑体" panose="02010609060101010101" pitchFamily="49" charset="-122"/>
                </a:rPr>
                <a:t>研究的</a:t>
              </a:r>
              <a:r>
                <a:rPr lang="zh-CN" altLang="en-US" sz="1800" kern="12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综合，本人的思考与评价</a:t>
              </a:r>
              <a:endParaRPr lang="zh-CN" altLang="en-US" sz="1800" kern="12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zh-CN" altLang="en-US" sz="1800" kern="12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491319" y="3427176"/>
              <a:ext cx="1122824" cy="677866"/>
            </a:xfrm>
            <a:custGeom>
              <a:avLst/>
              <a:gdLst>
                <a:gd name="connsiteX0" fmla="*/ 0 w 677866"/>
                <a:gd name="connsiteY0" fmla="*/ 0 h 474506"/>
                <a:gd name="connsiteX1" fmla="*/ 440613 w 677866"/>
                <a:gd name="connsiteY1" fmla="*/ 0 h 474506"/>
                <a:gd name="connsiteX2" fmla="*/ 677866 w 677866"/>
                <a:gd name="connsiteY2" fmla="*/ 237253 h 474506"/>
                <a:gd name="connsiteX3" fmla="*/ 440613 w 677866"/>
                <a:gd name="connsiteY3" fmla="*/ 474506 h 474506"/>
                <a:gd name="connsiteX4" fmla="*/ 0 w 677866"/>
                <a:gd name="connsiteY4" fmla="*/ 474506 h 474506"/>
                <a:gd name="connsiteX5" fmla="*/ 237253 w 677866"/>
                <a:gd name="connsiteY5" fmla="*/ 237253 h 474506"/>
                <a:gd name="connsiteX6" fmla="*/ 0 w 677866"/>
                <a:gd name="connsiteY6" fmla="*/ 0 h 474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6" h="474506">
                  <a:moveTo>
                    <a:pt x="677866" y="0"/>
                  </a:moveTo>
                  <a:lnTo>
                    <a:pt x="677866" y="308429"/>
                  </a:lnTo>
                  <a:lnTo>
                    <a:pt x="338933" y="474506"/>
                  </a:lnTo>
                  <a:lnTo>
                    <a:pt x="0" y="308429"/>
                  </a:lnTo>
                  <a:lnTo>
                    <a:pt x="0" y="0"/>
                  </a:lnTo>
                  <a:lnTo>
                    <a:pt x="338933" y="166077"/>
                  </a:lnTo>
                  <a:lnTo>
                    <a:pt x="677866" y="0"/>
                  </a:lnTo>
                  <a:close/>
                </a:path>
              </a:pathLst>
            </a:custGeom>
            <a:solidFill>
              <a:srgbClr val="0070C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430" tIns="248683" rIns="11430" bIns="248683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1800" kern="12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正文</a:t>
              </a:r>
              <a:endParaRPr lang="zh-CN" altLang="en-US" sz="1800" kern="12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0" name="任意多边形 9"/>
            <p:cNvSpPr/>
            <p:nvPr/>
          </p:nvSpPr>
          <p:spPr>
            <a:xfrm>
              <a:off x="1614143" y="3427176"/>
              <a:ext cx="4677475" cy="440614"/>
            </a:xfrm>
            <a:custGeom>
              <a:avLst/>
              <a:gdLst>
                <a:gd name="connsiteX0" fmla="*/ 73437 w 440613"/>
                <a:gd name="connsiteY0" fmla="*/ 0 h 5417720"/>
                <a:gd name="connsiteX1" fmla="*/ 367176 w 440613"/>
                <a:gd name="connsiteY1" fmla="*/ 0 h 5417720"/>
                <a:gd name="connsiteX2" fmla="*/ 440613 w 440613"/>
                <a:gd name="connsiteY2" fmla="*/ 73437 h 5417720"/>
                <a:gd name="connsiteX3" fmla="*/ 440613 w 440613"/>
                <a:gd name="connsiteY3" fmla="*/ 5417720 h 5417720"/>
                <a:gd name="connsiteX4" fmla="*/ 440613 w 440613"/>
                <a:gd name="connsiteY4" fmla="*/ 5417720 h 5417720"/>
                <a:gd name="connsiteX5" fmla="*/ 0 w 440613"/>
                <a:gd name="connsiteY5" fmla="*/ 5417720 h 5417720"/>
                <a:gd name="connsiteX6" fmla="*/ 0 w 440613"/>
                <a:gd name="connsiteY6" fmla="*/ 5417720 h 5417720"/>
                <a:gd name="connsiteX7" fmla="*/ 0 w 440613"/>
                <a:gd name="connsiteY7" fmla="*/ 73437 h 5417720"/>
                <a:gd name="connsiteX8" fmla="*/ 73437 w 440613"/>
                <a:gd name="connsiteY8" fmla="*/ 0 h 5417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0613" h="5417720">
                  <a:moveTo>
                    <a:pt x="440613" y="902976"/>
                  </a:moveTo>
                  <a:lnTo>
                    <a:pt x="440613" y="4514744"/>
                  </a:lnTo>
                  <a:cubicBezTo>
                    <a:pt x="440613" y="5013439"/>
                    <a:pt x="437939" y="5417714"/>
                    <a:pt x="434640" y="5417714"/>
                  </a:cubicBezTo>
                  <a:lnTo>
                    <a:pt x="0" y="5417714"/>
                  </a:lnTo>
                  <a:lnTo>
                    <a:pt x="0" y="5417714"/>
                  </a:lnTo>
                  <a:lnTo>
                    <a:pt x="0" y="6"/>
                  </a:lnTo>
                  <a:lnTo>
                    <a:pt x="0" y="6"/>
                  </a:lnTo>
                  <a:lnTo>
                    <a:pt x="434640" y="6"/>
                  </a:lnTo>
                  <a:cubicBezTo>
                    <a:pt x="437939" y="6"/>
                    <a:pt x="440613" y="404281"/>
                    <a:pt x="440613" y="902976"/>
                  </a:cubicBez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7" tIns="32939" rIns="32939" bIns="32940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zh-CN" altLang="en-US" sz="1800" kern="12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zh-CN" altLang="en-US" sz="1800" kern="12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论点</a:t>
              </a:r>
              <a:r>
                <a:rPr lang="zh-CN" altLang="en-US" sz="1800" kern="1200" dirty="0">
                  <a:latin typeface="黑体" panose="02010609060101010101" pitchFamily="49" charset="-122"/>
                  <a:ea typeface="黑体" panose="02010609060101010101" pitchFamily="49" charset="-122"/>
                </a:rPr>
                <a:t>论据有机</a:t>
              </a:r>
              <a:r>
                <a:rPr lang="zh-CN" altLang="en-US" sz="1800" kern="12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结合，理论框架严谨有效</a:t>
              </a:r>
              <a:endParaRPr lang="zh-CN" altLang="en-US" sz="1800" kern="12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zh-CN" altLang="en-US" sz="1800" kern="12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491319" y="4019334"/>
              <a:ext cx="1122824" cy="677866"/>
            </a:xfrm>
            <a:custGeom>
              <a:avLst/>
              <a:gdLst>
                <a:gd name="connsiteX0" fmla="*/ 0 w 677866"/>
                <a:gd name="connsiteY0" fmla="*/ 0 h 474506"/>
                <a:gd name="connsiteX1" fmla="*/ 440613 w 677866"/>
                <a:gd name="connsiteY1" fmla="*/ 0 h 474506"/>
                <a:gd name="connsiteX2" fmla="*/ 677866 w 677866"/>
                <a:gd name="connsiteY2" fmla="*/ 237253 h 474506"/>
                <a:gd name="connsiteX3" fmla="*/ 440613 w 677866"/>
                <a:gd name="connsiteY3" fmla="*/ 474506 h 474506"/>
                <a:gd name="connsiteX4" fmla="*/ 0 w 677866"/>
                <a:gd name="connsiteY4" fmla="*/ 474506 h 474506"/>
                <a:gd name="connsiteX5" fmla="*/ 237253 w 677866"/>
                <a:gd name="connsiteY5" fmla="*/ 237253 h 474506"/>
                <a:gd name="connsiteX6" fmla="*/ 0 w 677866"/>
                <a:gd name="connsiteY6" fmla="*/ 0 h 474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6" h="474506">
                  <a:moveTo>
                    <a:pt x="677866" y="0"/>
                  </a:moveTo>
                  <a:lnTo>
                    <a:pt x="677866" y="308429"/>
                  </a:lnTo>
                  <a:lnTo>
                    <a:pt x="338933" y="474506"/>
                  </a:lnTo>
                  <a:lnTo>
                    <a:pt x="0" y="308429"/>
                  </a:lnTo>
                  <a:lnTo>
                    <a:pt x="0" y="0"/>
                  </a:lnTo>
                  <a:lnTo>
                    <a:pt x="338933" y="166077"/>
                  </a:lnTo>
                  <a:lnTo>
                    <a:pt x="677866" y="0"/>
                  </a:lnTo>
                  <a:close/>
                </a:path>
              </a:pathLst>
            </a:custGeom>
            <a:solidFill>
              <a:srgbClr val="0070C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430" tIns="248683" rIns="11430" bIns="248683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1800" kern="12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结论</a:t>
              </a:r>
              <a:endParaRPr lang="en-US" altLang="zh-CN" sz="1800" kern="1200" dirty="0" smtClean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2" name="任意多边形 11"/>
            <p:cNvSpPr/>
            <p:nvPr/>
          </p:nvSpPr>
          <p:spPr>
            <a:xfrm>
              <a:off x="1614143" y="4019334"/>
              <a:ext cx="4677475" cy="440614"/>
            </a:xfrm>
            <a:custGeom>
              <a:avLst/>
              <a:gdLst>
                <a:gd name="connsiteX0" fmla="*/ 73437 w 440613"/>
                <a:gd name="connsiteY0" fmla="*/ 0 h 5417720"/>
                <a:gd name="connsiteX1" fmla="*/ 367176 w 440613"/>
                <a:gd name="connsiteY1" fmla="*/ 0 h 5417720"/>
                <a:gd name="connsiteX2" fmla="*/ 440613 w 440613"/>
                <a:gd name="connsiteY2" fmla="*/ 73437 h 5417720"/>
                <a:gd name="connsiteX3" fmla="*/ 440613 w 440613"/>
                <a:gd name="connsiteY3" fmla="*/ 5417720 h 5417720"/>
                <a:gd name="connsiteX4" fmla="*/ 440613 w 440613"/>
                <a:gd name="connsiteY4" fmla="*/ 5417720 h 5417720"/>
                <a:gd name="connsiteX5" fmla="*/ 0 w 440613"/>
                <a:gd name="connsiteY5" fmla="*/ 5417720 h 5417720"/>
                <a:gd name="connsiteX6" fmla="*/ 0 w 440613"/>
                <a:gd name="connsiteY6" fmla="*/ 5417720 h 5417720"/>
                <a:gd name="connsiteX7" fmla="*/ 0 w 440613"/>
                <a:gd name="connsiteY7" fmla="*/ 73437 h 5417720"/>
                <a:gd name="connsiteX8" fmla="*/ 73437 w 440613"/>
                <a:gd name="connsiteY8" fmla="*/ 0 h 5417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0613" h="5417720">
                  <a:moveTo>
                    <a:pt x="440613" y="902976"/>
                  </a:moveTo>
                  <a:lnTo>
                    <a:pt x="440613" y="4514744"/>
                  </a:lnTo>
                  <a:cubicBezTo>
                    <a:pt x="440613" y="5013439"/>
                    <a:pt x="437939" y="5417714"/>
                    <a:pt x="434640" y="5417714"/>
                  </a:cubicBezTo>
                  <a:lnTo>
                    <a:pt x="0" y="5417714"/>
                  </a:lnTo>
                  <a:lnTo>
                    <a:pt x="0" y="5417714"/>
                  </a:lnTo>
                  <a:lnTo>
                    <a:pt x="0" y="6"/>
                  </a:lnTo>
                  <a:lnTo>
                    <a:pt x="0" y="6"/>
                  </a:lnTo>
                  <a:lnTo>
                    <a:pt x="434640" y="6"/>
                  </a:lnTo>
                  <a:cubicBezTo>
                    <a:pt x="437939" y="6"/>
                    <a:pt x="440613" y="404281"/>
                    <a:pt x="440613" y="902976"/>
                  </a:cubicBez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7" tIns="32939" rIns="32939" bIns="32940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zh-CN" altLang="en-US" sz="1800" kern="12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总结全文，适当升华，避免引用</a:t>
              </a:r>
              <a:endParaRPr lang="zh-CN" altLang="en-US" sz="1800" kern="12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3" name="任意多边形 12"/>
            <p:cNvSpPr/>
            <p:nvPr/>
          </p:nvSpPr>
          <p:spPr>
            <a:xfrm>
              <a:off x="491319" y="4611492"/>
              <a:ext cx="1122824" cy="677866"/>
            </a:xfrm>
            <a:custGeom>
              <a:avLst/>
              <a:gdLst>
                <a:gd name="connsiteX0" fmla="*/ 0 w 677866"/>
                <a:gd name="connsiteY0" fmla="*/ 0 h 474506"/>
                <a:gd name="connsiteX1" fmla="*/ 440613 w 677866"/>
                <a:gd name="connsiteY1" fmla="*/ 0 h 474506"/>
                <a:gd name="connsiteX2" fmla="*/ 677866 w 677866"/>
                <a:gd name="connsiteY2" fmla="*/ 237253 h 474506"/>
                <a:gd name="connsiteX3" fmla="*/ 440613 w 677866"/>
                <a:gd name="connsiteY3" fmla="*/ 474506 h 474506"/>
                <a:gd name="connsiteX4" fmla="*/ 0 w 677866"/>
                <a:gd name="connsiteY4" fmla="*/ 474506 h 474506"/>
                <a:gd name="connsiteX5" fmla="*/ 237253 w 677866"/>
                <a:gd name="connsiteY5" fmla="*/ 237253 h 474506"/>
                <a:gd name="connsiteX6" fmla="*/ 0 w 677866"/>
                <a:gd name="connsiteY6" fmla="*/ 0 h 474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6" h="474506">
                  <a:moveTo>
                    <a:pt x="677866" y="0"/>
                  </a:moveTo>
                  <a:lnTo>
                    <a:pt x="677866" y="308429"/>
                  </a:lnTo>
                  <a:lnTo>
                    <a:pt x="338933" y="474506"/>
                  </a:lnTo>
                  <a:lnTo>
                    <a:pt x="0" y="308429"/>
                  </a:lnTo>
                  <a:lnTo>
                    <a:pt x="0" y="0"/>
                  </a:lnTo>
                  <a:lnTo>
                    <a:pt x="338933" y="166077"/>
                  </a:lnTo>
                  <a:lnTo>
                    <a:pt x="677866" y="0"/>
                  </a:lnTo>
                  <a:close/>
                </a:path>
              </a:pathLst>
            </a:custGeom>
            <a:solidFill>
              <a:srgbClr val="0070C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430" tIns="248683" rIns="11430" bIns="248683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1800" kern="12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参考文献</a:t>
              </a:r>
              <a:endParaRPr lang="zh-CN" altLang="en-US" sz="1800" kern="12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4" name="任意多边形 13"/>
            <p:cNvSpPr/>
            <p:nvPr/>
          </p:nvSpPr>
          <p:spPr>
            <a:xfrm>
              <a:off x="1614143" y="4611491"/>
              <a:ext cx="4677475" cy="440614"/>
            </a:xfrm>
            <a:custGeom>
              <a:avLst/>
              <a:gdLst>
                <a:gd name="connsiteX0" fmla="*/ 73437 w 440613"/>
                <a:gd name="connsiteY0" fmla="*/ 0 h 5417720"/>
                <a:gd name="connsiteX1" fmla="*/ 367176 w 440613"/>
                <a:gd name="connsiteY1" fmla="*/ 0 h 5417720"/>
                <a:gd name="connsiteX2" fmla="*/ 440613 w 440613"/>
                <a:gd name="connsiteY2" fmla="*/ 73437 h 5417720"/>
                <a:gd name="connsiteX3" fmla="*/ 440613 w 440613"/>
                <a:gd name="connsiteY3" fmla="*/ 5417720 h 5417720"/>
                <a:gd name="connsiteX4" fmla="*/ 440613 w 440613"/>
                <a:gd name="connsiteY4" fmla="*/ 5417720 h 5417720"/>
                <a:gd name="connsiteX5" fmla="*/ 0 w 440613"/>
                <a:gd name="connsiteY5" fmla="*/ 5417720 h 5417720"/>
                <a:gd name="connsiteX6" fmla="*/ 0 w 440613"/>
                <a:gd name="connsiteY6" fmla="*/ 5417720 h 5417720"/>
                <a:gd name="connsiteX7" fmla="*/ 0 w 440613"/>
                <a:gd name="connsiteY7" fmla="*/ 73437 h 5417720"/>
                <a:gd name="connsiteX8" fmla="*/ 73437 w 440613"/>
                <a:gd name="connsiteY8" fmla="*/ 0 h 5417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0613" h="5417720">
                  <a:moveTo>
                    <a:pt x="440613" y="902976"/>
                  </a:moveTo>
                  <a:lnTo>
                    <a:pt x="440613" y="4514744"/>
                  </a:lnTo>
                  <a:cubicBezTo>
                    <a:pt x="440613" y="5013439"/>
                    <a:pt x="437939" y="5417714"/>
                    <a:pt x="434640" y="5417714"/>
                  </a:cubicBezTo>
                  <a:lnTo>
                    <a:pt x="0" y="5417714"/>
                  </a:lnTo>
                  <a:lnTo>
                    <a:pt x="0" y="5417714"/>
                  </a:lnTo>
                  <a:lnTo>
                    <a:pt x="0" y="6"/>
                  </a:lnTo>
                  <a:lnTo>
                    <a:pt x="0" y="6"/>
                  </a:lnTo>
                  <a:lnTo>
                    <a:pt x="434640" y="6"/>
                  </a:lnTo>
                  <a:cubicBezTo>
                    <a:pt x="437939" y="6"/>
                    <a:pt x="440613" y="404281"/>
                    <a:pt x="440613" y="902976"/>
                  </a:cubicBez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7" tIns="32940" rIns="32939" bIns="32939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zh-CN" altLang="en-US" sz="1800" kern="12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按照要求编写引用格式，正确规范引用</a:t>
              </a:r>
              <a:endParaRPr lang="zh-CN" altLang="en-US" sz="1800" kern="12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5" name="任意多边形 14"/>
            <p:cNvSpPr/>
            <p:nvPr/>
          </p:nvSpPr>
          <p:spPr>
            <a:xfrm>
              <a:off x="491319" y="5203650"/>
              <a:ext cx="1122824" cy="677866"/>
            </a:xfrm>
            <a:custGeom>
              <a:avLst/>
              <a:gdLst>
                <a:gd name="connsiteX0" fmla="*/ 0 w 677866"/>
                <a:gd name="connsiteY0" fmla="*/ 0 h 474506"/>
                <a:gd name="connsiteX1" fmla="*/ 440613 w 677866"/>
                <a:gd name="connsiteY1" fmla="*/ 0 h 474506"/>
                <a:gd name="connsiteX2" fmla="*/ 677866 w 677866"/>
                <a:gd name="connsiteY2" fmla="*/ 237253 h 474506"/>
                <a:gd name="connsiteX3" fmla="*/ 440613 w 677866"/>
                <a:gd name="connsiteY3" fmla="*/ 474506 h 474506"/>
                <a:gd name="connsiteX4" fmla="*/ 0 w 677866"/>
                <a:gd name="connsiteY4" fmla="*/ 474506 h 474506"/>
                <a:gd name="connsiteX5" fmla="*/ 237253 w 677866"/>
                <a:gd name="connsiteY5" fmla="*/ 237253 h 474506"/>
                <a:gd name="connsiteX6" fmla="*/ 0 w 677866"/>
                <a:gd name="connsiteY6" fmla="*/ 0 h 474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6" h="474506">
                  <a:moveTo>
                    <a:pt x="677866" y="0"/>
                  </a:moveTo>
                  <a:lnTo>
                    <a:pt x="677866" y="308429"/>
                  </a:lnTo>
                  <a:lnTo>
                    <a:pt x="338933" y="474506"/>
                  </a:lnTo>
                  <a:lnTo>
                    <a:pt x="0" y="308429"/>
                  </a:lnTo>
                  <a:lnTo>
                    <a:pt x="0" y="0"/>
                  </a:lnTo>
                  <a:lnTo>
                    <a:pt x="338933" y="166077"/>
                  </a:lnTo>
                  <a:lnTo>
                    <a:pt x="677866" y="0"/>
                  </a:lnTo>
                  <a:close/>
                </a:path>
              </a:pathLst>
            </a:custGeom>
            <a:solidFill>
              <a:srgbClr val="0070C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430" tIns="248683" rIns="11430" bIns="248683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1800" kern="12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致谢</a:t>
              </a:r>
              <a:endParaRPr lang="zh-CN" altLang="en-US" sz="1800" kern="12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6" name="同侧圆角矩形 15"/>
            <p:cNvSpPr/>
            <p:nvPr/>
          </p:nvSpPr>
          <p:spPr>
            <a:xfrm rot="5400000">
              <a:off x="3732574" y="3085220"/>
              <a:ext cx="440613" cy="4677474"/>
            </a:xfrm>
            <a:prstGeom prst="round2Same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pic>
        <p:nvPicPr>
          <p:cNvPr id="21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895" y="287660"/>
            <a:ext cx="6650355" cy="7396480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6747510" y="707395"/>
            <a:ext cx="5024755" cy="412115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05"/>
          </a:p>
        </p:txBody>
      </p:sp>
      <p:sp>
        <p:nvSpPr>
          <p:cNvPr id="23" name="矩形 22"/>
          <p:cNvSpPr/>
          <p:nvPr/>
        </p:nvSpPr>
        <p:spPr>
          <a:xfrm>
            <a:off x="6222364" y="1422021"/>
            <a:ext cx="3057525" cy="1065934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05"/>
          </a:p>
        </p:txBody>
      </p:sp>
      <p:sp>
        <p:nvSpPr>
          <p:cNvPr id="24" name="矩形 23"/>
          <p:cNvSpPr/>
          <p:nvPr/>
        </p:nvSpPr>
        <p:spPr>
          <a:xfrm>
            <a:off x="6222365" y="2535309"/>
            <a:ext cx="3057525" cy="1638879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05"/>
          </a:p>
        </p:txBody>
      </p:sp>
      <p:sp>
        <p:nvSpPr>
          <p:cNvPr id="25" name="矩形 24"/>
          <p:cNvSpPr/>
          <p:nvPr/>
        </p:nvSpPr>
        <p:spPr>
          <a:xfrm>
            <a:off x="6222365" y="4265300"/>
            <a:ext cx="1070610" cy="26543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05"/>
          </a:p>
        </p:txBody>
      </p:sp>
      <p:sp>
        <p:nvSpPr>
          <p:cNvPr id="26" name="矩形 25"/>
          <p:cNvSpPr/>
          <p:nvPr/>
        </p:nvSpPr>
        <p:spPr>
          <a:xfrm>
            <a:off x="9279890" y="6036315"/>
            <a:ext cx="652780" cy="26543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05"/>
          </a:p>
        </p:txBody>
      </p:sp>
      <p:sp>
        <p:nvSpPr>
          <p:cNvPr id="27" name="矩形 26"/>
          <p:cNvSpPr/>
          <p:nvPr/>
        </p:nvSpPr>
        <p:spPr>
          <a:xfrm>
            <a:off x="9253218" y="5253360"/>
            <a:ext cx="653415" cy="26543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05"/>
          </a:p>
        </p:txBody>
      </p:sp>
      <p:sp>
        <p:nvSpPr>
          <p:cNvPr id="28" name="矩形 27"/>
          <p:cNvSpPr/>
          <p:nvPr/>
        </p:nvSpPr>
        <p:spPr>
          <a:xfrm>
            <a:off x="6222365" y="5644018"/>
            <a:ext cx="1070610" cy="26543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05"/>
          </a:p>
        </p:txBody>
      </p:sp>
    </p:spTree>
    <p:extLst>
      <p:ext uri="{BB962C8B-B14F-4D97-AF65-F5344CB8AC3E}">
        <p14:creationId xmlns:p14="http://schemas.microsoft.com/office/powerpoint/2010/main" val="2659385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  <p:bldP spid="23" grpId="0" bldLvl="0" animBg="1"/>
      <p:bldP spid="24" grpId="0" bldLvl="0" animBg="1"/>
      <p:bldP spid="25" grpId="0" bldLvl="0" animBg="1"/>
      <p:bldP spid="26" grpId="0" bldLvl="0" animBg="1"/>
      <p:bldP spid="27" grpId="0" bldLvl="0" animBg="1"/>
      <p:bldP spid="28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标题 1"/>
          <p:cNvSpPr txBox="1">
            <a:spLocks/>
          </p:cNvSpPr>
          <p:nvPr/>
        </p:nvSpPr>
        <p:spPr>
          <a:xfrm>
            <a:off x="3947885" y="1085081"/>
            <a:ext cx="5888182" cy="7874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 smtClean="0">
                <a:solidFill>
                  <a:srgbClr val="0070C0"/>
                </a:solidFill>
                <a:ea typeface="微软雅黑" panose="020B0503020204020204" pitchFamily="2" charset="-122"/>
              </a:rPr>
              <a:t>众里寻他千百度    论文选题在何处</a:t>
            </a:r>
            <a:endParaRPr lang="zh-CN" altLang="en-US" sz="2400" b="1" dirty="0">
              <a:solidFill>
                <a:srgbClr val="0070C0"/>
              </a:solidFill>
              <a:ea typeface="微软雅黑" panose="020B0503020204020204" pitchFamily="2" charset="-122"/>
            </a:endParaRPr>
          </a:p>
        </p:txBody>
      </p:sp>
      <p:sp>
        <p:nvSpPr>
          <p:cNvPr id="108" name="矩形 14"/>
          <p:cNvSpPr/>
          <p:nvPr/>
        </p:nvSpPr>
        <p:spPr>
          <a:xfrm>
            <a:off x="1225742" y="1872481"/>
            <a:ext cx="9652001" cy="3863301"/>
          </a:xfrm>
          <a:prstGeom prst="rect">
            <a:avLst/>
          </a:prstGeom>
          <a:noFill/>
          <a:ln w="25400" cap="flat" cmpd="sng">
            <a:solidFill>
              <a:srgbClr val="FF9933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pPr lvl="0" algn="ctr"/>
            <a:endParaRPr lang="zh-CN" altLang="en-US" sz="3733" dirty="0">
              <a:solidFill>
                <a:srgbClr val="FFFFFF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  <p:sp>
        <p:nvSpPr>
          <p:cNvPr id="110" name="矩形 17"/>
          <p:cNvSpPr/>
          <p:nvPr/>
        </p:nvSpPr>
        <p:spPr>
          <a:xfrm>
            <a:off x="1225744" y="2877897"/>
            <a:ext cx="353484" cy="1625600"/>
          </a:xfrm>
          <a:prstGeom prst="rect">
            <a:avLst/>
          </a:prstGeom>
          <a:solidFill>
            <a:srgbClr val="FF9933"/>
          </a:solidFill>
          <a:ln w="9525">
            <a:noFill/>
          </a:ln>
        </p:spPr>
        <p:txBody>
          <a:bodyPr lIns="0" tIns="0" rIns="0" bIns="0" anchor="ctr"/>
          <a:lstStyle/>
          <a:p>
            <a:pPr lvl="0" algn="ctr"/>
            <a:endParaRPr lang="zh-CN" altLang="en-US" sz="3733" dirty="0">
              <a:solidFill>
                <a:srgbClr val="FFFFFF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  <p:sp>
        <p:nvSpPr>
          <p:cNvPr id="111" name="文本框 110"/>
          <p:cNvSpPr txBox="1"/>
          <p:nvPr/>
        </p:nvSpPr>
        <p:spPr>
          <a:xfrm>
            <a:off x="1741442" y="2515430"/>
            <a:ext cx="6528953" cy="217559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.专业</a:t>
            </a:r>
            <a:r>
              <a:rPr lang="en-US" altLang="zh-CN" sz="2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+</a:t>
            </a:r>
            <a:r>
              <a:rPr lang="zh-CN" altLang="en-US" sz="2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兴趣</a:t>
            </a:r>
            <a:r>
              <a:rPr lang="en-US" altLang="zh-CN" sz="2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+</a:t>
            </a:r>
            <a:r>
              <a:rPr lang="zh-CN" altLang="en-US" sz="2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现实应用</a:t>
            </a:r>
            <a:r>
              <a:rPr lang="en-US" altLang="zh-CN" sz="2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/</a:t>
            </a:r>
            <a:r>
              <a:rPr lang="zh-CN" altLang="en-US" sz="2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前沿研究</a:t>
            </a:r>
            <a:endParaRPr lang="en-US" altLang="zh-CN" sz="2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2.导师研究方向</a:t>
            </a:r>
            <a:r>
              <a:rPr lang="en-US" altLang="zh-CN" sz="2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+</a:t>
            </a:r>
            <a:r>
              <a:rPr lang="zh-CN" altLang="en-US" sz="2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兴趣</a:t>
            </a:r>
            <a:endParaRPr lang="en-US" altLang="zh-CN" sz="2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0" algn="l" eaLnBrk="1" latinLnBrk="0" hangingPunct="1">
              <a:lnSpc>
                <a:spcPct val="200000"/>
              </a:lnSpc>
            </a:pPr>
            <a:r>
              <a:rPr lang="en-US" altLang="zh-CN" sz="2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3.</a:t>
            </a:r>
            <a:r>
              <a:rPr lang="zh-CN" altLang="en-US" sz="2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导师推荐</a:t>
            </a:r>
            <a:endParaRPr lang="zh-CN" altLang="en-US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1304" y="3669592"/>
            <a:ext cx="4769525" cy="3179683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sp>
        <p:nvSpPr>
          <p:cNvPr id="3" name="矩形 2"/>
          <p:cNvSpPr/>
          <p:nvPr/>
        </p:nvSpPr>
        <p:spPr>
          <a:xfrm>
            <a:off x="553145" y="302132"/>
            <a:ext cx="24367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论文选题</a:t>
            </a:r>
            <a:endParaRPr lang="zh-CN" altLang="en-US" sz="2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6271309" y="2192518"/>
            <a:ext cx="2670629" cy="2310979"/>
            <a:chOff x="6167924" y="2380047"/>
            <a:chExt cx="2670629" cy="2310979"/>
          </a:xfrm>
        </p:grpSpPr>
        <p:sp>
          <p:nvSpPr>
            <p:cNvPr id="5" name="爆炸形 2 4"/>
            <p:cNvSpPr/>
            <p:nvPr/>
          </p:nvSpPr>
          <p:spPr>
            <a:xfrm>
              <a:off x="6167924" y="2380047"/>
              <a:ext cx="2670629" cy="2310979"/>
            </a:xfrm>
            <a:prstGeom prst="irregularSeal2">
              <a:avLst/>
            </a:prstGeom>
            <a:solidFill>
              <a:srgbClr val="FF9933"/>
            </a:solidFill>
            <a:ln>
              <a:solidFill>
                <a:srgbClr val="FF99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6689925" y="3268335"/>
              <a:ext cx="1432419" cy="723325"/>
            </a:xfrm>
            <a:prstGeom prst="roundRect">
              <a:avLst>
                <a:gd name="adj" fmla="val 5551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研究现状调研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0222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928985" y="1797501"/>
            <a:ext cx="10636357" cy="4770214"/>
            <a:chOff x="897075" y="1709946"/>
            <a:chExt cx="10636357" cy="4770214"/>
          </a:xfrm>
        </p:grpSpPr>
        <p:pic>
          <p:nvPicPr>
            <p:cNvPr id="53" name="图片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468010" y="3815700"/>
              <a:ext cx="5328920" cy="2664460"/>
            </a:xfrm>
            <a:custGeom>
              <a:avLst/>
              <a:gdLst>
                <a:gd name="connsiteX0" fmla="*/ 3461992 w 6921015"/>
                <a:gd name="connsiteY0" fmla="*/ 1 h 3460556"/>
                <a:gd name="connsiteX1" fmla="*/ 5192492 w 6921015"/>
                <a:gd name="connsiteY1" fmla="*/ 464586 h 3460556"/>
                <a:gd name="connsiteX2" fmla="*/ 6913627 w 6921015"/>
                <a:gd name="connsiteY2" fmla="*/ 3232754 h 3460556"/>
                <a:gd name="connsiteX3" fmla="*/ 6921015 w 6921015"/>
                <a:gd name="connsiteY3" fmla="*/ 3460556 h 3460556"/>
                <a:gd name="connsiteX4" fmla="*/ 3460555 w 6921015"/>
                <a:gd name="connsiteY4" fmla="*/ 3460556 h 3460556"/>
                <a:gd name="connsiteX5" fmla="*/ 0 w 6921015"/>
                <a:gd name="connsiteY5" fmla="*/ 3460556 h 3460556"/>
                <a:gd name="connsiteX6" fmla="*/ 1731107 w 6921015"/>
                <a:gd name="connsiteY6" fmla="*/ 463148 h 3460556"/>
                <a:gd name="connsiteX7" fmla="*/ 3461992 w 6921015"/>
                <a:gd name="connsiteY7" fmla="*/ 1 h 3460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921015" h="3460556">
                  <a:moveTo>
                    <a:pt x="3461992" y="1"/>
                  </a:moveTo>
                  <a:cubicBezTo>
                    <a:pt x="4059611" y="249"/>
                    <a:pt x="4657165" y="155120"/>
                    <a:pt x="5192492" y="464586"/>
                  </a:cubicBezTo>
                  <a:cubicBezTo>
                    <a:pt x="6196229" y="1044836"/>
                    <a:pt x="6838154" y="2085896"/>
                    <a:pt x="6913627" y="3232754"/>
                  </a:cubicBezTo>
                  <a:lnTo>
                    <a:pt x="6921015" y="3460556"/>
                  </a:lnTo>
                  <a:lnTo>
                    <a:pt x="3460555" y="3460556"/>
                  </a:lnTo>
                  <a:lnTo>
                    <a:pt x="0" y="3460556"/>
                  </a:lnTo>
                  <a:cubicBezTo>
                    <a:pt x="0" y="2223876"/>
                    <a:pt x="659940" y="1081192"/>
                    <a:pt x="1731107" y="463148"/>
                  </a:cubicBezTo>
                  <a:cubicBezTo>
                    <a:pt x="2266691" y="154127"/>
                    <a:pt x="2864374" y="-247"/>
                    <a:pt x="3461992" y="1"/>
                  </a:cubicBezTo>
                  <a:close/>
                </a:path>
              </a:pathLst>
            </a:custGeom>
            <a:ln w="69850">
              <a:noFill/>
            </a:ln>
          </p:spPr>
        </p:pic>
        <p:grpSp>
          <p:nvGrpSpPr>
            <p:cNvPr id="25" name="组合 24"/>
            <p:cNvGrpSpPr/>
            <p:nvPr/>
          </p:nvGrpSpPr>
          <p:grpSpPr>
            <a:xfrm>
              <a:off x="2689135" y="2410668"/>
              <a:ext cx="2632075" cy="1631316"/>
              <a:chOff x="3426" y="2795"/>
              <a:chExt cx="4145" cy="2569"/>
            </a:xfrm>
          </p:grpSpPr>
          <p:sp>
            <p:nvSpPr>
              <p:cNvPr id="26" name="矩形 25"/>
              <p:cNvSpPr/>
              <p:nvPr/>
            </p:nvSpPr>
            <p:spPr>
              <a:xfrm rot="16200000" flipV="1">
                <a:off x="3593" y="4051"/>
                <a:ext cx="1547" cy="150"/>
              </a:xfrm>
              <a:prstGeom prst="rect">
                <a:avLst/>
              </a:prstGeom>
              <a:solidFill>
                <a:srgbClr val="FC760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/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3426" y="3312"/>
                <a:ext cx="969" cy="1676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2800" b="1" dirty="0">
                    <a:latin typeface="微软雅黑" panose="020B0503020204020204" pitchFamily="2" charset="-122"/>
                    <a:ea typeface="微软雅黑" panose="020B0503020204020204" pitchFamily="2" charset="-122"/>
                  </a:rPr>
                  <a:t>事  实</a:t>
                </a:r>
              </a:p>
            </p:txBody>
          </p:sp>
          <p:sp>
            <p:nvSpPr>
              <p:cNvPr id="34" name="文本框 63"/>
              <p:cNvSpPr txBox="1">
                <a:spLocks noChangeArrowheads="1"/>
              </p:cNvSpPr>
              <p:nvPr/>
            </p:nvSpPr>
            <p:spPr bwMode="auto">
              <a:xfrm>
                <a:off x="4579" y="2795"/>
                <a:ext cx="2992" cy="25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ts val="4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 sz="2000" b="1" dirty="0">
                    <a:latin typeface="微软雅黑" panose="020B0503020204020204" pitchFamily="2" charset="-122"/>
                    <a:ea typeface="微软雅黑" panose="020B0503020204020204" pitchFamily="2" charset="-122"/>
                  </a:rPr>
                  <a:t>年鉴</a:t>
                </a:r>
              </a:p>
              <a:p>
                <a:pPr>
                  <a:lnSpc>
                    <a:spcPts val="4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 sz="2000" b="1" dirty="0">
                    <a:latin typeface="微软雅黑" panose="020B0503020204020204" pitchFamily="2" charset="-122"/>
                    <a:ea typeface="微软雅黑" panose="020B0503020204020204" pitchFamily="2" charset="-122"/>
                  </a:rPr>
                  <a:t>统计数据</a:t>
                </a:r>
              </a:p>
              <a:p>
                <a:pPr>
                  <a:lnSpc>
                    <a:spcPts val="4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 sz="2000" b="1" dirty="0">
                    <a:latin typeface="微软雅黑" panose="020B0503020204020204" pitchFamily="2" charset="-122"/>
                    <a:ea typeface="微软雅黑" panose="020B0503020204020204" pitchFamily="2" charset="-122"/>
                  </a:rPr>
                  <a:t>概念图表</a:t>
                </a:r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>
              <a:off x="897075" y="4283918"/>
              <a:ext cx="2678430" cy="2144396"/>
              <a:chOff x="3311" y="2816"/>
              <a:chExt cx="4218" cy="3377"/>
            </a:xfrm>
          </p:grpSpPr>
          <p:sp>
            <p:nvSpPr>
              <p:cNvPr id="38" name="矩形 37"/>
              <p:cNvSpPr/>
              <p:nvPr/>
            </p:nvSpPr>
            <p:spPr>
              <a:xfrm rot="16200000" flipV="1">
                <a:off x="3279" y="4405"/>
                <a:ext cx="2211" cy="150"/>
              </a:xfrm>
              <a:prstGeom prst="rect">
                <a:avLst/>
              </a:prstGeom>
              <a:solidFill>
                <a:srgbClr val="FF760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/>
              </a:p>
            </p:txBody>
          </p:sp>
          <p:sp>
            <p:nvSpPr>
              <p:cNvPr id="39" name="文本框 38"/>
              <p:cNvSpPr txBox="1"/>
              <p:nvPr/>
            </p:nvSpPr>
            <p:spPr>
              <a:xfrm>
                <a:off x="3311" y="3589"/>
                <a:ext cx="969" cy="1676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2800" b="1" dirty="0">
                    <a:latin typeface="微软雅黑" panose="020B0503020204020204" pitchFamily="2" charset="-122"/>
                    <a:ea typeface="微软雅黑" panose="020B0503020204020204" pitchFamily="2" charset="-122"/>
                  </a:rPr>
                  <a:t>学  术</a:t>
                </a:r>
              </a:p>
            </p:txBody>
          </p:sp>
          <p:sp>
            <p:nvSpPr>
              <p:cNvPr id="40" name="文本框 63"/>
              <p:cNvSpPr txBox="1">
                <a:spLocks noChangeArrowheads="1"/>
              </p:cNvSpPr>
              <p:nvPr/>
            </p:nvSpPr>
            <p:spPr bwMode="auto">
              <a:xfrm>
                <a:off x="4537" y="2816"/>
                <a:ext cx="2992" cy="33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ts val="4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 sz="2000" b="1" dirty="0">
                    <a:latin typeface="微软雅黑" panose="020B0503020204020204" pitchFamily="2" charset="-122"/>
                    <a:ea typeface="微软雅黑" panose="020B0503020204020204" pitchFamily="2" charset="-122"/>
                  </a:rPr>
                  <a:t>期刊文献</a:t>
                </a:r>
              </a:p>
              <a:p>
                <a:pPr>
                  <a:lnSpc>
                    <a:spcPts val="4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 sz="2000" b="1" dirty="0">
                    <a:latin typeface="微软雅黑" panose="020B0503020204020204" pitchFamily="2" charset="-122"/>
                    <a:ea typeface="微软雅黑" panose="020B0503020204020204" pitchFamily="2" charset="-122"/>
                  </a:rPr>
                  <a:t>博硕论文</a:t>
                </a:r>
              </a:p>
              <a:p>
                <a:pPr>
                  <a:lnSpc>
                    <a:spcPts val="4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 sz="2000" b="1" dirty="0" smtClean="0">
                    <a:latin typeface="微软雅黑" panose="020B0503020204020204" pitchFamily="2" charset="-122"/>
                    <a:ea typeface="微软雅黑" panose="020B0503020204020204" pitchFamily="2" charset="-122"/>
                  </a:rPr>
                  <a:t>会议、报纸</a:t>
                </a:r>
                <a:endParaRPr lang="en-US" altLang="zh-CN" sz="2000" b="1" dirty="0" smtClean="0">
                  <a:latin typeface="微软雅黑" panose="020B0503020204020204" pitchFamily="2" charset="-122"/>
                  <a:ea typeface="微软雅黑" panose="020B0503020204020204" pitchFamily="2" charset="-122"/>
                </a:endParaRPr>
              </a:p>
              <a:p>
                <a:pPr>
                  <a:lnSpc>
                    <a:spcPts val="4000"/>
                  </a:lnSpc>
                  <a:spcBef>
                    <a:spcPts val="0"/>
                  </a:spcBef>
                  <a:buNone/>
                </a:pPr>
                <a:r>
                  <a:rPr lang="zh-CN" altLang="en-US" sz="20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图书</a:t>
                </a:r>
                <a:endPara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5337719" y="1709946"/>
              <a:ext cx="2604135" cy="1631316"/>
              <a:chOff x="3470" y="2837"/>
              <a:chExt cx="4101" cy="2569"/>
            </a:xfrm>
          </p:grpSpPr>
          <p:sp>
            <p:nvSpPr>
              <p:cNvPr id="42" name="矩形 41"/>
              <p:cNvSpPr/>
              <p:nvPr/>
            </p:nvSpPr>
            <p:spPr>
              <a:xfrm rot="16200000" flipV="1">
                <a:off x="3593" y="4051"/>
                <a:ext cx="1547" cy="150"/>
              </a:xfrm>
              <a:prstGeom prst="rect">
                <a:avLst/>
              </a:prstGeom>
              <a:solidFill>
                <a:srgbClr val="FC760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/>
              </a:p>
            </p:txBody>
          </p:sp>
          <p:sp>
            <p:nvSpPr>
              <p:cNvPr id="43" name="文本框 42"/>
              <p:cNvSpPr txBox="1"/>
              <p:nvPr/>
            </p:nvSpPr>
            <p:spPr>
              <a:xfrm>
                <a:off x="3470" y="3312"/>
                <a:ext cx="969" cy="1676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2800" b="1">
                    <a:latin typeface="微软雅黑" panose="020B0503020204020204" pitchFamily="2" charset="-122"/>
                    <a:ea typeface="微软雅黑" panose="020B0503020204020204" pitchFamily="2" charset="-122"/>
                  </a:rPr>
                  <a:t>技  术</a:t>
                </a:r>
              </a:p>
            </p:txBody>
          </p:sp>
          <p:sp>
            <p:nvSpPr>
              <p:cNvPr id="44" name="文本框 63"/>
              <p:cNvSpPr txBox="1">
                <a:spLocks noChangeArrowheads="1"/>
              </p:cNvSpPr>
              <p:nvPr/>
            </p:nvSpPr>
            <p:spPr bwMode="auto">
              <a:xfrm>
                <a:off x="4579" y="2837"/>
                <a:ext cx="2992" cy="25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ts val="4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 sz="2000" b="1" dirty="0">
                    <a:latin typeface="微软雅黑" panose="020B0503020204020204" pitchFamily="2" charset="-122"/>
                    <a:ea typeface="微软雅黑" panose="020B0503020204020204" pitchFamily="2" charset="-122"/>
                  </a:rPr>
                  <a:t>标准</a:t>
                </a:r>
              </a:p>
              <a:p>
                <a:pPr>
                  <a:lnSpc>
                    <a:spcPts val="4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 sz="2000" b="1" dirty="0">
                    <a:latin typeface="微软雅黑" panose="020B0503020204020204" pitchFamily="2" charset="-122"/>
                    <a:ea typeface="微软雅黑" panose="020B0503020204020204" pitchFamily="2" charset="-122"/>
                  </a:rPr>
                  <a:t>专利</a:t>
                </a:r>
              </a:p>
              <a:p>
                <a:pPr>
                  <a:lnSpc>
                    <a:spcPts val="4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 sz="2000" b="1" dirty="0">
                    <a:latin typeface="微软雅黑" panose="020B0503020204020204" pitchFamily="2" charset="-122"/>
                    <a:ea typeface="微软雅黑" panose="020B0503020204020204" pitchFamily="2" charset="-122"/>
                  </a:rPr>
                  <a:t>科技成果</a:t>
                </a:r>
              </a:p>
            </p:txBody>
          </p:sp>
        </p:grpSp>
        <p:grpSp>
          <p:nvGrpSpPr>
            <p:cNvPr id="45" name="组合 44"/>
            <p:cNvGrpSpPr/>
            <p:nvPr/>
          </p:nvGrpSpPr>
          <p:grpSpPr>
            <a:xfrm>
              <a:off x="7926615" y="2291606"/>
              <a:ext cx="2915285" cy="1631316"/>
              <a:chOff x="3470" y="2690"/>
              <a:chExt cx="4591" cy="2569"/>
            </a:xfrm>
          </p:grpSpPr>
          <p:sp>
            <p:nvSpPr>
              <p:cNvPr id="46" name="矩形 45"/>
              <p:cNvSpPr/>
              <p:nvPr/>
            </p:nvSpPr>
            <p:spPr>
              <a:xfrm rot="16200000" flipV="1">
                <a:off x="3593" y="4051"/>
                <a:ext cx="1547" cy="150"/>
              </a:xfrm>
              <a:prstGeom prst="rect">
                <a:avLst/>
              </a:prstGeom>
              <a:solidFill>
                <a:srgbClr val="FC760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/>
              </a:p>
            </p:txBody>
          </p:sp>
          <p:sp>
            <p:nvSpPr>
              <p:cNvPr id="47" name="文本框 46"/>
              <p:cNvSpPr txBox="1"/>
              <p:nvPr/>
            </p:nvSpPr>
            <p:spPr>
              <a:xfrm>
                <a:off x="3470" y="3312"/>
                <a:ext cx="969" cy="1676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2800" b="1" dirty="0" smtClean="0">
                    <a:latin typeface="微软雅黑" panose="020B0503020204020204" pitchFamily="2" charset="-122"/>
                    <a:ea typeface="微软雅黑" panose="020B0503020204020204" pitchFamily="2" charset="-122"/>
                  </a:rPr>
                  <a:t>特色</a:t>
                </a:r>
                <a:endParaRPr lang="zh-CN" altLang="en-US" sz="2800" b="1" dirty="0">
                  <a:latin typeface="微软雅黑" panose="020B0503020204020204" pitchFamily="2" charset="-122"/>
                  <a:ea typeface="微软雅黑" panose="020B0503020204020204" pitchFamily="2" charset="-122"/>
                </a:endParaRPr>
              </a:p>
            </p:txBody>
          </p:sp>
          <p:sp>
            <p:nvSpPr>
              <p:cNvPr id="48" name="文本框 63"/>
              <p:cNvSpPr txBox="1">
                <a:spLocks noChangeArrowheads="1"/>
              </p:cNvSpPr>
              <p:nvPr/>
            </p:nvSpPr>
            <p:spPr bwMode="auto">
              <a:xfrm>
                <a:off x="4558" y="2690"/>
                <a:ext cx="3503" cy="25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ts val="4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 sz="2000" b="1" dirty="0">
                    <a:latin typeface="微软雅黑" panose="020B0503020204020204" pitchFamily="2" charset="-122"/>
                    <a:ea typeface="微软雅黑" panose="020B0503020204020204" pitchFamily="2" charset="-122"/>
                  </a:rPr>
                  <a:t>法律</a:t>
                </a:r>
                <a:r>
                  <a:rPr lang="zh-CN" altLang="en-US" sz="2000" b="1" dirty="0" smtClean="0">
                    <a:latin typeface="微软雅黑" panose="020B0503020204020204" pitchFamily="2" charset="-122"/>
                    <a:ea typeface="微软雅黑" panose="020B0503020204020204" pitchFamily="2" charset="-122"/>
                  </a:rPr>
                  <a:t>法规、案例</a:t>
                </a:r>
                <a:endParaRPr lang="zh-CN" altLang="en-US" sz="2000" b="1" dirty="0">
                  <a:latin typeface="微软雅黑" panose="020B0503020204020204" pitchFamily="2" charset="-122"/>
                  <a:ea typeface="微软雅黑" panose="020B0503020204020204" pitchFamily="2" charset="-122"/>
                </a:endParaRPr>
              </a:p>
              <a:p>
                <a:pPr>
                  <a:lnSpc>
                    <a:spcPts val="4000"/>
                  </a:lnSpc>
                  <a:spcBef>
                    <a:spcPts val="0"/>
                  </a:spcBef>
                  <a:buNone/>
                </a:pPr>
                <a:r>
                  <a:rPr lang="zh-CN" altLang="en-US" sz="2000" b="1" dirty="0" smtClean="0">
                    <a:latin typeface="微软雅黑" panose="020B0503020204020204" pitchFamily="2" charset="-122"/>
                    <a:ea typeface="微软雅黑" panose="020B0503020204020204" pitchFamily="2" charset="-122"/>
                    <a:sym typeface="Arial" panose="020B0604020202020204" pitchFamily="34" charset="0"/>
                  </a:rPr>
                  <a:t>病例</a:t>
                </a:r>
                <a:r>
                  <a:rPr lang="zh-CN" altLang="en-US" sz="2000" b="1" dirty="0">
                    <a:latin typeface="微软雅黑" panose="020B0503020204020204" pitchFamily="2" charset="-122"/>
                    <a:ea typeface="微软雅黑" panose="020B0503020204020204" pitchFamily="2" charset="-122"/>
                    <a:sym typeface="Arial" panose="020B0604020202020204" pitchFamily="34" charset="0"/>
                  </a:rPr>
                  <a:t>、</a:t>
                </a:r>
                <a:r>
                  <a:rPr lang="zh-CN" altLang="en-US" sz="2000" b="1" dirty="0" smtClean="0">
                    <a:latin typeface="微软雅黑" panose="020B0503020204020204" pitchFamily="2" charset="-122"/>
                    <a:ea typeface="微软雅黑" panose="020B0503020204020204" pitchFamily="2" charset="-122"/>
                    <a:sym typeface="Arial" panose="020B0604020202020204" pitchFamily="34" charset="0"/>
                  </a:rPr>
                  <a:t>案例</a:t>
                </a:r>
                <a:endParaRPr lang="zh-CN" altLang="en-US" sz="2000" b="1" dirty="0">
                  <a:latin typeface="微软雅黑" panose="020B0503020204020204" pitchFamily="2" charset="-122"/>
                  <a:ea typeface="微软雅黑" panose="020B0503020204020204" pitchFamily="2" charset="-122"/>
                  <a:sym typeface="Arial" panose="020B0604020202020204" pitchFamily="34" charset="0"/>
                </a:endParaRPr>
              </a:p>
              <a:p>
                <a:pPr>
                  <a:lnSpc>
                    <a:spcPts val="4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 sz="2000" b="1" dirty="0" smtClean="0">
                    <a:latin typeface="微软雅黑" panose="020B0503020204020204" pitchFamily="2" charset="-122"/>
                    <a:ea typeface="微软雅黑" panose="020B0503020204020204" pitchFamily="2" charset="-122"/>
                  </a:rPr>
                  <a:t>古籍</a:t>
                </a:r>
                <a:endParaRPr lang="zh-CN" altLang="en-US" sz="2000" b="1" dirty="0">
                  <a:latin typeface="微软雅黑" panose="020B0503020204020204" pitchFamily="2" charset="-122"/>
                  <a:ea typeface="微软雅黑" panose="020B0503020204020204" pitchFamily="2" charset="-122"/>
                </a:endParaRPr>
              </a:p>
            </p:txBody>
          </p:sp>
        </p:grpSp>
        <p:grpSp>
          <p:nvGrpSpPr>
            <p:cNvPr id="49" name="组合 48"/>
            <p:cNvGrpSpPr/>
            <p:nvPr/>
          </p:nvGrpSpPr>
          <p:grpSpPr>
            <a:xfrm>
              <a:off x="9327162" y="4540458"/>
              <a:ext cx="2206270" cy="1631315"/>
              <a:chOff x="3024" y="2627"/>
              <a:chExt cx="5307" cy="2569"/>
            </a:xfrm>
          </p:grpSpPr>
          <p:sp>
            <p:nvSpPr>
              <p:cNvPr id="50" name="矩形 49"/>
              <p:cNvSpPr/>
              <p:nvPr/>
            </p:nvSpPr>
            <p:spPr>
              <a:xfrm rot="16200000" flipV="1">
                <a:off x="3593" y="4051"/>
                <a:ext cx="1547" cy="150"/>
              </a:xfrm>
              <a:prstGeom prst="rect">
                <a:avLst/>
              </a:prstGeom>
              <a:solidFill>
                <a:srgbClr val="FC760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800"/>
              </a:p>
            </p:txBody>
          </p:sp>
          <p:sp>
            <p:nvSpPr>
              <p:cNvPr id="51" name="文本框 50"/>
              <p:cNvSpPr txBox="1"/>
              <p:nvPr/>
            </p:nvSpPr>
            <p:spPr>
              <a:xfrm>
                <a:off x="3024" y="3312"/>
                <a:ext cx="1481" cy="1676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2800" b="1" dirty="0">
                    <a:latin typeface="微软雅黑" panose="020B0503020204020204" pitchFamily="2" charset="-122"/>
                    <a:ea typeface="微软雅黑" panose="020B0503020204020204" pitchFamily="2" charset="-122"/>
                  </a:rPr>
                  <a:t>辅  助</a:t>
                </a:r>
              </a:p>
            </p:txBody>
          </p:sp>
          <p:sp>
            <p:nvSpPr>
              <p:cNvPr id="52" name="文本框 63"/>
              <p:cNvSpPr txBox="1">
                <a:spLocks noChangeArrowheads="1"/>
              </p:cNvSpPr>
              <p:nvPr/>
            </p:nvSpPr>
            <p:spPr bwMode="auto">
              <a:xfrm>
                <a:off x="4558" y="2627"/>
                <a:ext cx="3773" cy="25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ts val="4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 sz="2000" b="1" dirty="0">
                    <a:latin typeface="微软雅黑" panose="020B0503020204020204" pitchFamily="2" charset="-122"/>
                    <a:ea typeface="微软雅黑" panose="020B0503020204020204" pitchFamily="2" charset="-122"/>
                  </a:rPr>
                  <a:t>学术</a:t>
                </a:r>
                <a:r>
                  <a:rPr lang="zh-CN" altLang="en-US" sz="2000" b="1" dirty="0" smtClean="0">
                    <a:latin typeface="微软雅黑" panose="020B0503020204020204" pitchFamily="2" charset="-122"/>
                    <a:ea typeface="微软雅黑" panose="020B0503020204020204" pitchFamily="2" charset="-122"/>
                  </a:rPr>
                  <a:t>翻译</a:t>
                </a:r>
                <a:endParaRPr lang="en-US" altLang="zh-CN" sz="2000" b="1" dirty="0" smtClean="0">
                  <a:latin typeface="微软雅黑" panose="020B0503020204020204" pitchFamily="2" charset="-122"/>
                  <a:ea typeface="微软雅黑" panose="020B0503020204020204" pitchFamily="2" charset="-122"/>
                </a:endParaRPr>
              </a:p>
              <a:p>
                <a:pPr>
                  <a:lnSpc>
                    <a:spcPts val="4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 sz="2000" b="1" dirty="0" smtClean="0">
                    <a:latin typeface="微软雅黑" panose="020B0503020204020204" pitchFamily="2" charset="-122"/>
                    <a:ea typeface="微软雅黑" panose="020B0503020204020204" pitchFamily="2" charset="-122"/>
                  </a:rPr>
                  <a:t>百科</a:t>
                </a:r>
                <a:r>
                  <a:rPr lang="zh-CN" altLang="en-US" sz="2000" b="1" dirty="0">
                    <a:latin typeface="微软雅黑" panose="020B0503020204020204" pitchFamily="2" charset="-122"/>
                    <a:ea typeface="微软雅黑" panose="020B0503020204020204" pitchFamily="2" charset="-122"/>
                  </a:rPr>
                  <a:t>、</a:t>
                </a:r>
                <a:r>
                  <a:rPr lang="zh-CN" altLang="en-US" sz="2000" b="1" dirty="0" smtClean="0">
                    <a:latin typeface="微软雅黑" panose="020B0503020204020204" pitchFamily="2" charset="-122"/>
                    <a:ea typeface="微软雅黑" panose="020B0503020204020204" pitchFamily="2" charset="-122"/>
                  </a:rPr>
                  <a:t>词典</a:t>
                </a:r>
                <a:endParaRPr lang="en-US" altLang="zh-CN" sz="2000" b="1" dirty="0" smtClean="0">
                  <a:latin typeface="微软雅黑" panose="020B0503020204020204" pitchFamily="2" charset="-122"/>
                  <a:ea typeface="微软雅黑" panose="020B0503020204020204" pitchFamily="2" charset="-122"/>
                </a:endParaRPr>
              </a:p>
              <a:p>
                <a:pPr>
                  <a:lnSpc>
                    <a:spcPts val="4000"/>
                  </a:lnSpc>
                  <a:spcBef>
                    <a:spcPts val="0"/>
                  </a:spcBef>
                  <a:buNone/>
                </a:pPr>
                <a:r>
                  <a:rPr lang="zh-CN" altLang="en-US" sz="2000" b="1" dirty="0">
                    <a:latin typeface="微软雅黑" panose="020B0503020204020204" pitchFamily="2" charset="-122"/>
                    <a:ea typeface="微软雅黑" panose="020B0503020204020204" pitchFamily="2" charset="-122"/>
                  </a:rPr>
                  <a:t>图片</a:t>
                </a:r>
                <a:r>
                  <a:rPr lang="zh-CN" altLang="en-US" sz="2000" b="1" dirty="0" smtClean="0">
                    <a:latin typeface="微软雅黑" panose="020B0503020204020204" pitchFamily="2" charset="-122"/>
                    <a:ea typeface="微软雅黑" panose="020B0503020204020204" pitchFamily="2" charset="-122"/>
                  </a:rPr>
                  <a:t>库</a:t>
                </a:r>
                <a:endParaRPr lang="zh-CN" altLang="en-US" sz="2000" b="1" dirty="0">
                  <a:latin typeface="微软雅黑" panose="020B0503020204020204" pitchFamily="2" charset="-122"/>
                  <a:ea typeface="微软雅黑" panose="020B0503020204020204" pitchFamily="2" charset="-122"/>
                </a:endParaRPr>
              </a:p>
            </p:txBody>
          </p:sp>
        </p:grpSp>
      </p:grpSp>
      <p:sp>
        <p:nvSpPr>
          <p:cNvPr id="28" name="文本框 27"/>
          <p:cNvSpPr txBox="1"/>
          <p:nvPr/>
        </p:nvSpPr>
        <p:spPr>
          <a:xfrm>
            <a:off x="635475" y="287660"/>
            <a:ext cx="809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文献检索</a:t>
            </a:r>
            <a:r>
              <a:rPr lang="en-US" altLang="zh-CN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读</a:t>
            </a:r>
            <a:r>
              <a:rPr lang="zh-CN" altLang="en-US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什么</a:t>
            </a:r>
            <a:r>
              <a:rPr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</a:p>
        </p:txBody>
      </p:sp>
    </p:spTree>
    <p:extLst>
      <p:ext uri="{BB962C8B-B14F-4D97-AF65-F5344CB8AC3E}">
        <p14:creationId xmlns:p14="http://schemas.microsoft.com/office/powerpoint/2010/main" val="3488769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15029" y="1523315"/>
            <a:ext cx="11290688" cy="4815898"/>
            <a:chOff x="692450" y="1782623"/>
            <a:chExt cx="11290688" cy="4815898"/>
          </a:xfrm>
        </p:grpSpPr>
        <p:sp>
          <p:nvSpPr>
            <p:cNvPr id="3" name="弧形 2"/>
            <p:cNvSpPr/>
            <p:nvPr>
              <p:custDataLst>
                <p:tags r:id="rId1"/>
              </p:custDataLst>
            </p:nvPr>
          </p:nvSpPr>
          <p:spPr>
            <a:xfrm>
              <a:off x="3242682" y="1782623"/>
              <a:ext cx="4352309" cy="4352309"/>
            </a:xfrm>
            <a:prstGeom prst="arc">
              <a:avLst>
                <a:gd name="adj1" fmla="val 9201142"/>
                <a:gd name="adj2" fmla="val 1681006"/>
              </a:avLst>
            </a:prstGeom>
            <a:noFill/>
            <a:ln w="12700">
              <a:solidFill>
                <a:srgbClr val="002060"/>
              </a:solidFill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4" name="文本框 9"/>
            <p:cNvSpPr txBox="1"/>
            <p:nvPr>
              <p:custDataLst>
                <p:tags r:id="rId2"/>
              </p:custDataLst>
            </p:nvPr>
          </p:nvSpPr>
          <p:spPr>
            <a:xfrm>
              <a:off x="3904079" y="6013746"/>
              <a:ext cx="381036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全面查找学习资料</a:t>
              </a:r>
            </a:p>
          </p:txBody>
        </p:sp>
        <p:sp>
          <p:nvSpPr>
            <p:cNvPr id="5" name="Freeform 130"/>
            <p:cNvSpPr>
              <a:spLocks noEditPoints="1"/>
            </p:cNvSpPr>
            <p:nvPr>
              <p:custDataLst>
                <p:tags r:id="rId3"/>
              </p:custDataLst>
            </p:nvPr>
          </p:nvSpPr>
          <p:spPr bwMode="auto">
            <a:xfrm>
              <a:off x="3450836" y="1966481"/>
              <a:ext cx="3984224" cy="3784408"/>
            </a:xfrm>
            <a:custGeom>
              <a:avLst/>
              <a:gdLst/>
              <a:ahLst/>
              <a:cxnLst>
                <a:cxn ang="0">
                  <a:pos x="275" y="12"/>
                </a:cxn>
                <a:cxn ang="0">
                  <a:pos x="297" y="7"/>
                </a:cxn>
                <a:cxn ang="0">
                  <a:pos x="237" y="26"/>
                </a:cxn>
                <a:cxn ang="0">
                  <a:pos x="731" y="474"/>
                </a:cxn>
                <a:cxn ang="0">
                  <a:pos x="724" y="482"/>
                </a:cxn>
                <a:cxn ang="0">
                  <a:pos x="470" y="13"/>
                </a:cxn>
                <a:cxn ang="0">
                  <a:pos x="454" y="10"/>
                </a:cxn>
                <a:cxn ang="0">
                  <a:pos x="470" y="32"/>
                </a:cxn>
                <a:cxn ang="0">
                  <a:pos x="475" y="26"/>
                </a:cxn>
                <a:cxn ang="0">
                  <a:pos x="432" y="9"/>
                </a:cxn>
                <a:cxn ang="0">
                  <a:pos x="423" y="8"/>
                </a:cxn>
                <a:cxn ang="0">
                  <a:pos x="397" y="9"/>
                </a:cxn>
                <a:cxn ang="0">
                  <a:pos x="386" y="10"/>
                </a:cxn>
                <a:cxn ang="0">
                  <a:pos x="390" y="18"/>
                </a:cxn>
                <a:cxn ang="0">
                  <a:pos x="538" y="408"/>
                </a:cxn>
                <a:cxn ang="0">
                  <a:pos x="730" y="264"/>
                </a:cxn>
                <a:cxn ang="0">
                  <a:pos x="478" y="71"/>
                </a:cxn>
                <a:cxn ang="0">
                  <a:pos x="418" y="50"/>
                </a:cxn>
                <a:cxn ang="0">
                  <a:pos x="363" y="88"/>
                </a:cxn>
                <a:cxn ang="0">
                  <a:pos x="418" y="83"/>
                </a:cxn>
                <a:cxn ang="0">
                  <a:pos x="389" y="134"/>
                </a:cxn>
                <a:cxn ang="0">
                  <a:pos x="366" y="141"/>
                </a:cxn>
                <a:cxn ang="0">
                  <a:pos x="283" y="212"/>
                </a:cxn>
                <a:cxn ang="0">
                  <a:pos x="375" y="215"/>
                </a:cxn>
                <a:cxn ang="0">
                  <a:pos x="451" y="261"/>
                </a:cxn>
                <a:cxn ang="0">
                  <a:pos x="492" y="285"/>
                </a:cxn>
                <a:cxn ang="0">
                  <a:pos x="500" y="23"/>
                </a:cxn>
                <a:cxn ang="0">
                  <a:pos x="512" y="40"/>
                </a:cxn>
                <a:cxn ang="0">
                  <a:pos x="514" y="62"/>
                </a:cxn>
                <a:cxn ang="0">
                  <a:pos x="671" y="360"/>
                </a:cxn>
                <a:cxn ang="0">
                  <a:pos x="733" y="432"/>
                </a:cxn>
                <a:cxn ang="0">
                  <a:pos x="314" y="123"/>
                </a:cxn>
                <a:cxn ang="0">
                  <a:pos x="291" y="165"/>
                </a:cxn>
                <a:cxn ang="0">
                  <a:pos x="288" y="153"/>
                </a:cxn>
                <a:cxn ang="0">
                  <a:pos x="460" y="297"/>
                </a:cxn>
                <a:cxn ang="0">
                  <a:pos x="364" y="533"/>
                </a:cxn>
                <a:cxn ang="0">
                  <a:pos x="48" y="434"/>
                </a:cxn>
                <a:cxn ang="0">
                  <a:pos x="126" y="647"/>
                </a:cxn>
                <a:cxn ang="0">
                  <a:pos x="166" y="674"/>
                </a:cxn>
                <a:cxn ang="0">
                  <a:pos x="11" y="348"/>
                </a:cxn>
                <a:cxn ang="0">
                  <a:pos x="290" y="70"/>
                </a:cxn>
                <a:cxn ang="0">
                  <a:pos x="88" y="161"/>
                </a:cxn>
                <a:cxn ang="0">
                  <a:pos x="351" y="3"/>
                </a:cxn>
                <a:cxn ang="0">
                  <a:pos x="352" y="1"/>
                </a:cxn>
                <a:cxn ang="0">
                  <a:pos x="347" y="1"/>
                </a:cxn>
                <a:cxn ang="0">
                  <a:pos x="341" y="2"/>
                </a:cxn>
                <a:cxn ang="0">
                  <a:pos x="322" y="4"/>
                </a:cxn>
                <a:cxn ang="0">
                  <a:pos x="281" y="13"/>
                </a:cxn>
                <a:cxn ang="0">
                  <a:pos x="270" y="17"/>
                </a:cxn>
                <a:cxn ang="0">
                  <a:pos x="242" y="33"/>
                </a:cxn>
                <a:cxn ang="0">
                  <a:pos x="175" y="96"/>
                </a:cxn>
                <a:cxn ang="0">
                  <a:pos x="299" y="35"/>
                </a:cxn>
                <a:cxn ang="0">
                  <a:pos x="351" y="0"/>
                </a:cxn>
                <a:cxn ang="0">
                  <a:pos x="330" y="2"/>
                </a:cxn>
                <a:cxn ang="0">
                  <a:pos x="271" y="14"/>
                </a:cxn>
                <a:cxn ang="0">
                  <a:pos x="319" y="3"/>
                </a:cxn>
                <a:cxn ang="0">
                  <a:pos x="186" y="52"/>
                </a:cxn>
                <a:cxn ang="0">
                  <a:pos x="208" y="42"/>
                </a:cxn>
                <a:cxn ang="0">
                  <a:pos x="179" y="53"/>
                </a:cxn>
                <a:cxn ang="0">
                  <a:pos x="193" y="48"/>
                </a:cxn>
                <a:cxn ang="0">
                  <a:pos x="108" y="138"/>
                </a:cxn>
                <a:cxn ang="0">
                  <a:pos x="86" y="134"/>
                </a:cxn>
                <a:cxn ang="0">
                  <a:pos x="66" y="186"/>
                </a:cxn>
              </a:cxnLst>
              <a:rect l="0" t="0" r="r" b="b"/>
              <a:pathLst>
                <a:path w="746" h="719">
                  <a:moveTo>
                    <a:pt x="713" y="218"/>
                  </a:moveTo>
                  <a:cubicBezTo>
                    <a:pt x="709" y="210"/>
                    <a:pt x="709" y="210"/>
                    <a:pt x="709" y="210"/>
                  </a:cubicBezTo>
                  <a:cubicBezTo>
                    <a:pt x="711" y="213"/>
                    <a:pt x="712" y="216"/>
                    <a:pt x="713" y="218"/>
                  </a:cubicBezTo>
                  <a:cubicBezTo>
                    <a:pt x="713" y="218"/>
                    <a:pt x="713" y="218"/>
                    <a:pt x="713" y="218"/>
                  </a:cubicBezTo>
                  <a:moveTo>
                    <a:pt x="709" y="210"/>
                  </a:moveTo>
                  <a:cubicBezTo>
                    <a:pt x="706" y="203"/>
                    <a:pt x="701" y="194"/>
                    <a:pt x="697" y="187"/>
                  </a:cubicBezTo>
                  <a:cubicBezTo>
                    <a:pt x="697" y="186"/>
                    <a:pt x="697" y="186"/>
                    <a:pt x="697" y="186"/>
                  </a:cubicBezTo>
                  <a:cubicBezTo>
                    <a:pt x="702" y="195"/>
                    <a:pt x="704" y="199"/>
                    <a:pt x="709" y="210"/>
                  </a:cubicBezTo>
                  <a:cubicBezTo>
                    <a:pt x="709" y="210"/>
                    <a:pt x="709" y="210"/>
                    <a:pt x="709" y="210"/>
                  </a:cubicBezTo>
                  <a:moveTo>
                    <a:pt x="696" y="186"/>
                  </a:moveTo>
                  <a:cubicBezTo>
                    <a:pt x="697" y="186"/>
                    <a:pt x="697" y="186"/>
                    <a:pt x="697" y="186"/>
                  </a:cubicBezTo>
                  <a:cubicBezTo>
                    <a:pt x="697" y="187"/>
                    <a:pt x="697" y="187"/>
                    <a:pt x="697" y="187"/>
                  </a:cubicBezTo>
                  <a:cubicBezTo>
                    <a:pt x="697" y="186"/>
                    <a:pt x="697" y="186"/>
                    <a:pt x="696" y="186"/>
                  </a:cubicBezTo>
                  <a:moveTo>
                    <a:pt x="746" y="352"/>
                  </a:moveTo>
                  <a:cubicBezTo>
                    <a:pt x="745" y="351"/>
                    <a:pt x="745" y="350"/>
                    <a:pt x="745" y="348"/>
                  </a:cubicBezTo>
                  <a:cubicBezTo>
                    <a:pt x="745" y="350"/>
                    <a:pt x="745" y="351"/>
                    <a:pt x="746" y="352"/>
                  </a:cubicBezTo>
                  <a:cubicBezTo>
                    <a:pt x="746" y="352"/>
                    <a:pt x="746" y="352"/>
                    <a:pt x="746" y="352"/>
                  </a:cubicBezTo>
                  <a:moveTo>
                    <a:pt x="745" y="347"/>
                  </a:moveTo>
                  <a:cubicBezTo>
                    <a:pt x="745" y="346"/>
                    <a:pt x="745" y="344"/>
                    <a:pt x="745" y="343"/>
                  </a:cubicBezTo>
                  <a:cubicBezTo>
                    <a:pt x="745" y="345"/>
                    <a:pt x="745" y="347"/>
                    <a:pt x="745" y="348"/>
                  </a:cubicBezTo>
                  <a:cubicBezTo>
                    <a:pt x="745" y="348"/>
                    <a:pt x="745" y="348"/>
                    <a:pt x="745" y="347"/>
                  </a:cubicBezTo>
                  <a:moveTo>
                    <a:pt x="743" y="327"/>
                  </a:moveTo>
                  <a:cubicBezTo>
                    <a:pt x="743" y="321"/>
                    <a:pt x="743" y="321"/>
                    <a:pt x="743" y="321"/>
                  </a:cubicBezTo>
                  <a:cubicBezTo>
                    <a:pt x="743" y="324"/>
                    <a:pt x="743" y="326"/>
                    <a:pt x="743" y="329"/>
                  </a:cubicBezTo>
                  <a:cubicBezTo>
                    <a:pt x="743" y="328"/>
                    <a:pt x="743" y="327"/>
                    <a:pt x="743" y="327"/>
                  </a:cubicBezTo>
                  <a:moveTo>
                    <a:pt x="309" y="4"/>
                  </a:moveTo>
                  <a:cubicBezTo>
                    <a:pt x="309" y="5"/>
                    <a:pt x="309" y="5"/>
                    <a:pt x="309" y="5"/>
                  </a:cubicBezTo>
                  <a:cubicBezTo>
                    <a:pt x="313" y="4"/>
                    <a:pt x="313" y="4"/>
                    <a:pt x="313" y="4"/>
                  </a:cubicBezTo>
                  <a:cubicBezTo>
                    <a:pt x="313" y="4"/>
                    <a:pt x="313" y="4"/>
                    <a:pt x="313" y="4"/>
                  </a:cubicBezTo>
                  <a:cubicBezTo>
                    <a:pt x="312" y="4"/>
                    <a:pt x="311" y="4"/>
                    <a:pt x="309" y="4"/>
                  </a:cubicBezTo>
                  <a:moveTo>
                    <a:pt x="307" y="5"/>
                  </a:moveTo>
                  <a:cubicBezTo>
                    <a:pt x="304" y="5"/>
                    <a:pt x="304" y="5"/>
                    <a:pt x="304" y="5"/>
                  </a:cubicBezTo>
                  <a:cubicBezTo>
                    <a:pt x="305" y="5"/>
                    <a:pt x="305" y="5"/>
                    <a:pt x="305" y="5"/>
                  </a:cubicBezTo>
                  <a:cubicBezTo>
                    <a:pt x="306" y="5"/>
                    <a:pt x="306" y="5"/>
                    <a:pt x="307" y="5"/>
                  </a:cubicBezTo>
                  <a:moveTo>
                    <a:pt x="259" y="17"/>
                  </a:moveTo>
                  <a:cubicBezTo>
                    <a:pt x="259" y="17"/>
                    <a:pt x="258" y="17"/>
                    <a:pt x="258" y="17"/>
                  </a:cubicBezTo>
                  <a:cubicBezTo>
                    <a:pt x="258" y="17"/>
                    <a:pt x="259" y="17"/>
                    <a:pt x="259" y="17"/>
                  </a:cubicBezTo>
                  <a:moveTo>
                    <a:pt x="266" y="15"/>
                  </a:moveTo>
                  <a:cubicBezTo>
                    <a:pt x="267" y="14"/>
                    <a:pt x="267" y="14"/>
                    <a:pt x="268" y="14"/>
                  </a:cubicBezTo>
                  <a:cubicBezTo>
                    <a:pt x="268" y="14"/>
                    <a:pt x="268" y="14"/>
                    <a:pt x="268" y="14"/>
                  </a:cubicBezTo>
                  <a:cubicBezTo>
                    <a:pt x="267" y="14"/>
                    <a:pt x="267" y="14"/>
                    <a:pt x="267" y="14"/>
                  </a:cubicBezTo>
                  <a:cubicBezTo>
                    <a:pt x="267" y="14"/>
                    <a:pt x="267" y="14"/>
                    <a:pt x="267" y="14"/>
                  </a:cubicBezTo>
                  <a:cubicBezTo>
                    <a:pt x="266" y="15"/>
                    <a:pt x="266" y="15"/>
                    <a:pt x="266" y="15"/>
                  </a:cubicBezTo>
                  <a:cubicBezTo>
                    <a:pt x="266" y="15"/>
                    <a:pt x="266" y="15"/>
                    <a:pt x="266" y="15"/>
                  </a:cubicBezTo>
                  <a:moveTo>
                    <a:pt x="269" y="14"/>
                  </a:moveTo>
                  <a:cubicBezTo>
                    <a:pt x="269" y="14"/>
                    <a:pt x="269" y="14"/>
                    <a:pt x="269" y="14"/>
                  </a:cubicBezTo>
                  <a:cubicBezTo>
                    <a:pt x="269" y="14"/>
                    <a:pt x="269" y="14"/>
                    <a:pt x="268" y="14"/>
                  </a:cubicBezTo>
                  <a:cubicBezTo>
                    <a:pt x="267" y="14"/>
                    <a:pt x="267" y="14"/>
                    <a:pt x="266" y="15"/>
                  </a:cubicBezTo>
                  <a:cubicBezTo>
                    <a:pt x="269" y="14"/>
                    <a:pt x="269" y="14"/>
                    <a:pt x="269" y="14"/>
                  </a:cubicBezTo>
                  <a:moveTo>
                    <a:pt x="267" y="14"/>
                  </a:moveTo>
                  <a:cubicBezTo>
                    <a:pt x="268" y="14"/>
                    <a:pt x="268" y="14"/>
                    <a:pt x="268" y="14"/>
                  </a:cubicBezTo>
                  <a:cubicBezTo>
                    <a:pt x="269" y="14"/>
                    <a:pt x="269" y="14"/>
                    <a:pt x="270" y="13"/>
                  </a:cubicBezTo>
                  <a:cubicBezTo>
                    <a:pt x="269" y="14"/>
                    <a:pt x="268" y="14"/>
                    <a:pt x="268" y="14"/>
                  </a:cubicBezTo>
                  <a:cubicBezTo>
                    <a:pt x="267" y="14"/>
                    <a:pt x="267" y="14"/>
                    <a:pt x="267" y="14"/>
                  </a:cubicBezTo>
                  <a:cubicBezTo>
                    <a:pt x="267" y="14"/>
                    <a:pt x="267" y="14"/>
                    <a:pt x="267" y="14"/>
                  </a:cubicBezTo>
                  <a:moveTo>
                    <a:pt x="270" y="13"/>
                  </a:moveTo>
                  <a:cubicBezTo>
                    <a:pt x="274" y="12"/>
                    <a:pt x="274" y="12"/>
                    <a:pt x="274" y="12"/>
                  </a:cubicBezTo>
                  <a:cubicBezTo>
                    <a:pt x="274" y="12"/>
                    <a:pt x="274" y="12"/>
                    <a:pt x="274" y="12"/>
                  </a:cubicBezTo>
                  <a:cubicBezTo>
                    <a:pt x="275" y="12"/>
                    <a:pt x="275" y="12"/>
                    <a:pt x="275" y="12"/>
                  </a:cubicBezTo>
                  <a:cubicBezTo>
                    <a:pt x="275" y="12"/>
                    <a:pt x="275" y="12"/>
                    <a:pt x="275" y="12"/>
                  </a:cubicBezTo>
                  <a:cubicBezTo>
                    <a:pt x="273" y="13"/>
                    <a:pt x="272" y="13"/>
                    <a:pt x="270" y="13"/>
                  </a:cubicBezTo>
                  <a:cubicBezTo>
                    <a:pt x="269" y="14"/>
                    <a:pt x="269" y="14"/>
                    <a:pt x="268" y="14"/>
                  </a:cubicBezTo>
                  <a:cubicBezTo>
                    <a:pt x="270" y="13"/>
                    <a:pt x="270" y="13"/>
                    <a:pt x="270" y="13"/>
                  </a:cubicBezTo>
                  <a:moveTo>
                    <a:pt x="279" y="11"/>
                  </a:moveTo>
                  <a:cubicBezTo>
                    <a:pt x="279" y="11"/>
                    <a:pt x="279" y="11"/>
                    <a:pt x="279" y="11"/>
                  </a:cubicBezTo>
                  <a:cubicBezTo>
                    <a:pt x="280" y="11"/>
                    <a:pt x="281" y="11"/>
                    <a:pt x="281" y="10"/>
                  </a:cubicBezTo>
                  <a:cubicBezTo>
                    <a:pt x="284" y="10"/>
                    <a:pt x="284" y="10"/>
                    <a:pt x="284" y="10"/>
                  </a:cubicBezTo>
                  <a:cubicBezTo>
                    <a:pt x="284" y="10"/>
                    <a:pt x="284" y="10"/>
                    <a:pt x="284" y="10"/>
                  </a:cubicBezTo>
                  <a:cubicBezTo>
                    <a:pt x="283" y="10"/>
                    <a:pt x="283" y="10"/>
                    <a:pt x="283" y="10"/>
                  </a:cubicBezTo>
                  <a:cubicBezTo>
                    <a:pt x="282" y="10"/>
                    <a:pt x="281" y="10"/>
                    <a:pt x="280" y="11"/>
                  </a:cubicBezTo>
                  <a:cubicBezTo>
                    <a:pt x="280" y="11"/>
                    <a:pt x="280" y="11"/>
                    <a:pt x="280" y="11"/>
                  </a:cubicBezTo>
                  <a:cubicBezTo>
                    <a:pt x="279" y="11"/>
                    <a:pt x="279" y="11"/>
                    <a:pt x="279" y="11"/>
                  </a:cubicBezTo>
                  <a:moveTo>
                    <a:pt x="286" y="9"/>
                  </a:moveTo>
                  <a:cubicBezTo>
                    <a:pt x="287" y="9"/>
                    <a:pt x="287" y="9"/>
                    <a:pt x="287" y="9"/>
                  </a:cubicBezTo>
                  <a:cubicBezTo>
                    <a:pt x="289" y="9"/>
                    <a:pt x="289" y="9"/>
                    <a:pt x="289" y="9"/>
                  </a:cubicBezTo>
                  <a:cubicBezTo>
                    <a:pt x="290" y="8"/>
                    <a:pt x="290" y="8"/>
                    <a:pt x="290" y="8"/>
                  </a:cubicBezTo>
                  <a:cubicBezTo>
                    <a:pt x="288" y="9"/>
                    <a:pt x="288" y="9"/>
                    <a:pt x="288" y="9"/>
                  </a:cubicBezTo>
                  <a:cubicBezTo>
                    <a:pt x="287" y="9"/>
                    <a:pt x="287" y="9"/>
                    <a:pt x="287" y="9"/>
                  </a:cubicBezTo>
                  <a:cubicBezTo>
                    <a:pt x="286" y="9"/>
                    <a:pt x="286" y="9"/>
                    <a:pt x="286" y="9"/>
                  </a:cubicBezTo>
                  <a:cubicBezTo>
                    <a:pt x="286" y="9"/>
                    <a:pt x="286" y="9"/>
                    <a:pt x="286" y="9"/>
                  </a:cubicBezTo>
                  <a:moveTo>
                    <a:pt x="293" y="8"/>
                  </a:moveTo>
                  <a:cubicBezTo>
                    <a:pt x="294" y="7"/>
                    <a:pt x="294" y="7"/>
                    <a:pt x="294" y="7"/>
                  </a:cubicBezTo>
                  <a:cubicBezTo>
                    <a:pt x="298" y="7"/>
                    <a:pt x="298" y="7"/>
                    <a:pt x="298" y="7"/>
                  </a:cubicBezTo>
                  <a:cubicBezTo>
                    <a:pt x="298" y="7"/>
                    <a:pt x="298" y="7"/>
                    <a:pt x="298" y="7"/>
                  </a:cubicBezTo>
                  <a:cubicBezTo>
                    <a:pt x="296" y="7"/>
                    <a:pt x="296" y="7"/>
                    <a:pt x="296" y="7"/>
                  </a:cubicBezTo>
                  <a:cubicBezTo>
                    <a:pt x="293" y="8"/>
                    <a:pt x="293" y="8"/>
                    <a:pt x="293" y="8"/>
                  </a:cubicBezTo>
                  <a:cubicBezTo>
                    <a:pt x="292" y="8"/>
                    <a:pt x="292" y="8"/>
                    <a:pt x="292" y="8"/>
                  </a:cubicBezTo>
                  <a:cubicBezTo>
                    <a:pt x="292" y="8"/>
                    <a:pt x="291" y="8"/>
                    <a:pt x="291" y="8"/>
                  </a:cubicBezTo>
                  <a:cubicBezTo>
                    <a:pt x="293" y="8"/>
                    <a:pt x="293" y="8"/>
                    <a:pt x="293" y="8"/>
                  </a:cubicBezTo>
                  <a:moveTo>
                    <a:pt x="298" y="7"/>
                  </a:moveTo>
                  <a:cubicBezTo>
                    <a:pt x="298" y="7"/>
                    <a:pt x="298" y="7"/>
                    <a:pt x="298" y="7"/>
                  </a:cubicBezTo>
                  <a:cubicBezTo>
                    <a:pt x="298" y="7"/>
                    <a:pt x="298" y="7"/>
                    <a:pt x="298" y="7"/>
                  </a:cubicBezTo>
                  <a:cubicBezTo>
                    <a:pt x="298" y="7"/>
                    <a:pt x="298" y="7"/>
                    <a:pt x="298" y="7"/>
                  </a:cubicBezTo>
                  <a:moveTo>
                    <a:pt x="309" y="5"/>
                  </a:moveTo>
                  <a:cubicBezTo>
                    <a:pt x="314" y="4"/>
                    <a:pt x="314" y="4"/>
                    <a:pt x="314" y="4"/>
                  </a:cubicBezTo>
                  <a:cubicBezTo>
                    <a:pt x="315" y="4"/>
                    <a:pt x="315" y="4"/>
                    <a:pt x="315" y="4"/>
                  </a:cubicBezTo>
                  <a:cubicBezTo>
                    <a:pt x="314" y="4"/>
                    <a:pt x="313" y="4"/>
                    <a:pt x="312" y="4"/>
                  </a:cubicBezTo>
                  <a:cubicBezTo>
                    <a:pt x="311" y="4"/>
                    <a:pt x="311" y="4"/>
                    <a:pt x="311" y="4"/>
                  </a:cubicBezTo>
                  <a:cubicBezTo>
                    <a:pt x="308" y="5"/>
                    <a:pt x="308" y="5"/>
                    <a:pt x="308" y="5"/>
                  </a:cubicBezTo>
                  <a:cubicBezTo>
                    <a:pt x="309" y="5"/>
                    <a:pt x="309" y="5"/>
                    <a:pt x="309" y="5"/>
                  </a:cubicBezTo>
                  <a:moveTo>
                    <a:pt x="315" y="4"/>
                  </a:moveTo>
                  <a:cubicBezTo>
                    <a:pt x="315" y="4"/>
                    <a:pt x="315" y="4"/>
                    <a:pt x="315" y="4"/>
                  </a:cubicBezTo>
                  <a:cubicBezTo>
                    <a:pt x="315" y="4"/>
                    <a:pt x="315" y="4"/>
                    <a:pt x="315" y="4"/>
                  </a:cubicBezTo>
                  <a:cubicBezTo>
                    <a:pt x="315" y="4"/>
                    <a:pt x="315" y="4"/>
                    <a:pt x="315" y="4"/>
                  </a:cubicBezTo>
                  <a:moveTo>
                    <a:pt x="295" y="7"/>
                  </a:moveTo>
                  <a:cubicBezTo>
                    <a:pt x="295" y="7"/>
                    <a:pt x="295" y="7"/>
                    <a:pt x="295" y="7"/>
                  </a:cubicBezTo>
                  <a:cubicBezTo>
                    <a:pt x="295" y="7"/>
                    <a:pt x="295" y="7"/>
                    <a:pt x="294" y="8"/>
                  </a:cubicBezTo>
                  <a:cubicBezTo>
                    <a:pt x="295" y="7"/>
                    <a:pt x="295" y="7"/>
                    <a:pt x="295" y="7"/>
                  </a:cubicBezTo>
                  <a:moveTo>
                    <a:pt x="295" y="7"/>
                  </a:moveTo>
                  <a:cubicBezTo>
                    <a:pt x="296" y="7"/>
                    <a:pt x="296" y="7"/>
                    <a:pt x="296" y="7"/>
                  </a:cubicBezTo>
                  <a:cubicBezTo>
                    <a:pt x="298" y="7"/>
                    <a:pt x="298" y="7"/>
                    <a:pt x="298" y="7"/>
                  </a:cubicBezTo>
                  <a:cubicBezTo>
                    <a:pt x="301" y="6"/>
                    <a:pt x="301" y="6"/>
                    <a:pt x="301" y="6"/>
                  </a:cubicBezTo>
                  <a:cubicBezTo>
                    <a:pt x="300" y="6"/>
                    <a:pt x="300" y="6"/>
                    <a:pt x="300" y="6"/>
                  </a:cubicBezTo>
                  <a:cubicBezTo>
                    <a:pt x="303" y="6"/>
                    <a:pt x="303" y="6"/>
                    <a:pt x="303" y="6"/>
                  </a:cubicBezTo>
                  <a:cubicBezTo>
                    <a:pt x="305" y="5"/>
                    <a:pt x="305" y="5"/>
                    <a:pt x="305" y="5"/>
                  </a:cubicBezTo>
                  <a:cubicBezTo>
                    <a:pt x="305" y="5"/>
                    <a:pt x="305" y="5"/>
                    <a:pt x="305" y="5"/>
                  </a:cubicBezTo>
                  <a:cubicBezTo>
                    <a:pt x="305" y="5"/>
                    <a:pt x="305" y="5"/>
                    <a:pt x="305" y="5"/>
                  </a:cubicBezTo>
                  <a:cubicBezTo>
                    <a:pt x="302" y="6"/>
                    <a:pt x="300" y="6"/>
                    <a:pt x="297" y="7"/>
                  </a:cubicBezTo>
                  <a:cubicBezTo>
                    <a:pt x="296" y="7"/>
                    <a:pt x="296" y="7"/>
                    <a:pt x="295" y="7"/>
                  </a:cubicBezTo>
                  <a:cubicBezTo>
                    <a:pt x="295" y="7"/>
                    <a:pt x="295" y="7"/>
                    <a:pt x="295" y="7"/>
                  </a:cubicBezTo>
                  <a:moveTo>
                    <a:pt x="2" y="405"/>
                  </a:moveTo>
                  <a:cubicBezTo>
                    <a:pt x="2" y="405"/>
                    <a:pt x="2" y="405"/>
                    <a:pt x="2" y="405"/>
                  </a:cubicBezTo>
                  <a:cubicBezTo>
                    <a:pt x="2" y="406"/>
                    <a:pt x="2" y="406"/>
                    <a:pt x="2" y="406"/>
                  </a:cubicBezTo>
                  <a:cubicBezTo>
                    <a:pt x="2" y="405"/>
                    <a:pt x="2" y="405"/>
                    <a:pt x="2" y="405"/>
                  </a:cubicBezTo>
                  <a:moveTo>
                    <a:pt x="2" y="404"/>
                  </a:moveTo>
                  <a:cubicBezTo>
                    <a:pt x="2" y="403"/>
                    <a:pt x="2" y="402"/>
                    <a:pt x="1" y="401"/>
                  </a:cubicBezTo>
                  <a:cubicBezTo>
                    <a:pt x="2" y="401"/>
                    <a:pt x="2" y="401"/>
                    <a:pt x="2" y="402"/>
                  </a:cubicBezTo>
                  <a:cubicBezTo>
                    <a:pt x="2" y="405"/>
                    <a:pt x="2" y="405"/>
                    <a:pt x="2" y="405"/>
                  </a:cubicBezTo>
                  <a:cubicBezTo>
                    <a:pt x="2" y="404"/>
                    <a:pt x="2" y="404"/>
                    <a:pt x="2" y="404"/>
                  </a:cubicBezTo>
                  <a:moveTo>
                    <a:pt x="1" y="383"/>
                  </a:moveTo>
                  <a:cubicBezTo>
                    <a:pt x="1" y="385"/>
                    <a:pt x="1" y="386"/>
                    <a:pt x="1" y="388"/>
                  </a:cubicBezTo>
                  <a:cubicBezTo>
                    <a:pt x="1" y="392"/>
                    <a:pt x="1" y="395"/>
                    <a:pt x="1" y="398"/>
                  </a:cubicBezTo>
                  <a:cubicBezTo>
                    <a:pt x="1" y="399"/>
                    <a:pt x="1" y="399"/>
                    <a:pt x="1" y="399"/>
                  </a:cubicBezTo>
                  <a:cubicBezTo>
                    <a:pt x="1" y="394"/>
                    <a:pt x="1" y="388"/>
                    <a:pt x="1" y="383"/>
                  </a:cubicBezTo>
                  <a:moveTo>
                    <a:pt x="23" y="243"/>
                  </a:moveTo>
                  <a:cubicBezTo>
                    <a:pt x="24" y="240"/>
                    <a:pt x="26" y="236"/>
                    <a:pt x="27" y="232"/>
                  </a:cubicBezTo>
                  <a:cubicBezTo>
                    <a:pt x="26" y="235"/>
                    <a:pt x="25" y="237"/>
                    <a:pt x="25" y="239"/>
                  </a:cubicBezTo>
                  <a:cubicBezTo>
                    <a:pt x="23" y="243"/>
                    <a:pt x="23" y="243"/>
                    <a:pt x="23" y="243"/>
                  </a:cubicBezTo>
                  <a:cubicBezTo>
                    <a:pt x="23" y="243"/>
                    <a:pt x="23" y="243"/>
                    <a:pt x="23" y="243"/>
                  </a:cubicBezTo>
                  <a:moveTo>
                    <a:pt x="33" y="217"/>
                  </a:moveTo>
                  <a:cubicBezTo>
                    <a:pt x="33" y="218"/>
                    <a:pt x="33" y="218"/>
                    <a:pt x="33" y="219"/>
                  </a:cubicBezTo>
                  <a:cubicBezTo>
                    <a:pt x="31" y="224"/>
                    <a:pt x="29" y="228"/>
                    <a:pt x="27" y="232"/>
                  </a:cubicBezTo>
                  <a:cubicBezTo>
                    <a:pt x="26" y="236"/>
                    <a:pt x="24" y="240"/>
                    <a:pt x="23" y="243"/>
                  </a:cubicBezTo>
                  <a:cubicBezTo>
                    <a:pt x="27" y="232"/>
                    <a:pt x="29" y="227"/>
                    <a:pt x="33" y="217"/>
                  </a:cubicBezTo>
                  <a:moveTo>
                    <a:pt x="33" y="217"/>
                  </a:moveTo>
                  <a:cubicBezTo>
                    <a:pt x="33" y="217"/>
                    <a:pt x="33" y="217"/>
                    <a:pt x="33" y="217"/>
                  </a:cubicBezTo>
                  <a:cubicBezTo>
                    <a:pt x="33" y="218"/>
                    <a:pt x="33" y="218"/>
                    <a:pt x="33" y="218"/>
                  </a:cubicBezTo>
                  <a:cubicBezTo>
                    <a:pt x="33" y="219"/>
                    <a:pt x="33" y="219"/>
                    <a:pt x="33" y="219"/>
                  </a:cubicBezTo>
                  <a:cubicBezTo>
                    <a:pt x="33" y="218"/>
                    <a:pt x="33" y="218"/>
                    <a:pt x="33" y="217"/>
                  </a:cubicBezTo>
                  <a:moveTo>
                    <a:pt x="47" y="190"/>
                  </a:moveTo>
                  <a:cubicBezTo>
                    <a:pt x="47" y="190"/>
                    <a:pt x="48" y="189"/>
                    <a:pt x="48" y="188"/>
                  </a:cubicBezTo>
                  <a:cubicBezTo>
                    <a:pt x="48" y="189"/>
                    <a:pt x="48" y="189"/>
                    <a:pt x="47" y="190"/>
                  </a:cubicBezTo>
                  <a:cubicBezTo>
                    <a:pt x="47" y="190"/>
                    <a:pt x="47" y="190"/>
                    <a:pt x="47" y="190"/>
                  </a:cubicBezTo>
                  <a:cubicBezTo>
                    <a:pt x="47" y="190"/>
                    <a:pt x="47" y="190"/>
                    <a:pt x="47" y="190"/>
                  </a:cubicBezTo>
                  <a:moveTo>
                    <a:pt x="47" y="190"/>
                  </a:moveTo>
                  <a:cubicBezTo>
                    <a:pt x="47" y="190"/>
                    <a:pt x="48" y="189"/>
                    <a:pt x="48" y="188"/>
                  </a:cubicBezTo>
                  <a:cubicBezTo>
                    <a:pt x="48" y="189"/>
                    <a:pt x="47" y="190"/>
                    <a:pt x="47" y="190"/>
                  </a:cubicBezTo>
                  <a:cubicBezTo>
                    <a:pt x="52" y="181"/>
                    <a:pt x="55" y="177"/>
                    <a:pt x="59" y="170"/>
                  </a:cubicBezTo>
                  <a:cubicBezTo>
                    <a:pt x="55" y="176"/>
                    <a:pt x="52" y="182"/>
                    <a:pt x="48" y="188"/>
                  </a:cubicBezTo>
                  <a:cubicBezTo>
                    <a:pt x="48" y="189"/>
                    <a:pt x="47" y="190"/>
                    <a:pt x="47" y="190"/>
                  </a:cubicBezTo>
                  <a:cubicBezTo>
                    <a:pt x="47" y="190"/>
                    <a:pt x="47" y="190"/>
                    <a:pt x="47" y="190"/>
                  </a:cubicBezTo>
                  <a:moveTo>
                    <a:pt x="135" y="87"/>
                  </a:moveTo>
                  <a:cubicBezTo>
                    <a:pt x="136" y="86"/>
                    <a:pt x="136" y="85"/>
                    <a:pt x="137" y="85"/>
                  </a:cubicBezTo>
                  <a:cubicBezTo>
                    <a:pt x="138" y="84"/>
                    <a:pt x="139" y="83"/>
                    <a:pt x="140" y="82"/>
                  </a:cubicBezTo>
                  <a:cubicBezTo>
                    <a:pt x="140" y="82"/>
                    <a:pt x="140" y="82"/>
                    <a:pt x="140" y="82"/>
                  </a:cubicBezTo>
                  <a:cubicBezTo>
                    <a:pt x="138" y="83"/>
                    <a:pt x="138" y="83"/>
                    <a:pt x="138" y="83"/>
                  </a:cubicBezTo>
                  <a:cubicBezTo>
                    <a:pt x="134" y="87"/>
                    <a:pt x="134" y="87"/>
                    <a:pt x="134" y="87"/>
                  </a:cubicBezTo>
                  <a:cubicBezTo>
                    <a:pt x="134" y="87"/>
                    <a:pt x="134" y="87"/>
                    <a:pt x="134" y="87"/>
                  </a:cubicBezTo>
                  <a:cubicBezTo>
                    <a:pt x="135" y="87"/>
                    <a:pt x="135" y="87"/>
                    <a:pt x="135" y="87"/>
                  </a:cubicBezTo>
                  <a:moveTo>
                    <a:pt x="140" y="81"/>
                  </a:moveTo>
                  <a:cubicBezTo>
                    <a:pt x="141" y="81"/>
                    <a:pt x="141" y="81"/>
                    <a:pt x="141" y="81"/>
                  </a:cubicBezTo>
                  <a:cubicBezTo>
                    <a:pt x="143" y="79"/>
                    <a:pt x="143" y="79"/>
                    <a:pt x="143" y="79"/>
                  </a:cubicBezTo>
                  <a:cubicBezTo>
                    <a:pt x="140" y="81"/>
                    <a:pt x="137" y="83"/>
                    <a:pt x="137" y="84"/>
                  </a:cubicBezTo>
                  <a:cubicBezTo>
                    <a:pt x="137" y="84"/>
                    <a:pt x="139" y="82"/>
                    <a:pt x="140" y="81"/>
                  </a:cubicBezTo>
                  <a:moveTo>
                    <a:pt x="231" y="28"/>
                  </a:moveTo>
                  <a:cubicBezTo>
                    <a:pt x="233" y="28"/>
                    <a:pt x="233" y="28"/>
                    <a:pt x="233" y="28"/>
                  </a:cubicBezTo>
                  <a:cubicBezTo>
                    <a:pt x="237" y="26"/>
                    <a:pt x="237" y="26"/>
                    <a:pt x="237" y="26"/>
                  </a:cubicBezTo>
                  <a:cubicBezTo>
                    <a:pt x="237" y="26"/>
                    <a:pt x="237" y="26"/>
                    <a:pt x="237" y="26"/>
                  </a:cubicBezTo>
                  <a:cubicBezTo>
                    <a:pt x="236" y="25"/>
                    <a:pt x="236" y="25"/>
                    <a:pt x="236" y="25"/>
                  </a:cubicBezTo>
                  <a:cubicBezTo>
                    <a:pt x="231" y="28"/>
                    <a:pt x="231" y="28"/>
                    <a:pt x="231" y="28"/>
                  </a:cubicBezTo>
                  <a:cubicBezTo>
                    <a:pt x="228" y="29"/>
                    <a:pt x="228" y="29"/>
                    <a:pt x="228" y="29"/>
                  </a:cubicBezTo>
                  <a:cubicBezTo>
                    <a:pt x="228" y="30"/>
                    <a:pt x="228" y="30"/>
                    <a:pt x="228" y="30"/>
                  </a:cubicBezTo>
                  <a:cubicBezTo>
                    <a:pt x="231" y="28"/>
                    <a:pt x="231" y="28"/>
                    <a:pt x="231" y="28"/>
                  </a:cubicBezTo>
                  <a:moveTo>
                    <a:pt x="695" y="448"/>
                  </a:moveTo>
                  <a:cubicBezTo>
                    <a:pt x="695" y="447"/>
                    <a:pt x="695" y="446"/>
                    <a:pt x="695" y="445"/>
                  </a:cubicBezTo>
                  <a:cubicBezTo>
                    <a:pt x="695" y="445"/>
                    <a:pt x="695" y="444"/>
                    <a:pt x="695" y="444"/>
                  </a:cubicBezTo>
                  <a:cubicBezTo>
                    <a:pt x="695" y="443"/>
                    <a:pt x="696" y="443"/>
                    <a:pt x="696" y="443"/>
                  </a:cubicBezTo>
                  <a:cubicBezTo>
                    <a:pt x="696" y="443"/>
                    <a:pt x="696" y="440"/>
                    <a:pt x="694" y="436"/>
                  </a:cubicBezTo>
                  <a:cubicBezTo>
                    <a:pt x="694" y="436"/>
                    <a:pt x="694" y="436"/>
                    <a:pt x="694" y="433"/>
                  </a:cubicBezTo>
                  <a:cubicBezTo>
                    <a:pt x="694" y="432"/>
                    <a:pt x="694" y="432"/>
                    <a:pt x="694" y="432"/>
                  </a:cubicBezTo>
                  <a:cubicBezTo>
                    <a:pt x="693" y="433"/>
                    <a:pt x="693" y="433"/>
                    <a:pt x="693" y="433"/>
                  </a:cubicBezTo>
                  <a:cubicBezTo>
                    <a:pt x="692" y="435"/>
                    <a:pt x="692" y="435"/>
                    <a:pt x="692" y="435"/>
                  </a:cubicBezTo>
                  <a:cubicBezTo>
                    <a:pt x="692" y="435"/>
                    <a:pt x="692" y="437"/>
                    <a:pt x="692" y="438"/>
                  </a:cubicBezTo>
                  <a:cubicBezTo>
                    <a:pt x="692" y="438"/>
                    <a:pt x="692" y="438"/>
                    <a:pt x="692" y="439"/>
                  </a:cubicBezTo>
                  <a:cubicBezTo>
                    <a:pt x="692" y="439"/>
                    <a:pt x="692" y="439"/>
                    <a:pt x="692" y="439"/>
                  </a:cubicBezTo>
                  <a:cubicBezTo>
                    <a:pt x="692" y="440"/>
                    <a:pt x="692" y="441"/>
                    <a:pt x="692" y="441"/>
                  </a:cubicBezTo>
                  <a:cubicBezTo>
                    <a:pt x="691" y="444"/>
                    <a:pt x="691" y="444"/>
                    <a:pt x="691" y="444"/>
                  </a:cubicBezTo>
                  <a:cubicBezTo>
                    <a:pt x="690" y="447"/>
                    <a:pt x="690" y="449"/>
                    <a:pt x="690" y="450"/>
                  </a:cubicBezTo>
                  <a:cubicBezTo>
                    <a:pt x="690" y="451"/>
                    <a:pt x="691" y="453"/>
                    <a:pt x="691" y="453"/>
                  </a:cubicBezTo>
                  <a:cubicBezTo>
                    <a:pt x="692" y="453"/>
                    <a:pt x="692" y="453"/>
                    <a:pt x="694" y="453"/>
                  </a:cubicBezTo>
                  <a:cubicBezTo>
                    <a:pt x="694" y="451"/>
                    <a:pt x="695" y="449"/>
                    <a:pt x="695" y="448"/>
                  </a:cubicBezTo>
                  <a:moveTo>
                    <a:pt x="711" y="529"/>
                  </a:moveTo>
                  <a:cubicBezTo>
                    <a:pt x="714" y="522"/>
                    <a:pt x="714" y="522"/>
                    <a:pt x="714" y="522"/>
                  </a:cubicBezTo>
                  <a:cubicBezTo>
                    <a:pt x="714" y="522"/>
                    <a:pt x="715" y="520"/>
                    <a:pt x="715" y="520"/>
                  </a:cubicBezTo>
                  <a:cubicBezTo>
                    <a:pt x="714" y="521"/>
                    <a:pt x="713" y="521"/>
                    <a:pt x="712" y="522"/>
                  </a:cubicBezTo>
                  <a:cubicBezTo>
                    <a:pt x="712" y="522"/>
                    <a:pt x="712" y="522"/>
                    <a:pt x="711" y="523"/>
                  </a:cubicBezTo>
                  <a:cubicBezTo>
                    <a:pt x="712" y="523"/>
                    <a:pt x="712" y="523"/>
                    <a:pt x="712" y="523"/>
                  </a:cubicBezTo>
                  <a:cubicBezTo>
                    <a:pt x="711" y="524"/>
                    <a:pt x="711" y="525"/>
                    <a:pt x="711" y="525"/>
                  </a:cubicBezTo>
                  <a:cubicBezTo>
                    <a:pt x="711" y="525"/>
                    <a:pt x="711" y="525"/>
                    <a:pt x="711" y="525"/>
                  </a:cubicBezTo>
                  <a:cubicBezTo>
                    <a:pt x="711" y="526"/>
                    <a:pt x="711" y="526"/>
                    <a:pt x="710" y="527"/>
                  </a:cubicBezTo>
                  <a:cubicBezTo>
                    <a:pt x="710" y="528"/>
                    <a:pt x="710" y="528"/>
                    <a:pt x="710" y="528"/>
                  </a:cubicBezTo>
                  <a:cubicBezTo>
                    <a:pt x="710" y="528"/>
                    <a:pt x="710" y="528"/>
                    <a:pt x="710" y="528"/>
                  </a:cubicBezTo>
                  <a:cubicBezTo>
                    <a:pt x="710" y="528"/>
                    <a:pt x="711" y="527"/>
                    <a:pt x="711" y="527"/>
                  </a:cubicBezTo>
                  <a:cubicBezTo>
                    <a:pt x="711" y="527"/>
                    <a:pt x="711" y="526"/>
                    <a:pt x="712" y="527"/>
                  </a:cubicBezTo>
                  <a:cubicBezTo>
                    <a:pt x="711" y="527"/>
                    <a:pt x="711" y="528"/>
                    <a:pt x="711" y="529"/>
                  </a:cubicBezTo>
                  <a:cubicBezTo>
                    <a:pt x="711" y="528"/>
                    <a:pt x="711" y="528"/>
                    <a:pt x="711" y="528"/>
                  </a:cubicBezTo>
                  <a:cubicBezTo>
                    <a:pt x="711" y="528"/>
                    <a:pt x="711" y="528"/>
                    <a:pt x="711" y="528"/>
                  </a:cubicBezTo>
                  <a:cubicBezTo>
                    <a:pt x="711" y="529"/>
                    <a:pt x="710" y="530"/>
                    <a:pt x="710" y="531"/>
                  </a:cubicBezTo>
                  <a:cubicBezTo>
                    <a:pt x="710" y="531"/>
                    <a:pt x="710" y="531"/>
                    <a:pt x="710" y="531"/>
                  </a:cubicBezTo>
                  <a:cubicBezTo>
                    <a:pt x="710" y="531"/>
                    <a:pt x="710" y="531"/>
                    <a:pt x="710" y="531"/>
                  </a:cubicBezTo>
                  <a:cubicBezTo>
                    <a:pt x="710" y="530"/>
                    <a:pt x="710" y="530"/>
                    <a:pt x="711" y="529"/>
                  </a:cubicBezTo>
                  <a:moveTo>
                    <a:pt x="712" y="517"/>
                  </a:moveTo>
                  <a:cubicBezTo>
                    <a:pt x="712" y="517"/>
                    <a:pt x="712" y="516"/>
                    <a:pt x="712" y="516"/>
                  </a:cubicBezTo>
                  <a:cubicBezTo>
                    <a:pt x="712" y="515"/>
                    <a:pt x="712" y="515"/>
                    <a:pt x="712" y="515"/>
                  </a:cubicBezTo>
                  <a:cubicBezTo>
                    <a:pt x="713" y="515"/>
                    <a:pt x="713" y="514"/>
                    <a:pt x="713" y="514"/>
                  </a:cubicBezTo>
                  <a:cubicBezTo>
                    <a:pt x="713" y="514"/>
                    <a:pt x="713" y="515"/>
                    <a:pt x="712" y="515"/>
                  </a:cubicBezTo>
                  <a:cubicBezTo>
                    <a:pt x="712" y="515"/>
                    <a:pt x="712" y="516"/>
                    <a:pt x="712" y="516"/>
                  </a:cubicBezTo>
                  <a:cubicBezTo>
                    <a:pt x="712" y="517"/>
                    <a:pt x="712" y="517"/>
                    <a:pt x="712" y="517"/>
                  </a:cubicBezTo>
                  <a:moveTo>
                    <a:pt x="728" y="487"/>
                  </a:moveTo>
                  <a:cubicBezTo>
                    <a:pt x="734" y="465"/>
                    <a:pt x="734" y="465"/>
                    <a:pt x="734" y="465"/>
                  </a:cubicBezTo>
                  <a:cubicBezTo>
                    <a:pt x="733" y="469"/>
                    <a:pt x="733" y="469"/>
                    <a:pt x="733" y="469"/>
                  </a:cubicBezTo>
                  <a:cubicBezTo>
                    <a:pt x="732" y="471"/>
                    <a:pt x="732" y="473"/>
                    <a:pt x="731" y="475"/>
                  </a:cubicBezTo>
                  <a:cubicBezTo>
                    <a:pt x="731" y="476"/>
                    <a:pt x="731" y="476"/>
                    <a:pt x="731" y="476"/>
                  </a:cubicBezTo>
                  <a:cubicBezTo>
                    <a:pt x="731" y="475"/>
                    <a:pt x="731" y="475"/>
                    <a:pt x="731" y="474"/>
                  </a:cubicBezTo>
                  <a:cubicBezTo>
                    <a:pt x="731" y="473"/>
                    <a:pt x="731" y="473"/>
                    <a:pt x="731" y="473"/>
                  </a:cubicBezTo>
                  <a:cubicBezTo>
                    <a:pt x="731" y="474"/>
                    <a:pt x="731" y="474"/>
                    <a:pt x="731" y="474"/>
                  </a:cubicBezTo>
                  <a:cubicBezTo>
                    <a:pt x="728" y="480"/>
                    <a:pt x="727" y="486"/>
                    <a:pt x="725" y="493"/>
                  </a:cubicBezTo>
                  <a:cubicBezTo>
                    <a:pt x="725" y="493"/>
                    <a:pt x="725" y="493"/>
                    <a:pt x="725" y="493"/>
                  </a:cubicBezTo>
                  <a:cubicBezTo>
                    <a:pt x="725" y="494"/>
                    <a:pt x="725" y="494"/>
                    <a:pt x="725" y="494"/>
                  </a:cubicBezTo>
                  <a:cubicBezTo>
                    <a:pt x="723" y="498"/>
                    <a:pt x="723" y="498"/>
                    <a:pt x="722" y="501"/>
                  </a:cubicBezTo>
                  <a:cubicBezTo>
                    <a:pt x="722" y="504"/>
                    <a:pt x="721" y="504"/>
                    <a:pt x="721" y="504"/>
                  </a:cubicBezTo>
                  <a:cubicBezTo>
                    <a:pt x="722" y="504"/>
                    <a:pt x="722" y="504"/>
                    <a:pt x="722" y="504"/>
                  </a:cubicBezTo>
                  <a:cubicBezTo>
                    <a:pt x="728" y="487"/>
                    <a:pt x="728" y="487"/>
                    <a:pt x="728" y="487"/>
                  </a:cubicBezTo>
                  <a:moveTo>
                    <a:pt x="714" y="506"/>
                  </a:moveTo>
                  <a:cubicBezTo>
                    <a:pt x="715" y="505"/>
                    <a:pt x="715" y="503"/>
                    <a:pt x="716" y="502"/>
                  </a:cubicBezTo>
                  <a:cubicBezTo>
                    <a:pt x="716" y="501"/>
                    <a:pt x="716" y="501"/>
                    <a:pt x="716" y="501"/>
                  </a:cubicBezTo>
                  <a:cubicBezTo>
                    <a:pt x="716" y="500"/>
                    <a:pt x="716" y="500"/>
                    <a:pt x="716" y="500"/>
                  </a:cubicBezTo>
                  <a:cubicBezTo>
                    <a:pt x="716" y="500"/>
                    <a:pt x="716" y="500"/>
                    <a:pt x="716" y="500"/>
                  </a:cubicBezTo>
                  <a:cubicBezTo>
                    <a:pt x="716" y="500"/>
                    <a:pt x="716" y="499"/>
                    <a:pt x="716" y="496"/>
                  </a:cubicBezTo>
                  <a:cubicBezTo>
                    <a:pt x="718" y="491"/>
                    <a:pt x="718" y="491"/>
                    <a:pt x="718" y="491"/>
                  </a:cubicBezTo>
                  <a:cubicBezTo>
                    <a:pt x="715" y="496"/>
                    <a:pt x="715" y="502"/>
                    <a:pt x="715" y="503"/>
                  </a:cubicBezTo>
                  <a:cubicBezTo>
                    <a:pt x="715" y="503"/>
                    <a:pt x="715" y="503"/>
                    <a:pt x="715" y="504"/>
                  </a:cubicBezTo>
                  <a:cubicBezTo>
                    <a:pt x="714" y="505"/>
                    <a:pt x="714" y="506"/>
                    <a:pt x="714" y="506"/>
                  </a:cubicBezTo>
                  <a:cubicBezTo>
                    <a:pt x="714" y="506"/>
                    <a:pt x="714" y="506"/>
                    <a:pt x="714" y="506"/>
                  </a:cubicBezTo>
                  <a:moveTo>
                    <a:pt x="719" y="481"/>
                  </a:moveTo>
                  <a:cubicBezTo>
                    <a:pt x="719" y="480"/>
                    <a:pt x="719" y="480"/>
                    <a:pt x="719" y="480"/>
                  </a:cubicBezTo>
                  <a:cubicBezTo>
                    <a:pt x="719" y="480"/>
                    <a:pt x="719" y="480"/>
                    <a:pt x="719" y="481"/>
                  </a:cubicBezTo>
                  <a:cubicBezTo>
                    <a:pt x="719" y="481"/>
                    <a:pt x="719" y="481"/>
                    <a:pt x="719" y="481"/>
                  </a:cubicBezTo>
                  <a:moveTo>
                    <a:pt x="719" y="485"/>
                  </a:moveTo>
                  <a:cubicBezTo>
                    <a:pt x="719" y="484"/>
                    <a:pt x="719" y="484"/>
                    <a:pt x="719" y="484"/>
                  </a:cubicBezTo>
                  <a:cubicBezTo>
                    <a:pt x="719" y="483"/>
                    <a:pt x="719" y="482"/>
                    <a:pt x="719" y="482"/>
                  </a:cubicBezTo>
                  <a:cubicBezTo>
                    <a:pt x="720" y="479"/>
                    <a:pt x="720" y="479"/>
                    <a:pt x="720" y="479"/>
                  </a:cubicBezTo>
                  <a:cubicBezTo>
                    <a:pt x="719" y="478"/>
                    <a:pt x="719" y="478"/>
                    <a:pt x="719" y="478"/>
                  </a:cubicBezTo>
                  <a:cubicBezTo>
                    <a:pt x="719" y="479"/>
                    <a:pt x="719" y="479"/>
                    <a:pt x="719" y="479"/>
                  </a:cubicBezTo>
                  <a:cubicBezTo>
                    <a:pt x="719" y="480"/>
                    <a:pt x="719" y="480"/>
                    <a:pt x="719" y="482"/>
                  </a:cubicBezTo>
                  <a:cubicBezTo>
                    <a:pt x="719" y="485"/>
                    <a:pt x="719" y="485"/>
                    <a:pt x="718" y="486"/>
                  </a:cubicBezTo>
                  <a:cubicBezTo>
                    <a:pt x="719" y="485"/>
                    <a:pt x="719" y="485"/>
                    <a:pt x="719" y="485"/>
                  </a:cubicBezTo>
                  <a:moveTo>
                    <a:pt x="720" y="475"/>
                  </a:moveTo>
                  <a:cubicBezTo>
                    <a:pt x="720" y="475"/>
                    <a:pt x="720" y="474"/>
                    <a:pt x="720" y="474"/>
                  </a:cubicBezTo>
                  <a:cubicBezTo>
                    <a:pt x="720" y="473"/>
                    <a:pt x="720" y="473"/>
                    <a:pt x="720" y="473"/>
                  </a:cubicBezTo>
                  <a:cubicBezTo>
                    <a:pt x="720" y="472"/>
                    <a:pt x="720" y="471"/>
                    <a:pt x="720" y="471"/>
                  </a:cubicBezTo>
                  <a:cubicBezTo>
                    <a:pt x="720" y="470"/>
                    <a:pt x="720" y="470"/>
                    <a:pt x="720" y="470"/>
                  </a:cubicBezTo>
                  <a:cubicBezTo>
                    <a:pt x="720" y="470"/>
                    <a:pt x="720" y="471"/>
                    <a:pt x="720" y="471"/>
                  </a:cubicBezTo>
                  <a:cubicBezTo>
                    <a:pt x="720" y="472"/>
                    <a:pt x="720" y="472"/>
                    <a:pt x="719" y="473"/>
                  </a:cubicBezTo>
                  <a:cubicBezTo>
                    <a:pt x="719" y="474"/>
                    <a:pt x="719" y="474"/>
                    <a:pt x="719" y="475"/>
                  </a:cubicBezTo>
                  <a:cubicBezTo>
                    <a:pt x="719" y="475"/>
                    <a:pt x="719" y="475"/>
                    <a:pt x="719" y="475"/>
                  </a:cubicBezTo>
                  <a:cubicBezTo>
                    <a:pt x="719" y="475"/>
                    <a:pt x="719" y="475"/>
                    <a:pt x="719" y="475"/>
                  </a:cubicBezTo>
                  <a:cubicBezTo>
                    <a:pt x="719" y="475"/>
                    <a:pt x="719" y="475"/>
                    <a:pt x="719" y="475"/>
                  </a:cubicBezTo>
                  <a:cubicBezTo>
                    <a:pt x="719" y="475"/>
                    <a:pt x="719" y="475"/>
                    <a:pt x="719" y="475"/>
                  </a:cubicBezTo>
                  <a:cubicBezTo>
                    <a:pt x="719" y="475"/>
                    <a:pt x="719" y="475"/>
                    <a:pt x="719" y="475"/>
                  </a:cubicBezTo>
                  <a:cubicBezTo>
                    <a:pt x="719" y="475"/>
                    <a:pt x="719" y="475"/>
                    <a:pt x="719" y="475"/>
                  </a:cubicBezTo>
                  <a:cubicBezTo>
                    <a:pt x="719" y="475"/>
                    <a:pt x="719" y="475"/>
                    <a:pt x="719" y="475"/>
                  </a:cubicBezTo>
                  <a:cubicBezTo>
                    <a:pt x="719" y="475"/>
                    <a:pt x="719" y="475"/>
                    <a:pt x="719" y="475"/>
                  </a:cubicBezTo>
                  <a:cubicBezTo>
                    <a:pt x="719" y="475"/>
                    <a:pt x="719" y="475"/>
                    <a:pt x="719" y="475"/>
                  </a:cubicBezTo>
                  <a:cubicBezTo>
                    <a:pt x="720" y="475"/>
                    <a:pt x="720" y="475"/>
                    <a:pt x="720" y="475"/>
                  </a:cubicBezTo>
                  <a:moveTo>
                    <a:pt x="721" y="502"/>
                  </a:moveTo>
                  <a:cubicBezTo>
                    <a:pt x="721" y="502"/>
                    <a:pt x="723" y="495"/>
                    <a:pt x="723" y="494"/>
                  </a:cubicBezTo>
                  <a:cubicBezTo>
                    <a:pt x="722" y="495"/>
                    <a:pt x="722" y="495"/>
                    <a:pt x="721" y="497"/>
                  </a:cubicBezTo>
                  <a:cubicBezTo>
                    <a:pt x="721" y="497"/>
                    <a:pt x="721" y="497"/>
                    <a:pt x="721" y="497"/>
                  </a:cubicBezTo>
                  <a:cubicBezTo>
                    <a:pt x="723" y="492"/>
                    <a:pt x="723" y="492"/>
                    <a:pt x="723" y="492"/>
                  </a:cubicBezTo>
                  <a:cubicBezTo>
                    <a:pt x="723" y="492"/>
                    <a:pt x="723" y="492"/>
                    <a:pt x="723" y="492"/>
                  </a:cubicBezTo>
                  <a:cubicBezTo>
                    <a:pt x="722" y="491"/>
                    <a:pt x="722" y="491"/>
                    <a:pt x="722" y="491"/>
                  </a:cubicBezTo>
                  <a:cubicBezTo>
                    <a:pt x="723" y="490"/>
                    <a:pt x="723" y="489"/>
                    <a:pt x="723" y="488"/>
                  </a:cubicBezTo>
                  <a:cubicBezTo>
                    <a:pt x="724" y="486"/>
                    <a:pt x="724" y="484"/>
                    <a:pt x="725" y="482"/>
                  </a:cubicBezTo>
                  <a:cubicBezTo>
                    <a:pt x="724" y="482"/>
                    <a:pt x="724" y="482"/>
                    <a:pt x="724" y="482"/>
                  </a:cubicBezTo>
                  <a:cubicBezTo>
                    <a:pt x="724" y="482"/>
                    <a:pt x="724" y="482"/>
                    <a:pt x="724" y="482"/>
                  </a:cubicBezTo>
                  <a:cubicBezTo>
                    <a:pt x="724" y="480"/>
                    <a:pt x="725" y="477"/>
                    <a:pt x="726" y="474"/>
                  </a:cubicBezTo>
                  <a:cubicBezTo>
                    <a:pt x="725" y="475"/>
                    <a:pt x="725" y="475"/>
                    <a:pt x="725" y="475"/>
                  </a:cubicBezTo>
                  <a:cubicBezTo>
                    <a:pt x="725" y="475"/>
                    <a:pt x="725" y="475"/>
                    <a:pt x="725" y="475"/>
                  </a:cubicBezTo>
                  <a:cubicBezTo>
                    <a:pt x="725" y="475"/>
                    <a:pt x="724" y="474"/>
                    <a:pt x="725" y="473"/>
                  </a:cubicBezTo>
                  <a:cubicBezTo>
                    <a:pt x="725" y="472"/>
                    <a:pt x="725" y="472"/>
                    <a:pt x="725" y="472"/>
                  </a:cubicBezTo>
                  <a:cubicBezTo>
                    <a:pt x="725" y="471"/>
                    <a:pt x="725" y="464"/>
                    <a:pt x="725" y="461"/>
                  </a:cubicBezTo>
                  <a:cubicBezTo>
                    <a:pt x="725" y="461"/>
                    <a:pt x="725" y="461"/>
                    <a:pt x="725" y="457"/>
                  </a:cubicBezTo>
                  <a:cubicBezTo>
                    <a:pt x="725" y="457"/>
                    <a:pt x="724" y="458"/>
                    <a:pt x="724" y="458"/>
                  </a:cubicBezTo>
                  <a:cubicBezTo>
                    <a:pt x="724" y="458"/>
                    <a:pt x="723" y="456"/>
                    <a:pt x="723" y="455"/>
                  </a:cubicBezTo>
                  <a:cubicBezTo>
                    <a:pt x="722" y="455"/>
                    <a:pt x="722" y="456"/>
                    <a:pt x="722" y="458"/>
                  </a:cubicBezTo>
                  <a:cubicBezTo>
                    <a:pt x="722" y="461"/>
                    <a:pt x="722" y="461"/>
                    <a:pt x="722" y="465"/>
                  </a:cubicBezTo>
                  <a:cubicBezTo>
                    <a:pt x="723" y="468"/>
                    <a:pt x="721" y="470"/>
                    <a:pt x="721" y="473"/>
                  </a:cubicBezTo>
                  <a:cubicBezTo>
                    <a:pt x="721" y="473"/>
                    <a:pt x="721" y="473"/>
                    <a:pt x="721" y="473"/>
                  </a:cubicBezTo>
                  <a:cubicBezTo>
                    <a:pt x="722" y="474"/>
                    <a:pt x="722" y="474"/>
                    <a:pt x="722" y="474"/>
                  </a:cubicBezTo>
                  <a:cubicBezTo>
                    <a:pt x="722" y="475"/>
                    <a:pt x="721" y="478"/>
                    <a:pt x="721" y="481"/>
                  </a:cubicBezTo>
                  <a:cubicBezTo>
                    <a:pt x="721" y="481"/>
                    <a:pt x="720" y="481"/>
                    <a:pt x="720" y="482"/>
                  </a:cubicBezTo>
                  <a:cubicBezTo>
                    <a:pt x="720" y="485"/>
                    <a:pt x="720" y="488"/>
                    <a:pt x="719" y="491"/>
                  </a:cubicBezTo>
                  <a:cubicBezTo>
                    <a:pt x="719" y="494"/>
                    <a:pt x="718" y="497"/>
                    <a:pt x="717" y="500"/>
                  </a:cubicBezTo>
                  <a:cubicBezTo>
                    <a:pt x="716" y="506"/>
                    <a:pt x="715" y="512"/>
                    <a:pt x="713" y="517"/>
                  </a:cubicBezTo>
                  <a:cubicBezTo>
                    <a:pt x="714" y="516"/>
                    <a:pt x="715" y="515"/>
                    <a:pt x="715" y="514"/>
                  </a:cubicBezTo>
                  <a:cubicBezTo>
                    <a:pt x="715" y="514"/>
                    <a:pt x="716" y="513"/>
                    <a:pt x="716" y="513"/>
                  </a:cubicBezTo>
                  <a:cubicBezTo>
                    <a:pt x="716" y="513"/>
                    <a:pt x="718" y="508"/>
                    <a:pt x="719" y="506"/>
                  </a:cubicBezTo>
                  <a:cubicBezTo>
                    <a:pt x="719" y="506"/>
                    <a:pt x="719" y="506"/>
                    <a:pt x="719" y="505"/>
                  </a:cubicBezTo>
                  <a:cubicBezTo>
                    <a:pt x="720" y="503"/>
                    <a:pt x="720" y="503"/>
                    <a:pt x="720" y="503"/>
                  </a:cubicBezTo>
                  <a:cubicBezTo>
                    <a:pt x="720" y="504"/>
                    <a:pt x="720" y="504"/>
                    <a:pt x="720" y="504"/>
                  </a:cubicBezTo>
                  <a:cubicBezTo>
                    <a:pt x="720" y="503"/>
                    <a:pt x="720" y="503"/>
                    <a:pt x="721" y="502"/>
                  </a:cubicBezTo>
                  <a:moveTo>
                    <a:pt x="482" y="16"/>
                  </a:moveTo>
                  <a:cubicBezTo>
                    <a:pt x="480" y="15"/>
                    <a:pt x="479" y="15"/>
                    <a:pt x="479" y="15"/>
                  </a:cubicBezTo>
                  <a:cubicBezTo>
                    <a:pt x="479" y="15"/>
                    <a:pt x="479" y="15"/>
                    <a:pt x="479" y="15"/>
                  </a:cubicBezTo>
                  <a:cubicBezTo>
                    <a:pt x="478" y="15"/>
                    <a:pt x="478" y="15"/>
                    <a:pt x="478" y="15"/>
                  </a:cubicBezTo>
                  <a:cubicBezTo>
                    <a:pt x="478" y="15"/>
                    <a:pt x="478" y="15"/>
                    <a:pt x="478" y="15"/>
                  </a:cubicBezTo>
                  <a:cubicBezTo>
                    <a:pt x="478" y="15"/>
                    <a:pt x="478" y="15"/>
                    <a:pt x="478" y="15"/>
                  </a:cubicBezTo>
                  <a:cubicBezTo>
                    <a:pt x="479" y="15"/>
                    <a:pt x="479" y="15"/>
                    <a:pt x="479" y="15"/>
                  </a:cubicBezTo>
                  <a:cubicBezTo>
                    <a:pt x="480" y="15"/>
                    <a:pt x="480" y="15"/>
                    <a:pt x="481" y="15"/>
                  </a:cubicBezTo>
                  <a:cubicBezTo>
                    <a:pt x="481" y="15"/>
                    <a:pt x="481" y="15"/>
                    <a:pt x="481" y="15"/>
                  </a:cubicBezTo>
                  <a:cubicBezTo>
                    <a:pt x="481" y="16"/>
                    <a:pt x="482" y="16"/>
                    <a:pt x="482" y="16"/>
                  </a:cubicBezTo>
                  <a:cubicBezTo>
                    <a:pt x="483" y="16"/>
                    <a:pt x="483" y="16"/>
                    <a:pt x="483" y="16"/>
                  </a:cubicBezTo>
                  <a:cubicBezTo>
                    <a:pt x="483" y="16"/>
                    <a:pt x="483" y="16"/>
                    <a:pt x="483" y="16"/>
                  </a:cubicBezTo>
                  <a:cubicBezTo>
                    <a:pt x="483" y="16"/>
                    <a:pt x="482" y="16"/>
                    <a:pt x="482" y="16"/>
                  </a:cubicBezTo>
                  <a:moveTo>
                    <a:pt x="492" y="21"/>
                  </a:moveTo>
                  <a:cubicBezTo>
                    <a:pt x="492" y="20"/>
                    <a:pt x="488" y="19"/>
                    <a:pt x="488" y="19"/>
                  </a:cubicBezTo>
                  <a:cubicBezTo>
                    <a:pt x="488" y="19"/>
                    <a:pt x="488" y="19"/>
                    <a:pt x="488" y="19"/>
                  </a:cubicBezTo>
                  <a:cubicBezTo>
                    <a:pt x="489" y="20"/>
                    <a:pt x="490" y="20"/>
                    <a:pt x="490" y="20"/>
                  </a:cubicBezTo>
                  <a:cubicBezTo>
                    <a:pt x="491" y="20"/>
                    <a:pt x="491" y="20"/>
                    <a:pt x="491" y="21"/>
                  </a:cubicBezTo>
                  <a:cubicBezTo>
                    <a:pt x="491" y="20"/>
                    <a:pt x="491" y="20"/>
                    <a:pt x="491" y="20"/>
                  </a:cubicBezTo>
                  <a:cubicBezTo>
                    <a:pt x="491" y="20"/>
                    <a:pt x="492" y="21"/>
                    <a:pt x="492" y="21"/>
                  </a:cubicBezTo>
                  <a:cubicBezTo>
                    <a:pt x="492" y="21"/>
                    <a:pt x="492" y="21"/>
                    <a:pt x="492" y="21"/>
                  </a:cubicBezTo>
                  <a:moveTo>
                    <a:pt x="476" y="14"/>
                  </a:moveTo>
                  <a:cubicBezTo>
                    <a:pt x="475" y="14"/>
                    <a:pt x="475" y="14"/>
                    <a:pt x="474" y="14"/>
                  </a:cubicBezTo>
                  <a:cubicBezTo>
                    <a:pt x="474" y="13"/>
                    <a:pt x="473" y="13"/>
                    <a:pt x="473" y="13"/>
                  </a:cubicBezTo>
                  <a:cubicBezTo>
                    <a:pt x="473" y="13"/>
                    <a:pt x="473" y="13"/>
                    <a:pt x="473" y="13"/>
                  </a:cubicBezTo>
                  <a:cubicBezTo>
                    <a:pt x="469" y="12"/>
                    <a:pt x="468" y="12"/>
                    <a:pt x="467" y="12"/>
                  </a:cubicBezTo>
                  <a:cubicBezTo>
                    <a:pt x="468" y="12"/>
                    <a:pt x="469" y="12"/>
                    <a:pt x="469" y="12"/>
                  </a:cubicBezTo>
                  <a:cubicBezTo>
                    <a:pt x="469" y="12"/>
                    <a:pt x="469" y="12"/>
                    <a:pt x="469" y="12"/>
                  </a:cubicBezTo>
                  <a:cubicBezTo>
                    <a:pt x="467" y="12"/>
                    <a:pt x="465" y="11"/>
                    <a:pt x="463" y="11"/>
                  </a:cubicBezTo>
                  <a:cubicBezTo>
                    <a:pt x="463" y="11"/>
                    <a:pt x="463" y="11"/>
                    <a:pt x="463" y="11"/>
                  </a:cubicBezTo>
                  <a:cubicBezTo>
                    <a:pt x="465" y="12"/>
                    <a:pt x="468" y="12"/>
                    <a:pt x="470" y="13"/>
                  </a:cubicBezTo>
                  <a:cubicBezTo>
                    <a:pt x="470" y="13"/>
                    <a:pt x="470" y="13"/>
                    <a:pt x="470" y="13"/>
                  </a:cubicBezTo>
                  <a:cubicBezTo>
                    <a:pt x="482" y="17"/>
                    <a:pt x="482" y="17"/>
                    <a:pt x="483" y="17"/>
                  </a:cubicBezTo>
                  <a:cubicBezTo>
                    <a:pt x="482" y="16"/>
                    <a:pt x="480" y="16"/>
                    <a:pt x="479" y="15"/>
                  </a:cubicBezTo>
                  <a:cubicBezTo>
                    <a:pt x="480" y="16"/>
                    <a:pt x="480" y="16"/>
                    <a:pt x="480" y="16"/>
                  </a:cubicBezTo>
                  <a:cubicBezTo>
                    <a:pt x="480" y="16"/>
                    <a:pt x="480" y="16"/>
                    <a:pt x="480" y="16"/>
                  </a:cubicBezTo>
                  <a:cubicBezTo>
                    <a:pt x="479" y="15"/>
                    <a:pt x="479" y="15"/>
                    <a:pt x="478" y="15"/>
                  </a:cubicBezTo>
                  <a:cubicBezTo>
                    <a:pt x="479" y="15"/>
                    <a:pt x="479" y="15"/>
                    <a:pt x="479" y="15"/>
                  </a:cubicBezTo>
                  <a:cubicBezTo>
                    <a:pt x="478" y="15"/>
                    <a:pt x="478" y="15"/>
                    <a:pt x="478" y="15"/>
                  </a:cubicBezTo>
                  <a:cubicBezTo>
                    <a:pt x="478" y="15"/>
                    <a:pt x="478" y="15"/>
                    <a:pt x="478" y="15"/>
                  </a:cubicBezTo>
                  <a:cubicBezTo>
                    <a:pt x="478" y="15"/>
                    <a:pt x="477" y="14"/>
                    <a:pt x="476" y="14"/>
                  </a:cubicBezTo>
                  <a:moveTo>
                    <a:pt x="460" y="10"/>
                  </a:moveTo>
                  <a:cubicBezTo>
                    <a:pt x="455" y="9"/>
                    <a:pt x="455" y="9"/>
                    <a:pt x="455" y="9"/>
                  </a:cubicBezTo>
                  <a:cubicBezTo>
                    <a:pt x="455" y="9"/>
                    <a:pt x="456" y="9"/>
                    <a:pt x="457" y="10"/>
                  </a:cubicBezTo>
                  <a:cubicBezTo>
                    <a:pt x="457" y="10"/>
                    <a:pt x="457" y="10"/>
                    <a:pt x="455" y="9"/>
                  </a:cubicBezTo>
                  <a:cubicBezTo>
                    <a:pt x="454" y="9"/>
                    <a:pt x="454" y="9"/>
                    <a:pt x="453" y="9"/>
                  </a:cubicBezTo>
                  <a:cubicBezTo>
                    <a:pt x="453" y="9"/>
                    <a:pt x="453" y="9"/>
                    <a:pt x="453" y="9"/>
                  </a:cubicBezTo>
                  <a:cubicBezTo>
                    <a:pt x="454" y="9"/>
                    <a:pt x="455" y="9"/>
                    <a:pt x="456" y="10"/>
                  </a:cubicBezTo>
                  <a:cubicBezTo>
                    <a:pt x="455" y="10"/>
                    <a:pt x="455" y="10"/>
                    <a:pt x="455" y="10"/>
                  </a:cubicBezTo>
                  <a:cubicBezTo>
                    <a:pt x="456" y="10"/>
                    <a:pt x="457" y="10"/>
                    <a:pt x="458" y="10"/>
                  </a:cubicBezTo>
                  <a:cubicBezTo>
                    <a:pt x="457" y="10"/>
                    <a:pt x="457" y="10"/>
                    <a:pt x="457" y="10"/>
                  </a:cubicBezTo>
                  <a:cubicBezTo>
                    <a:pt x="458" y="11"/>
                    <a:pt x="459" y="11"/>
                    <a:pt x="460" y="11"/>
                  </a:cubicBezTo>
                  <a:cubicBezTo>
                    <a:pt x="461" y="11"/>
                    <a:pt x="461" y="11"/>
                    <a:pt x="461" y="11"/>
                  </a:cubicBezTo>
                  <a:cubicBezTo>
                    <a:pt x="462" y="11"/>
                    <a:pt x="462" y="11"/>
                    <a:pt x="466" y="13"/>
                  </a:cubicBezTo>
                  <a:cubicBezTo>
                    <a:pt x="467" y="13"/>
                    <a:pt x="467" y="13"/>
                    <a:pt x="467" y="13"/>
                  </a:cubicBezTo>
                  <a:cubicBezTo>
                    <a:pt x="468" y="13"/>
                    <a:pt x="469" y="13"/>
                    <a:pt x="470" y="13"/>
                  </a:cubicBezTo>
                  <a:cubicBezTo>
                    <a:pt x="470" y="13"/>
                    <a:pt x="470" y="13"/>
                    <a:pt x="470" y="13"/>
                  </a:cubicBezTo>
                  <a:cubicBezTo>
                    <a:pt x="471" y="13"/>
                    <a:pt x="471" y="13"/>
                    <a:pt x="471" y="13"/>
                  </a:cubicBezTo>
                  <a:cubicBezTo>
                    <a:pt x="471" y="13"/>
                    <a:pt x="471" y="13"/>
                    <a:pt x="471" y="13"/>
                  </a:cubicBezTo>
                  <a:cubicBezTo>
                    <a:pt x="470" y="13"/>
                    <a:pt x="470" y="13"/>
                    <a:pt x="469" y="13"/>
                  </a:cubicBezTo>
                  <a:cubicBezTo>
                    <a:pt x="468" y="12"/>
                    <a:pt x="467" y="12"/>
                    <a:pt x="466" y="12"/>
                  </a:cubicBezTo>
                  <a:cubicBezTo>
                    <a:pt x="464" y="12"/>
                    <a:pt x="462" y="11"/>
                    <a:pt x="460" y="10"/>
                  </a:cubicBezTo>
                  <a:moveTo>
                    <a:pt x="445" y="7"/>
                  </a:moveTo>
                  <a:cubicBezTo>
                    <a:pt x="444" y="7"/>
                    <a:pt x="444" y="7"/>
                    <a:pt x="444" y="7"/>
                  </a:cubicBezTo>
                  <a:cubicBezTo>
                    <a:pt x="444" y="7"/>
                    <a:pt x="444" y="7"/>
                    <a:pt x="444" y="7"/>
                  </a:cubicBezTo>
                  <a:cubicBezTo>
                    <a:pt x="443" y="7"/>
                    <a:pt x="443" y="7"/>
                    <a:pt x="443" y="7"/>
                  </a:cubicBezTo>
                  <a:cubicBezTo>
                    <a:pt x="440" y="6"/>
                    <a:pt x="439" y="6"/>
                    <a:pt x="438" y="6"/>
                  </a:cubicBezTo>
                  <a:cubicBezTo>
                    <a:pt x="440" y="6"/>
                    <a:pt x="441" y="6"/>
                    <a:pt x="442" y="7"/>
                  </a:cubicBezTo>
                  <a:cubicBezTo>
                    <a:pt x="442" y="7"/>
                    <a:pt x="442" y="7"/>
                    <a:pt x="442" y="7"/>
                  </a:cubicBezTo>
                  <a:cubicBezTo>
                    <a:pt x="444" y="7"/>
                    <a:pt x="445" y="7"/>
                    <a:pt x="447" y="8"/>
                  </a:cubicBezTo>
                  <a:cubicBezTo>
                    <a:pt x="447" y="8"/>
                    <a:pt x="447" y="8"/>
                    <a:pt x="447" y="8"/>
                  </a:cubicBezTo>
                  <a:cubicBezTo>
                    <a:pt x="450" y="9"/>
                    <a:pt x="450" y="9"/>
                    <a:pt x="450" y="9"/>
                  </a:cubicBezTo>
                  <a:cubicBezTo>
                    <a:pt x="450" y="9"/>
                    <a:pt x="450" y="9"/>
                    <a:pt x="450" y="9"/>
                  </a:cubicBezTo>
                  <a:cubicBezTo>
                    <a:pt x="450" y="9"/>
                    <a:pt x="450" y="9"/>
                    <a:pt x="450" y="9"/>
                  </a:cubicBezTo>
                  <a:cubicBezTo>
                    <a:pt x="451" y="9"/>
                    <a:pt x="452" y="9"/>
                    <a:pt x="452" y="9"/>
                  </a:cubicBezTo>
                  <a:cubicBezTo>
                    <a:pt x="454" y="9"/>
                    <a:pt x="454" y="9"/>
                    <a:pt x="454" y="9"/>
                  </a:cubicBezTo>
                  <a:cubicBezTo>
                    <a:pt x="454" y="9"/>
                    <a:pt x="453" y="9"/>
                    <a:pt x="452" y="9"/>
                  </a:cubicBezTo>
                  <a:cubicBezTo>
                    <a:pt x="453" y="9"/>
                    <a:pt x="453" y="9"/>
                    <a:pt x="453" y="9"/>
                  </a:cubicBezTo>
                  <a:cubicBezTo>
                    <a:pt x="452" y="9"/>
                    <a:pt x="452" y="9"/>
                    <a:pt x="451" y="9"/>
                  </a:cubicBezTo>
                  <a:cubicBezTo>
                    <a:pt x="451" y="8"/>
                    <a:pt x="451" y="8"/>
                    <a:pt x="451" y="8"/>
                  </a:cubicBezTo>
                  <a:cubicBezTo>
                    <a:pt x="451" y="8"/>
                    <a:pt x="451" y="8"/>
                    <a:pt x="449" y="8"/>
                  </a:cubicBezTo>
                  <a:cubicBezTo>
                    <a:pt x="448" y="8"/>
                    <a:pt x="447" y="7"/>
                    <a:pt x="446" y="7"/>
                  </a:cubicBezTo>
                  <a:cubicBezTo>
                    <a:pt x="446" y="7"/>
                    <a:pt x="446" y="7"/>
                    <a:pt x="446" y="7"/>
                  </a:cubicBezTo>
                  <a:cubicBezTo>
                    <a:pt x="446" y="7"/>
                    <a:pt x="445" y="7"/>
                    <a:pt x="445" y="7"/>
                  </a:cubicBezTo>
                  <a:moveTo>
                    <a:pt x="459" y="11"/>
                  </a:moveTo>
                  <a:cubicBezTo>
                    <a:pt x="458" y="10"/>
                    <a:pt x="458" y="10"/>
                    <a:pt x="458" y="10"/>
                  </a:cubicBezTo>
                  <a:cubicBezTo>
                    <a:pt x="457" y="10"/>
                    <a:pt x="457" y="10"/>
                    <a:pt x="457" y="10"/>
                  </a:cubicBezTo>
                  <a:cubicBezTo>
                    <a:pt x="456" y="10"/>
                    <a:pt x="456" y="10"/>
                    <a:pt x="456" y="10"/>
                  </a:cubicBezTo>
                  <a:cubicBezTo>
                    <a:pt x="456" y="10"/>
                    <a:pt x="456" y="10"/>
                    <a:pt x="456" y="10"/>
                  </a:cubicBezTo>
                  <a:cubicBezTo>
                    <a:pt x="455" y="10"/>
                    <a:pt x="454" y="10"/>
                    <a:pt x="454" y="10"/>
                  </a:cubicBezTo>
                  <a:cubicBezTo>
                    <a:pt x="454" y="10"/>
                    <a:pt x="454" y="10"/>
                    <a:pt x="454" y="10"/>
                  </a:cubicBezTo>
                  <a:cubicBezTo>
                    <a:pt x="453" y="9"/>
                    <a:pt x="453" y="9"/>
                    <a:pt x="453" y="9"/>
                  </a:cubicBezTo>
                  <a:cubicBezTo>
                    <a:pt x="454" y="10"/>
                    <a:pt x="454" y="10"/>
                    <a:pt x="454" y="10"/>
                  </a:cubicBezTo>
                  <a:cubicBezTo>
                    <a:pt x="454" y="10"/>
                    <a:pt x="454" y="10"/>
                    <a:pt x="454" y="10"/>
                  </a:cubicBezTo>
                  <a:cubicBezTo>
                    <a:pt x="454" y="10"/>
                    <a:pt x="454" y="10"/>
                    <a:pt x="454" y="10"/>
                  </a:cubicBezTo>
                  <a:cubicBezTo>
                    <a:pt x="457" y="10"/>
                    <a:pt x="457" y="10"/>
                    <a:pt x="458" y="11"/>
                  </a:cubicBezTo>
                  <a:cubicBezTo>
                    <a:pt x="458" y="11"/>
                    <a:pt x="458" y="11"/>
                    <a:pt x="458" y="11"/>
                  </a:cubicBezTo>
                  <a:cubicBezTo>
                    <a:pt x="458" y="11"/>
                    <a:pt x="459" y="11"/>
                    <a:pt x="460" y="11"/>
                  </a:cubicBezTo>
                  <a:cubicBezTo>
                    <a:pt x="460" y="11"/>
                    <a:pt x="460" y="11"/>
                    <a:pt x="460" y="11"/>
                  </a:cubicBezTo>
                  <a:cubicBezTo>
                    <a:pt x="460" y="11"/>
                    <a:pt x="459" y="11"/>
                    <a:pt x="459" y="11"/>
                  </a:cubicBezTo>
                  <a:moveTo>
                    <a:pt x="440" y="6"/>
                  </a:moveTo>
                  <a:cubicBezTo>
                    <a:pt x="440" y="6"/>
                    <a:pt x="437" y="6"/>
                    <a:pt x="436" y="6"/>
                  </a:cubicBezTo>
                  <a:cubicBezTo>
                    <a:pt x="437" y="6"/>
                    <a:pt x="437" y="6"/>
                    <a:pt x="437" y="6"/>
                  </a:cubicBezTo>
                  <a:cubicBezTo>
                    <a:pt x="437" y="6"/>
                    <a:pt x="436" y="6"/>
                    <a:pt x="436" y="6"/>
                  </a:cubicBezTo>
                  <a:cubicBezTo>
                    <a:pt x="437" y="6"/>
                    <a:pt x="437" y="6"/>
                    <a:pt x="437" y="6"/>
                  </a:cubicBezTo>
                  <a:cubicBezTo>
                    <a:pt x="438" y="6"/>
                    <a:pt x="439" y="6"/>
                    <a:pt x="440" y="6"/>
                  </a:cubicBezTo>
                  <a:cubicBezTo>
                    <a:pt x="440" y="7"/>
                    <a:pt x="441" y="7"/>
                    <a:pt x="442" y="7"/>
                  </a:cubicBezTo>
                  <a:cubicBezTo>
                    <a:pt x="442" y="7"/>
                    <a:pt x="442" y="7"/>
                    <a:pt x="442" y="7"/>
                  </a:cubicBezTo>
                  <a:cubicBezTo>
                    <a:pt x="441" y="7"/>
                    <a:pt x="441" y="7"/>
                    <a:pt x="440" y="6"/>
                  </a:cubicBezTo>
                  <a:moveTo>
                    <a:pt x="487" y="60"/>
                  </a:moveTo>
                  <a:cubicBezTo>
                    <a:pt x="487" y="59"/>
                    <a:pt x="487" y="59"/>
                    <a:pt x="486" y="59"/>
                  </a:cubicBezTo>
                  <a:cubicBezTo>
                    <a:pt x="485" y="59"/>
                    <a:pt x="485" y="59"/>
                    <a:pt x="485" y="59"/>
                  </a:cubicBezTo>
                  <a:cubicBezTo>
                    <a:pt x="484" y="58"/>
                    <a:pt x="484" y="58"/>
                    <a:pt x="484" y="58"/>
                  </a:cubicBezTo>
                  <a:cubicBezTo>
                    <a:pt x="483" y="58"/>
                    <a:pt x="482" y="58"/>
                    <a:pt x="480" y="58"/>
                  </a:cubicBezTo>
                  <a:cubicBezTo>
                    <a:pt x="481" y="58"/>
                    <a:pt x="481" y="58"/>
                    <a:pt x="481" y="58"/>
                  </a:cubicBezTo>
                  <a:cubicBezTo>
                    <a:pt x="482" y="59"/>
                    <a:pt x="482" y="59"/>
                    <a:pt x="482" y="59"/>
                  </a:cubicBezTo>
                  <a:cubicBezTo>
                    <a:pt x="483" y="60"/>
                    <a:pt x="483" y="61"/>
                    <a:pt x="484" y="62"/>
                  </a:cubicBezTo>
                  <a:cubicBezTo>
                    <a:pt x="485" y="62"/>
                    <a:pt x="485" y="62"/>
                    <a:pt x="486" y="62"/>
                  </a:cubicBezTo>
                  <a:cubicBezTo>
                    <a:pt x="487" y="62"/>
                    <a:pt x="486" y="62"/>
                    <a:pt x="486" y="61"/>
                  </a:cubicBezTo>
                  <a:cubicBezTo>
                    <a:pt x="486" y="61"/>
                    <a:pt x="486" y="61"/>
                    <a:pt x="486" y="61"/>
                  </a:cubicBezTo>
                  <a:cubicBezTo>
                    <a:pt x="486" y="61"/>
                    <a:pt x="486" y="61"/>
                    <a:pt x="486" y="61"/>
                  </a:cubicBezTo>
                  <a:cubicBezTo>
                    <a:pt x="487" y="61"/>
                    <a:pt x="487" y="61"/>
                    <a:pt x="487" y="61"/>
                  </a:cubicBezTo>
                  <a:cubicBezTo>
                    <a:pt x="487" y="61"/>
                    <a:pt x="487" y="61"/>
                    <a:pt x="487" y="61"/>
                  </a:cubicBezTo>
                  <a:cubicBezTo>
                    <a:pt x="487" y="60"/>
                    <a:pt x="487" y="60"/>
                    <a:pt x="487" y="60"/>
                  </a:cubicBezTo>
                  <a:moveTo>
                    <a:pt x="473" y="23"/>
                  </a:moveTo>
                  <a:cubicBezTo>
                    <a:pt x="471" y="22"/>
                    <a:pt x="471" y="22"/>
                    <a:pt x="468" y="21"/>
                  </a:cubicBezTo>
                  <a:cubicBezTo>
                    <a:pt x="468" y="21"/>
                    <a:pt x="468" y="21"/>
                    <a:pt x="468" y="21"/>
                  </a:cubicBezTo>
                  <a:cubicBezTo>
                    <a:pt x="468" y="21"/>
                    <a:pt x="468" y="21"/>
                    <a:pt x="468" y="21"/>
                  </a:cubicBezTo>
                  <a:cubicBezTo>
                    <a:pt x="468" y="21"/>
                    <a:pt x="468" y="21"/>
                    <a:pt x="467" y="21"/>
                  </a:cubicBezTo>
                  <a:cubicBezTo>
                    <a:pt x="468" y="22"/>
                    <a:pt x="469" y="22"/>
                    <a:pt x="470" y="23"/>
                  </a:cubicBezTo>
                  <a:cubicBezTo>
                    <a:pt x="470" y="23"/>
                    <a:pt x="470" y="23"/>
                    <a:pt x="470" y="23"/>
                  </a:cubicBezTo>
                  <a:cubicBezTo>
                    <a:pt x="469" y="23"/>
                    <a:pt x="469" y="23"/>
                    <a:pt x="469" y="23"/>
                  </a:cubicBezTo>
                  <a:cubicBezTo>
                    <a:pt x="469" y="23"/>
                    <a:pt x="470" y="23"/>
                    <a:pt x="470" y="23"/>
                  </a:cubicBezTo>
                  <a:cubicBezTo>
                    <a:pt x="469" y="23"/>
                    <a:pt x="469" y="23"/>
                    <a:pt x="469" y="23"/>
                  </a:cubicBezTo>
                  <a:cubicBezTo>
                    <a:pt x="469" y="24"/>
                    <a:pt x="469" y="24"/>
                    <a:pt x="469" y="24"/>
                  </a:cubicBezTo>
                  <a:cubicBezTo>
                    <a:pt x="469" y="24"/>
                    <a:pt x="469" y="24"/>
                    <a:pt x="469" y="24"/>
                  </a:cubicBezTo>
                  <a:cubicBezTo>
                    <a:pt x="469" y="24"/>
                    <a:pt x="469" y="24"/>
                    <a:pt x="469" y="24"/>
                  </a:cubicBezTo>
                  <a:cubicBezTo>
                    <a:pt x="468" y="24"/>
                    <a:pt x="468" y="24"/>
                    <a:pt x="467" y="24"/>
                  </a:cubicBezTo>
                  <a:cubicBezTo>
                    <a:pt x="467" y="24"/>
                    <a:pt x="467" y="24"/>
                    <a:pt x="467" y="24"/>
                  </a:cubicBezTo>
                  <a:cubicBezTo>
                    <a:pt x="467" y="24"/>
                    <a:pt x="467" y="24"/>
                    <a:pt x="467" y="24"/>
                  </a:cubicBezTo>
                  <a:cubicBezTo>
                    <a:pt x="466" y="24"/>
                    <a:pt x="466" y="24"/>
                    <a:pt x="466" y="24"/>
                  </a:cubicBezTo>
                  <a:cubicBezTo>
                    <a:pt x="466" y="24"/>
                    <a:pt x="466" y="24"/>
                    <a:pt x="466" y="24"/>
                  </a:cubicBezTo>
                  <a:cubicBezTo>
                    <a:pt x="466" y="25"/>
                    <a:pt x="466" y="25"/>
                    <a:pt x="468" y="26"/>
                  </a:cubicBezTo>
                  <a:cubicBezTo>
                    <a:pt x="467" y="26"/>
                    <a:pt x="466" y="26"/>
                    <a:pt x="466" y="26"/>
                  </a:cubicBezTo>
                  <a:cubicBezTo>
                    <a:pt x="466" y="26"/>
                    <a:pt x="466" y="26"/>
                    <a:pt x="467" y="27"/>
                  </a:cubicBezTo>
                  <a:cubicBezTo>
                    <a:pt x="467" y="27"/>
                    <a:pt x="467" y="27"/>
                    <a:pt x="467" y="27"/>
                  </a:cubicBezTo>
                  <a:cubicBezTo>
                    <a:pt x="467" y="27"/>
                    <a:pt x="467" y="27"/>
                    <a:pt x="466" y="28"/>
                  </a:cubicBezTo>
                  <a:cubicBezTo>
                    <a:pt x="466" y="28"/>
                    <a:pt x="466" y="28"/>
                    <a:pt x="469" y="30"/>
                  </a:cubicBezTo>
                  <a:cubicBezTo>
                    <a:pt x="468" y="30"/>
                    <a:pt x="467" y="29"/>
                    <a:pt x="467" y="30"/>
                  </a:cubicBezTo>
                  <a:cubicBezTo>
                    <a:pt x="468" y="30"/>
                    <a:pt x="469" y="31"/>
                    <a:pt x="470" y="32"/>
                  </a:cubicBezTo>
                  <a:cubicBezTo>
                    <a:pt x="470" y="33"/>
                    <a:pt x="470" y="33"/>
                    <a:pt x="470" y="33"/>
                  </a:cubicBezTo>
                  <a:cubicBezTo>
                    <a:pt x="471" y="33"/>
                    <a:pt x="471" y="33"/>
                    <a:pt x="472" y="34"/>
                  </a:cubicBezTo>
                  <a:cubicBezTo>
                    <a:pt x="471" y="34"/>
                    <a:pt x="471" y="33"/>
                    <a:pt x="470" y="34"/>
                  </a:cubicBezTo>
                  <a:cubicBezTo>
                    <a:pt x="470" y="34"/>
                    <a:pt x="470" y="34"/>
                    <a:pt x="470" y="35"/>
                  </a:cubicBezTo>
                  <a:cubicBezTo>
                    <a:pt x="470" y="35"/>
                    <a:pt x="472" y="37"/>
                    <a:pt x="472" y="36"/>
                  </a:cubicBezTo>
                  <a:cubicBezTo>
                    <a:pt x="472" y="36"/>
                    <a:pt x="472" y="36"/>
                    <a:pt x="474" y="37"/>
                  </a:cubicBezTo>
                  <a:cubicBezTo>
                    <a:pt x="474" y="37"/>
                    <a:pt x="474" y="37"/>
                    <a:pt x="474" y="37"/>
                  </a:cubicBezTo>
                  <a:cubicBezTo>
                    <a:pt x="475" y="37"/>
                    <a:pt x="475" y="37"/>
                    <a:pt x="475" y="37"/>
                  </a:cubicBezTo>
                  <a:cubicBezTo>
                    <a:pt x="474" y="38"/>
                    <a:pt x="473" y="37"/>
                    <a:pt x="473" y="38"/>
                  </a:cubicBezTo>
                  <a:cubicBezTo>
                    <a:pt x="473" y="38"/>
                    <a:pt x="474" y="39"/>
                    <a:pt x="475" y="39"/>
                  </a:cubicBezTo>
                  <a:cubicBezTo>
                    <a:pt x="474" y="39"/>
                    <a:pt x="473" y="39"/>
                    <a:pt x="473" y="40"/>
                  </a:cubicBezTo>
                  <a:cubicBezTo>
                    <a:pt x="474" y="41"/>
                    <a:pt x="475" y="41"/>
                    <a:pt x="475" y="42"/>
                  </a:cubicBezTo>
                  <a:cubicBezTo>
                    <a:pt x="475" y="42"/>
                    <a:pt x="475" y="42"/>
                    <a:pt x="476" y="43"/>
                  </a:cubicBezTo>
                  <a:cubicBezTo>
                    <a:pt x="475" y="43"/>
                    <a:pt x="475" y="43"/>
                    <a:pt x="475" y="43"/>
                  </a:cubicBezTo>
                  <a:cubicBezTo>
                    <a:pt x="475" y="43"/>
                    <a:pt x="475" y="43"/>
                    <a:pt x="476" y="44"/>
                  </a:cubicBezTo>
                  <a:cubicBezTo>
                    <a:pt x="476" y="44"/>
                    <a:pt x="476" y="44"/>
                    <a:pt x="476" y="44"/>
                  </a:cubicBezTo>
                  <a:cubicBezTo>
                    <a:pt x="477" y="46"/>
                    <a:pt x="478" y="46"/>
                    <a:pt x="479" y="47"/>
                  </a:cubicBezTo>
                  <a:cubicBezTo>
                    <a:pt x="479" y="47"/>
                    <a:pt x="480" y="47"/>
                    <a:pt x="480" y="47"/>
                  </a:cubicBezTo>
                  <a:cubicBezTo>
                    <a:pt x="480" y="47"/>
                    <a:pt x="480" y="47"/>
                    <a:pt x="480" y="47"/>
                  </a:cubicBezTo>
                  <a:cubicBezTo>
                    <a:pt x="480" y="47"/>
                    <a:pt x="480" y="47"/>
                    <a:pt x="480" y="47"/>
                  </a:cubicBezTo>
                  <a:cubicBezTo>
                    <a:pt x="481" y="47"/>
                    <a:pt x="481" y="47"/>
                    <a:pt x="482" y="48"/>
                  </a:cubicBezTo>
                  <a:cubicBezTo>
                    <a:pt x="482" y="47"/>
                    <a:pt x="482" y="47"/>
                    <a:pt x="481" y="47"/>
                  </a:cubicBezTo>
                  <a:cubicBezTo>
                    <a:pt x="484" y="48"/>
                    <a:pt x="485" y="48"/>
                    <a:pt x="486" y="49"/>
                  </a:cubicBezTo>
                  <a:cubicBezTo>
                    <a:pt x="486" y="50"/>
                    <a:pt x="486" y="50"/>
                    <a:pt x="486" y="50"/>
                  </a:cubicBezTo>
                  <a:cubicBezTo>
                    <a:pt x="487" y="51"/>
                    <a:pt x="487" y="51"/>
                    <a:pt x="487" y="51"/>
                  </a:cubicBezTo>
                  <a:cubicBezTo>
                    <a:pt x="488" y="51"/>
                    <a:pt x="488" y="51"/>
                    <a:pt x="488" y="51"/>
                  </a:cubicBezTo>
                  <a:cubicBezTo>
                    <a:pt x="488" y="51"/>
                    <a:pt x="489" y="51"/>
                    <a:pt x="490" y="51"/>
                  </a:cubicBezTo>
                  <a:cubicBezTo>
                    <a:pt x="492" y="51"/>
                    <a:pt x="494" y="52"/>
                    <a:pt x="495" y="52"/>
                  </a:cubicBezTo>
                  <a:cubicBezTo>
                    <a:pt x="495" y="52"/>
                    <a:pt x="496" y="52"/>
                    <a:pt x="496" y="52"/>
                  </a:cubicBezTo>
                  <a:cubicBezTo>
                    <a:pt x="496" y="52"/>
                    <a:pt x="496" y="52"/>
                    <a:pt x="497" y="52"/>
                  </a:cubicBezTo>
                  <a:cubicBezTo>
                    <a:pt x="496" y="52"/>
                    <a:pt x="496" y="51"/>
                    <a:pt x="495" y="51"/>
                  </a:cubicBezTo>
                  <a:cubicBezTo>
                    <a:pt x="495" y="51"/>
                    <a:pt x="495" y="51"/>
                    <a:pt x="487" y="46"/>
                  </a:cubicBezTo>
                  <a:cubicBezTo>
                    <a:pt x="486" y="45"/>
                    <a:pt x="484" y="44"/>
                    <a:pt x="483" y="43"/>
                  </a:cubicBezTo>
                  <a:cubicBezTo>
                    <a:pt x="483" y="43"/>
                    <a:pt x="483" y="43"/>
                    <a:pt x="483" y="43"/>
                  </a:cubicBezTo>
                  <a:cubicBezTo>
                    <a:pt x="483" y="42"/>
                    <a:pt x="483" y="42"/>
                    <a:pt x="481" y="41"/>
                  </a:cubicBezTo>
                  <a:cubicBezTo>
                    <a:pt x="480" y="40"/>
                    <a:pt x="480" y="40"/>
                    <a:pt x="480" y="40"/>
                  </a:cubicBezTo>
                  <a:cubicBezTo>
                    <a:pt x="480" y="40"/>
                    <a:pt x="480" y="40"/>
                    <a:pt x="480" y="40"/>
                  </a:cubicBezTo>
                  <a:cubicBezTo>
                    <a:pt x="480" y="39"/>
                    <a:pt x="480" y="39"/>
                    <a:pt x="479" y="39"/>
                  </a:cubicBezTo>
                  <a:cubicBezTo>
                    <a:pt x="479" y="38"/>
                    <a:pt x="479" y="38"/>
                    <a:pt x="479" y="38"/>
                  </a:cubicBezTo>
                  <a:cubicBezTo>
                    <a:pt x="479" y="38"/>
                    <a:pt x="479" y="38"/>
                    <a:pt x="479" y="38"/>
                  </a:cubicBezTo>
                  <a:cubicBezTo>
                    <a:pt x="479" y="38"/>
                    <a:pt x="479" y="38"/>
                    <a:pt x="479" y="38"/>
                  </a:cubicBezTo>
                  <a:cubicBezTo>
                    <a:pt x="479" y="37"/>
                    <a:pt x="479" y="37"/>
                    <a:pt x="479" y="37"/>
                  </a:cubicBezTo>
                  <a:cubicBezTo>
                    <a:pt x="479" y="37"/>
                    <a:pt x="479" y="37"/>
                    <a:pt x="479" y="37"/>
                  </a:cubicBezTo>
                  <a:cubicBezTo>
                    <a:pt x="479" y="37"/>
                    <a:pt x="479" y="37"/>
                    <a:pt x="478" y="36"/>
                  </a:cubicBezTo>
                  <a:cubicBezTo>
                    <a:pt x="478" y="35"/>
                    <a:pt x="477" y="35"/>
                    <a:pt x="477" y="35"/>
                  </a:cubicBezTo>
                  <a:cubicBezTo>
                    <a:pt x="477" y="35"/>
                    <a:pt x="477" y="35"/>
                    <a:pt x="477" y="35"/>
                  </a:cubicBezTo>
                  <a:cubicBezTo>
                    <a:pt x="477" y="34"/>
                    <a:pt x="475" y="33"/>
                    <a:pt x="474" y="32"/>
                  </a:cubicBezTo>
                  <a:cubicBezTo>
                    <a:pt x="475" y="32"/>
                    <a:pt x="475" y="32"/>
                    <a:pt x="476" y="32"/>
                  </a:cubicBezTo>
                  <a:cubicBezTo>
                    <a:pt x="475" y="31"/>
                    <a:pt x="475" y="31"/>
                    <a:pt x="475" y="31"/>
                  </a:cubicBezTo>
                  <a:cubicBezTo>
                    <a:pt x="476" y="31"/>
                    <a:pt x="476" y="31"/>
                    <a:pt x="476" y="31"/>
                  </a:cubicBezTo>
                  <a:cubicBezTo>
                    <a:pt x="475" y="31"/>
                    <a:pt x="475" y="31"/>
                    <a:pt x="475" y="31"/>
                  </a:cubicBezTo>
                  <a:cubicBezTo>
                    <a:pt x="475" y="30"/>
                    <a:pt x="475" y="30"/>
                    <a:pt x="475" y="30"/>
                  </a:cubicBezTo>
                  <a:cubicBezTo>
                    <a:pt x="475" y="30"/>
                    <a:pt x="475" y="30"/>
                    <a:pt x="475" y="30"/>
                  </a:cubicBezTo>
                  <a:cubicBezTo>
                    <a:pt x="475" y="29"/>
                    <a:pt x="473" y="29"/>
                    <a:pt x="472" y="28"/>
                  </a:cubicBezTo>
                  <a:cubicBezTo>
                    <a:pt x="473" y="27"/>
                    <a:pt x="473" y="28"/>
                    <a:pt x="474" y="28"/>
                  </a:cubicBezTo>
                  <a:cubicBezTo>
                    <a:pt x="474" y="27"/>
                    <a:pt x="473" y="27"/>
                    <a:pt x="473" y="27"/>
                  </a:cubicBezTo>
                  <a:cubicBezTo>
                    <a:pt x="473" y="27"/>
                    <a:pt x="473" y="27"/>
                    <a:pt x="473" y="27"/>
                  </a:cubicBezTo>
                  <a:cubicBezTo>
                    <a:pt x="473" y="26"/>
                    <a:pt x="473" y="26"/>
                    <a:pt x="473" y="26"/>
                  </a:cubicBezTo>
                  <a:cubicBezTo>
                    <a:pt x="474" y="26"/>
                    <a:pt x="474" y="26"/>
                    <a:pt x="475" y="26"/>
                  </a:cubicBezTo>
                  <a:cubicBezTo>
                    <a:pt x="475" y="26"/>
                    <a:pt x="474" y="26"/>
                    <a:pt x="474" y="26"/>
                  </a:cubicBezTo>
                  <a:cubicBezTo>
                    <a:pt x="475" y="25"/>
                    <a:pt x="475" y="25"/>
                    <a:pt x="475" y="25"/>
                  </a:cubicBezTo>
                  <a:cubicBezTo>
                    <a:pt x="474" y="25"/>
                    <a:pt x="474" y="25"/>
                    <a:pt x="474" y="25"/>
                  </a:cubicBezTo>
                  <a:cubicBezTo>
                    <a:pt x="475" y="25"/>
                    <a:pt x="475" y="25"/>
                    <a:pt x="476" y="25"/>
                  </a:cubicBezTo>
                  <a:cubicBezTo>
                    <a:pt x="475" y="24"/>
                    <a:pt x="475" y="24"/>
                    <a:pt x="473" y="23"/>
                  </a:cubicBezTo>
                  <a:cubicBezTo>
                    <a:pt x="473" y="23"/>
                    <a:pt x="473" y="23"/>
                    <a:pt x="473" y="23"/>
                  </a:cubicBezTo>
                  <a:cubicBezTo>
                    <a:pt x="474" y="23"/>
                    <a:pt x="474" y="23"/>
                    <a:pt x="474" y="23"/>
                  </a:cubicBezTo>
                  <a:cubicBezTo>
                    <a:pt x="474" y="23"/>
                    <a:pt x="473" y="23"/>
                    <a:pt x="473" y="23"/>
                  </a:cubicBezTo>
                  <a:moveTo>
                    <a:pt x="504" y="38"/>
                  </a:moveTo>
                  <a:cubicBezTo>
                    <a:pt x="503" y="37"/>
                    <a:pt x="501" y="36"/>
                    <a:pt x="501" y="36"/>
                  </a:cubicBezTo>
                  <a:cubicBezTo>
                    <a:pt x="500" y="36"/>
                    <a:pt x="500" y="36"/>
                    <a:pt x="500" y="36"/>
                  </a:cubicBezTo>
                  <a:cubicBezTo>
                    <a:pt x="500" y="36"/>
                    <a:pt x="500" y="36"/>
                    <a:pt x="500" y="36"/>
                  </a:cubicBezTo>
                  <a:cubicBezTo>
                    <a:pt x="501" y="37"/>
                    <a:pt x="501" y="37"/>
                    <a:pt x="501" y="37"/>
                  </a:cubicBezTo>
                  <a:cubicBezTo>
                    <a:pt x="502" y="38"/>
                    <a:pt x="502" y="38"/>
                    <a:pt x="502" y="38"/>
                  </a:cubicBezTo>
                  <a:cubicBezTo>
                    <a:pt x="503" y="39"/>
                    <a:pt x="503" y="39"/>
                    <a:pt x="503" y="39"/>
                  </a:cubicBezTo>
                  <a:cubicBezTo>
                    <a:pt x="504" y="39"/>
                    <a:pt x="504" y="39"/>
                    <a:pt x="504" y="39"/>
                  </a:cubicBezTo>
                  <a:cubicBezTo>
                    <a:pt x="504" y="39"/>
                    <a:pt x="504" y="39"/>
                    <a:pt x="504" y="39"/>
                  </a:cubicBezTo>
                  <a:cubicBezTo>
                    <a:pt x="504" y="39"/>
                    <a:pt x="504" y="39"/>
                    <a:pt x="504" y="39"/>
                  </a:cubicBezTo>
                  <a:cubicBezTo>
                    <a:pt x="504" y="38"/>
                    <a:pt x="504" y="38"/>
                    <a:pt x="504" y="38"/>
                  </a:cubicBezTo>
                  <a:cubicBezTo>
                    <a:pt x="504" y="38"/>
                    <a:pt x="504" y="38"/>
                    <a:pt x="504" y="38"/>
                  </a:cubicBezTo>
                  <a:cubicBezTo>
                    <a:pt x="504" y="38"/>
                    <a:pt x="504" y="38"/>
                    <a:pt x="504" y="38"/>
                  </a:cubicBezTo>
                  <a:cubicBezTo>
                    <a:pt x="505" y="38"/>
                    <a:pt x="505" y="38"/>
                    <a:pt x="505" y="38"/>
                  </a:cubicBezTo>
                  <a:cubicBezTo>
                    <a:pt x="505" y="38"/>
                    <a:pt x="504" y="38"/>
                    <a:pt x="504" y="38"/>
                  </a:cubicBezTo>
                  <a:moveTo>
                    <a:pt x="428" y="7"/>
                  </a:moveTo>
                  <a:cubicBezTo>
                    <a:pt x="428" y="7"/>
                    <a:pt x="428" y="7"/>
                    <a:pt x="428" y="7"/>
                  </a:cubicBezTo>
                  <a:cubicBezTo>
                    <a:pt x="428" y="7"/>
                    <a:pt x="427" y="6"/>
                    <a:pt x="426" y="6"/>
                  </a:cubicBezTo>
                  <a:cubicBezTo>
                    <a:pt x="426" y="6"/>
                    <a:pt x="426" y="6"/>
                    <a:pt x="426" y="6"/>
                  </a:cubicBezTo>
                  <a:cubicBezTo>
                    <a:pt x="426" y="6"/>
                    <a:pt x="426" y="6"/>
                    <a:pt x="426" y="6"/>
                  </a:cubicBezTo>
                  <a:cubicBezTo>
                    <a:pt x="426" y="6"/>
                    <a:pt x="426" y="6"/>
                    <a:pt x="426" y="6"/>
                  </a:cubicBezTo>
                  <a:cubicBezTo>
                    <a:pt x="427" y="7"/>
                    <a:pt x="427" y="7"/>
                    <a:pt x="427" y="7"/>
                  </a:cubicBezTo>
                  <a:cubicBezTo>
                    <a:pt x="426" y="7"/>
                    <a:pt x="426" y="7"/>
                    <a:pt x="426" y="7"/>
                  </a:cubicBezTo>
                  <a:cubicBezTo>
                    <a:pt x="426" y="7"/>
                    <a:pt x="427" y="7"/>
                    <a:pt x="427" y="7"/>
                  </a:cubicBezTo>
                  <a:cubicBezTo>
                    <a:pt x="427" y="7"/>
                    <a:pt x="427" y="7"/>
                    <a:pt x="427" y="7"/>
                  </a:cubicBezTo>
                  <a:cubicBezTo>
                    <a:pt x="427" y="7"/>
                    <a:pt x="431" y="8"/>
                    <a:pt x="431" y="8"/>
                  </a:cubicBezTo>
                  <a:cubicBezTo>
                    <a:pt x="431" y="8"/>
                    <a:pt x="431" y="8"/>
                    <a:pt x="431" y="8"/>
                  </a:cubicBezTo>
                  <a:cubicBezTo>
                    <a:pt x="431" y="8"/>
                    <a:pt x="431" y="8"/>
                    <a:pt x="429" y="7"/>
                  </a:cubicBezTo>
                  <a:cubicBezTo>
                    <a:pt x="429" y="7"/>
                    <a:pt x="429" y="7"/>
                    <a:pt x="429" y="7"/>
                  </a:cubicBezTo>
                  <a:cubicBezTo>
                    <a:pt x="428" y="7"/>
                    <a:pt x="428" y="7"/>
                    <a:pt x="428" y="7"/>
                  </a:cubicBezTo>
                  <a:moveTo>
                    <a:pt x="431" y="8"/>
                  </a:moveTo>
                  <a:cubicBezTo>
                    <a:pt x="430" y="8"/>
                    <a:pt x="430" y="8"/>
                    <a:pt x="429" y="8"/>
                  </a:cubicBezTo>
                  <a:cubicBezTo>
                    <a:pt x="429" y="8"/>
                    <a:pt x="429" y="8"/>
                    <a:pt x="428" y="8"/>
                  </a:cubicBezTo>
                  <a:cubicBezTo>
                    <a:pt x="427" y="7"/>
                    <a:pt x="426" y="7"/>
                    <a:pt x="425" y="7"/>
                  </a:cubicBezTo>
                  <a:cubicBezTo>
                    <a:pt x="424" y="6"/>
                    <a:pt x="424" y="6"/>
                    <a:pt x="424" y="6"/>
                  </a:cubicBezTo>
                  <a:cubicBezTo>
                    <a:pt x="424" y="6"/>
                    <a:pt x="424" y="6"/>
                    <a:pt x="424" y="6"/>
                  </a:cubicBezTo>
                  <a:cubicBezTo>
                    <a:pt x="424" y="6"/>
                    <a:pt x="424" y="6"/>
                    <a:pt x="424" y="7"/>
                  </a:cubicBezTo>
                  <a:cubicBezTo>
                    <a:pt x="425" y="7"/>
                    <a:pt x="425" y="7"/>
                    <a:pt x="426" y="7"/>
                  </a:cubicBezTo>
                  <a:cubicBezTo>
                    <a:pt x="425" y="7"/>
                    <a:pt x="425" y="7"/>
                    <a:pt x="425" y="7"/>
                  </a:cubicBezTo>
                  <a:cubicBezTo>
                    <a:pt x="425" y="7"/>
                    <a:pt x="426" y="7"/>
                    <a:pt x="426" y="7"/>
                  </a:cubicBezTo>
                  <a:cubicBezTo>
                    <a:pt x="426" y="7"/>
                    <a:pt x="426" y="7"/>
                    <a:pt x="426" y="7"/>
                  </a:cubicBezTo>
                  <a:cubicBezTo>
                    <a:pt x="427" y="8"/>
                    <a:pt x="427" y="8"/>
                    <a:pt x="428" y="8"/>
                  </a:cubicBezTo>
                  <a:cubicBezTo>
                    <a:pt x="428" y="8"/>
                    <a:pt x="429" y="8"/>
                    <a:pt x="430" y="9"/>
                  </a:cubicBezTo>
                  <a:cubicBezTo>
                    <a:pt x="430" y="8"/>
                    <a:pt x="430" y="8"/>
                    <a:pt x="430" y="8"/>
                  </a:cubicBezTo>
                  <a:cubicBezTo>
                    <a:pt x="429" y="8"/>
                    <a:pt x="429" y="8"/>
                    <a:pt x="429" y="8"/>
                  </a:cubicBezTo>
                  <a:cubicBezTo>
                    <a:pt x="430" y="8"/>
                    <a:pt x="430" y="8"/>
                    <a:pt x="430" y="8"/>
                  </a:cubicBezTo>
                  <a:cubicBezTo>
                    <a:pt x="430" y="8"/>
                    <a:pt x="430" y="8"/>
                    <a:pt x="430" y="8"/>
                  </a:cubicBezTo>
                  <a:cubicBezTo>
                    <a:pt x="430" y="8"/>
                    <a:pt x="430" y="8"/>
                    <a:pt x="431" y="8"/>
                  </a:cubicBezTo>
                  <a:cubicBezTo>
                    <a:pt x="431" y="8"/>
                    <a:pt x="431" y="8"/>
                    <a:pt x="431" y="8"/>
                  </a:cubicBezTo>
                  <a:moveTo>
                    <a:pt x="433" y="10"/>
                  </a:moveTo>
                  <a:cubicBezTo>
                    <a:pt x="433" y="10"/>
                    <a:pt x="432" y="9"/>
                    <a:pt x="432" y="9"/>
                  </a:cubicBezTo>
                  <a:cubicBezTo>
                    <a:pt x="432" y="9"/>
                    <a:pt x="432" y="9"/>
                    <a:pt x="432" y="9"/>
                  </a:cubicBezTo>
                  <a:cubicBezTo>
                    <a:pt x="432" y="9"/>
                    <a:pt x="432" y="9"/>
                    <a:pt x="432" y="9"/>
                  </a:cubicBezTo>
                  <a:cubicBezTo>
                    <a:pt x="432" y="9"/>
                    <a:pt x="432" y="9"/>
                    <a:pt x="432" y="9"/>
                  </a:cubicBezTo>
                  <a:cubicBezTo>
                    <a:pt x="432" y="9"/>
                    <a:pt x="432" y="9"/>
                    <a:pt x="432" y="9"/>
                  </a:cubicBezTo>
                  <a:cubicBezTo>
                    <a:pt x="432" y="10"/>
                    <a:pt x="432" y="10"/>
                    <a:pt x="432" y="10"/>
                  </a:cubicBezTo>
                  <a:cubicBezTo>
                    <a:pt x="432" y="10"/>
                    <a:pt x="432" y="10"/>
                    <a:pt x="432" y="10"/>
                  </a:cubicBezTo>
                  <a:cubicBezTo>
                    <a:pt x="432" y="10"/>
                    <a:pt x="432" y="10"/>
                    <a:pt x="432" y="10"/>
                  </a:cubicBezTo>
                  <a:cubicBezTo>
                    <a:pt x="432" y="10"/>
                    <a:pt x="432" y="10"/>
                    <a:pt x="432" y="10"/>
                  </a:cubicBezTo>
                  <a:cubicBezTo>
                    <a:pt x="432" y="10"/>
                    <a:pt x="432" y="10"/>
                    <a:pt x="432" y="10"/>
                  </a:cubicBezTo>
                  <a:cubicBezTo>
                    <a:pt x="433" y="10"/>
                    <a:pt x="433" y="10"/>
                    <a:pt x="433" y="10"/>
                  </a:cubicBezTo>
                  <a:cubicBezTo>
                    <a:pt x="434" y="10"/>
                    <a:pt x="434" y="10"/>
                    <a:pt x="434" y="10"/>
                  </a:cubicBezTo>
                  <a:cubicBezTo>
                    <a:pt x="434" y="10"/>
                    <a:pt x="434" y="10"/>
                    <a:pt x="434" y="10"/>
                  </a:cubicBezTo>
                  <a:cubicBezTo>
                    <a:pt x="433" y="10"/>
                    <a:pt x="433" y="10"/>
                    <a:pt x="433" y="10"/>
                  </a:cubicBezTo>
                  <a:cubicBezTo>
                    <a:pt x="433" y="10"/>
                    <a:pt x="433" y="10"/>
                    <a:pt x="433" y="10"/>
                  </a:cubicBezTo>
                  <a:moveTo>
                    <a:pt x="430" y="9"/>
                  </a:moveTo>
                  <a:cubicBezTo>
                    <a:pt x="429" y="9"/>
                    <a:pt x="429" y="9"/>
                    <a:pt x="429" y="9"/>
                  </a:cubicBezTo>
                  <a:cubicBezTo>
                    <a:pt x="428" y="8"/>
                    <a:pt x="428" y="8"/>
                    <a:pt x="428" y="8"/>
                  </a:cubicBezTo>
                  <a:cubicBezTo>
                    <a:pt x="428" y="8"/>
                    <a:pt x="428" y="8"/>
                    <a:pt x="427" y="8"/>
                  </a:cubicBezTo>
                  <a:cubicBezTo>
                    <a:pt x="427" y="8"/>
                    <a:pt x="427" y="8"/>
                    <a:pt x="427" y="8"/>
                  </a:cubicBezTo>
                  <a:cubicBezTo>
                    <a:pt x="428" y="9"/>
                    <a:pt x="428" y="9"/>
                    <a:pt x="428" y="9"/>
                  </a:cubicBezTo>
                  <a:cubicBezTo>
                    <a:pt x="428" y="9"/>
                    <a:pt x="428" y="9"/>
                    <a:pt x="428" y="9"/>
                  </a:cubicBezTo>
                  <a:cubicBezTo>
                    <a:pt x="429" y="9"/>
                    <a:pt x="429" y="10"/>
                    <a:pt x="430" y="10"/>
                  </a:cubicBezTo>
                  <a:cubicBezTo>
                    <a:pt x="431" y="10"/>
                    <a:pt x="431" y="10"/>
                    <a:pt x="431" y="10"/>
                  </a:cubicBezTo>
                  <a:cubicBezTo>
                    <a:pt x="430" y="9"/>
                    <a:pt x="429" y="9"/>
                    <a:pt x="429" y="9"/>
                  </a:cubicBezTo>
                  <a:cubicBezTo>
                    <a:pt x="430" y="10"/>
                    <a:pt x="431" y="10"/>
                    <a:pt x="432" y="10"/>
                  </a:cubicBezTo>
                  <a:cubicBezTo>
                    <a:pt x="431" y="10"/>
                    <a:pt x="431" y="10"/>
                    <a:pt x="431" y="10"/>
                  </a:cubicBezTo>
                  <a:cubicBezTo>
                    <a:pt x="432" y="10"/>
                    <a:pt x="432" y="10"/>
                    <a:pt x="432" y="10"/>
                  </a:cubicBezTo>
                  <a:cubicBezTo>
                    <a:pt x="431" y="10"/>
                    <a:pt x="430" y="9"/>
                    <a:pt x="429" y="9"/>
                  </a:cubicBezTo>
                  <a:cubicBezTo>
                    <a:pt x="430" y="9"/>
                    <a:pt x="430" y="9"/>
                    <a:pt x="430" y="9"/>
                  </a:cubicBezTo>
                  <a:moveTo>
                    <a:pt x="425" y="7"/>
                  </a:moveTo>
                  <a:cubicBezTo>
                    <a:pt x="424" y="7"/>
                    <a:pt x="424" y="7"/>
                    <a:pt x="424" y="7"/>
                  </a:cubicBezTo>
                  <a:cubicBezTo>
                    <a:pt x="423" y="7"/>
                    <a:pt x="423" y="7"/>
                    <a:pt x="423" y="6"/>
                  </a:cubicBezTo>
                  <a:cubicBezTo>
                    <a:pt x="422" y="6"/>
                    <a:pt x="422" y="6"/>
                    <a:pt x="422" y="6"/>
                  </a:cubicBezTo>
                  <a:cubicBezTo>
                    <a:pt x="422" y="7"/>
                    <a:pt x="422" y="7"/>
                    <a:pt x="422" y="7"/>
                  </a:cubicBezTo>
                  <a:cubicBezTo>
                    <a:pt x="422" y="7"/>
                    <a:pt x="422" y="7"/>
                    <a:pt x="419" y="6"/>
                  </a:cubicBezTo>
                  <a:cubicBezTo>
                    <a:pt x="419" y="5"/>
                    <a:pt x="418" y="5"/>
                    <a:pt x="418" y="5"/>
                  </a:cubicBezTo>
                  <a:cubicBezTo>
                    <a:pt x="418" y="5"/>
                    <a:pt x="418" y="5"/>
                    <a:pt x="418" y="5"/>
                  </a:cubicBezTo>
                  <a:cubicBezTo>
                    <a:pt x="418" y="5"/>
                    <a:pt x="418" y="5"/>
                    <a:pt x="418" y="5"/>
                  </a:cubicBezTo>
                  <a:cubicBezTo>
                    <a:pt x="418" y="5"/>
                    <a:pt x="418" y="5"/>
                    <a:pt x="418" y="5"/>
                  </a:cubicBezTo>
                  <a:cubicBezTo>
                    <a:pt x="418" y="6"/>
                    <a:pt x="418" y="6"/>
                    <a:pt x="418" y="6"/>
                  </a:cubicBezTo>
                  <a:cubicBezTo>
                    <a:pt x="419" y="6"/>
                    <a:pt x="420" y="6"/>
                    <a:pt x="421" y="7"/>
                  </a:cubicBezTo>
                  <a:cubicBezTo>
                    <a:pt x="420" y="6"/>
                    <a:pt x="420" y="6"/>
                    <a:pt x="420" y="6"/>
                  </a:cubicBezTo>
                  <a:cubicBezTo>
                    <a:pt x="420" y="6"/>
                    <a:pt x="420" y="6"/>
                    <a:pt x="420" y="6"/>
                  </a:cubicBezTo>
                  <a:cubicBezTo>
                    <a:pt x="420" y="6"/>
                    <a:pt x="420" y="6"/>
                    <a:pt x="420" y="6"/>
                  </a:cubicBezTo>
                  <a:cubicBezTo>
                    <a:pt x="420" y="6"/>
                    <a:pt x="420" y="6"/>
                    <a:pt x="420" y="6"/>
                  </a:cubicBezTo>
                  <a:cubicBezTo>
                    <a:pt x="420" y="7"/>
                    <a:pt x="421" y="7"/>
                    <a:pt x="421" y="7"/>
                  </a:cubicBezTo>
                  <a:cubicBezTo>
                    <a:pt x="421" y="7"/>
                    <a:pt x="421" y="7"/>
                    <a:pt x="421" y="7"/>
                  </a:cubicBezTo>
                  <a:cubicBezTo>
                    <a:pt x="422" y="7"/>
                    <a:pt x="422" y="7"/>
                    <a:pt x="422" y="7"/>
                  </a:cubicBezTo>
                  <a:cubicBezTo>
                    <a:pt x="423" y="7"/>
                    <a:pt x="423" y="8"/>
                    <a:pt x="424" y="8"/>
                  </a:cubicBezTo>
                  <a:cubicBezTo>
                    <a:pt x="423" y="8"/>
                    <a:pt x="423" y="8"/>
                    <a:pt x="423" y="8"/>
                  </a:cubicBezTo>
                  <a:cubicBezTo>
                    <a:pt x="423" y="8"/>
                    <a:pt x="423" y="8"/>
                    <a:pt x="423" y="8"/>
                  </a:cubicBezTo>
                  <a:cubicBezTo>
                    <a:pt x="423" y="8"/>
                    <a:pt x="423" y="8"/>
                    <a:pt x="423" y="8"/>
                  </a:cubicBezTo>
                  <a:cubicBezTo>
                    <a:pt x="423" y="8"/>
                    <a:pt x="423" y="8"/>
                    <a:pt x="423" y="8"/>
                  </a:cubicBezTo>
                  <a:cubicBezTo>
                    <a:pt x="423" y="8"/>
                    <a:pt x="423" y="8"/>
                    <a:pt x="423" y="8"/>
                  </a:cubicBezTo>
                  <a:cubicBezTo>
                    <a:pt x="423" y="8"/>
                    <a:pt x="423" y="8"/>
                    <a:pt x="423" y="8"/>
                  </a:cubicBezTo>
                  <a:cubicBezTo>
                    <a:pt x="423" y="8"/>
                    <a:pt x="423" y="8"/>
                    <a:pt x="423" y="8"/>
                  </a:cubicBezTo>
                  <a:cubicBezTo>
                    <a:pt x="423" y="8"/>
                    <a:pt x="423" y="8"/>
                    <a:pt x="423" y="8"/>
                  </a:cubicBezTo>
                  <a:cubicBezTo>
                    <a:pt x="423" y="8"/>
                    <a:pt x="423" y="8"/>
                    <a:pt x="423" y="8"/>
                  </a:cubicBezTo>
                  <a:cubicBezTo>
                    <a:pt x="423" y="8"/>
                    <a:pt x="423" y="8"/>
                    <a:pt x="423" y="8"/>
                  </a:cubicBezTo>
                  <a:cubicBezTo>
                    <a:pt x="423" y="8"/>
                    <a:pt x="423" y="8"/>
                    <a:pt x="423" y="8"/>
                  </a:cubicBezTo>
                  <a:cubicBezTo>
                    <a:pt x="423" y="8"/>
                    <a:pt x="423" y="8"/>
                    <a:pt x="424" y="9"/>
                  </a:cubicBezTo>
                  <a:cubicBezTo>
                    <a:pt x="424" y="9"/>
                    <a:pt x="424" y="9"/>
                    <a:pt x="424" y="9"/>
                  </a:cubicBezTo>
                  <a:cubicBezTo>
                    <a:pt x="425" y="9"/>
                    <a:pt x="425" y="9"/>
                    <a:pt x="425" y="9"/>
                  </a:cubicBezTo>
                  <a:cubicBezTo>
                    <a:pt x="425" y="9"/>
                    <a:pt x="425" y="9"/>
                    <a:pt x="425" y="9"/>
                  </a:cubicBezTo>
                  <a:cubicBezTo>
                    <a:pt x="425" y="9"/>
                    <a:pt x="425" y="9"/>
                    <a:pt x="425" y="9"/>
                  </a:cubicBezTo>
                  <a:cubicBezTo>
                    <a:pt x="425" y="9"/>
                    <a:pt x="424" y="9"/>
                    <a:pt x="423" y="8"/>
                  </a:cubicBezTo>
                  <a:cubicBezTo>
                    <a:pt x="424" y="8"/>
                    <a:pt x="424" y="8"/>
                    <a:pt x="424" y="8"/>
                  </a:cubicBezTo>
                  <a:cubicBezTo>
                    <a:pt x="424" y="8"/>
                    <a:pt x="424" y="8"/>
                    <a:pt x="424" y="8"/>
                  </a:cubicBezTo>
                  <a:cubicBezTo>
                    <a:pt x="424" y="8"/>
                    <a:pt x="424" y="8"/>
                    <a:pt x="424" y="8"/>
                  </a:cubicBezTo>
                  <a:cubicBezTo>
                    <a:pt x="424" y="8"/>
                    <a:pt x="424" y="8"/>
                    <a:pt x="424" y="8"/>
                  </a:cubicBezTo>
                  <a:cubicBezTo>
                    <a:pt x="424" y="8"/>
                    <a:pt x="424" y="8"/>
                    <a:pt x="424" y="8"/>
                  </a:cubicBezTo>
                  <a:cubicBezTo>
                    <a:pt x="424" y="8"/>
                    <a:pt x="424" y="8"/>
                    <a:pt x="423" y="8"/>
                  </a:cubicBezTo>
                  <a:cubicBezTo>
                    <a:pt x="423" y="7"/>
                    <a:pt x="423" y="7"/>
                    <a:pt x="423" y="7"/>
                  </a:cubicBezTo>
                  <a:cubicBezTo>
                    <a:pt x="424" y="8"/>
                    <a:pt x="424" y="8"/>
                    <a:pt x="425" y="8"/>
                  </a:cubicBezTo>
                  <a:cubicBezTo>
                    <a:pt x="425" y="8"/>
                    <a:pt x="425" y="8"/>
                    <a:pt x="425" y="8"/>
                  </a:cubicBezTo>
                  <a:cubicBezTo>
                    <a:pt x="422" y="7"/>
                    <a:pt x="422" y="7"/>
                    <a:pt x="422" y="7"/>
                  </a:cubicBezTo>
                  <a:cubicBezTo>
                    <a:pt x="423" y="7"/>
                    <a:pt x="423" y="7"/>
                    <a:pt x="423" y="7"/>
                  </a:cubicBezTo>
                  <a:cubicBezTo>
                    <a:pt x="425" y="7"/>
                    <a:pt x="425" y="7"/>
                    <a:pt x="425" y="7"/>
                  </a:cubicBezTo>
                  <a:cubicBezTo>
                    <a:pt x="425" y="7"/>
                    <a:pt x="425" y="7"/>
                    <a:pt x="425" y="7"/>
                  </a:cubicBezTo>
                  <a:moveTo>
                    <a:pt x="421" y="8"/>
                  </a:moveTo>
                  <a:cubicBezTo>
                    <a:pt x="420" y="8"/>
                    <a:pt x="420" y="8"/>
                    <a:pt x="419" y="7"/>
                  </a:cubicBezTo>
                  <a:cubicBezTo>
                    <a:pt x="419" y="7"/>
                    <a:pt x="419" y="7"/>
                    <a:pt x="419" y="7"/>
                  </a:cubicBezTo>
                  <a:cubicBezTo>
                    <a:pt x="418" y="7"/>
                    <a:pt x="417" y="7"/>
                    <a:pt x="417" y="7"/>
                  </a:cubicBezTo>
                  <a:cubicBezTo>
                    <a:pt x="416" y="6"/>
                    <a:pt x="416" y="6"/>
                    <a:pt x="416" y="6"/>
                  </a:cubicBezTo>
                  <a:cubicBezTo>
                    <a:pt x="416" y="6"/>
                    <a:pt x="416" y="6"/>
                    <a:pt x="416" y="6"/>
                  </a:cubicBezTo>
                  <a:cubicBezTo>
                    <a:pt x="416" y="6"/>
                    <a:pt x="416" y="6"/>
                    <a:pt x="416" y="6"/>
                  </a:cubicBezTo>
                  <a:cubicBezTo>
                    <a:pt x="416" y="6"/>
                    <a:pt x="416" y="6"/>
                    <a:pt x="416" y="6"/>
                  </a:cubicBezTo>
                  <a:cubicBezTo>
                    <a:pt x="416" y="7"/>
                    <a:pt x="416" y="7"/>
                    <a:pt x="416" y="7"/>
                  </a:cubicBezTo>
                  <a:cubicBezTo>
                    <a:pt x="416" y="7"/>
                    <a:pt x="417" y="7"/>
                    <a:pt x="417" y="7"/>
                  </a:cubicBezTo>
                  <a:cubicBezTo>
                    <a:pt x="417" y="7"/>
                    <a:pt x="417" y="7"/>
                    <a:pt x="416" y="7"/>
                  </a:cubicBezTo>
                  <a:cubicBezTo>
                    <a:pt x="416" y="7"/>
                    <a:pt x="416" y="7"/>
                    <a:pt x="416" y="7"/>
                  </a:cubicBezTo>
                  <a:cubicBezTo>
                    <a:pt x="417" y="7"/>
                    <a:pt x="417" y="7"/>
                    <a:pt x="417" y="7"/>
                  </a:cubicBezTo>
                  <a:cubicBezTo>
                    <a:pt x="416" y="7"/>
                    <a:pt x="416" y="7"/>
                    <a:pt x="416" y="7"/>
                  </a:cubicBezTo>
                  <a:cubicBezTo>
                    <a:pt x="416" y="7"/>
                    <a:pt x="416" y="7"/>
                    <a:pt x="415" y="7"/>
                  </a:cubicBezTo>
                  <a:cubicBezTo>
                    <a:pt x="416" y="8"/>
                    <a:pt x="416" y="8"/>
                    <a:pt x="416" y="8"/>
                  </a:cubicBezTo>
                  <a:cubicBezTo>
                    <a:pt x="416" y="8"/>
                    <a:pt x="415" y="7"/>
                    <a:pt x="415" y="7"/>
                  </a:cubicBezTo>
                  <a:cubicBezTo>
                    <a:pt x="414" y="7"/>
                    <a:pt x="414" y="7"/>
                    <a:pt x="414" y="7"/>
                  </a:cubicBezTo>
                  <a:cubicBezTo>
                    <a:pt x="416" y="8"/>
                    <a:pt x="417" y="9"/>
                    <a:pt x="417" y="8"/>
                  </a:cubicBezTo>
                  <a:cubicBezTo>
                    <a:pt x="417" y="8"/>
                    <a:pt x="417" y="8"/>
                    <a:pt x="417" y="8"/>
                  </a:cubicBezTo>
                  <a:cubicBezTo>
                    <a:pt x="417" y="8"/>
                    <a:pt x="417" y="8"/>
                    <a:pt x="417" y="8"/>
                  </a:cubicBezTo>
                  <a:cubicBezTo>
                    <a:pt x="417" y="8"/>
                    <a:pt x="417" y="8"/>
                    <a:pt x="417" y="8"/>
                  </a:cubicBezTo>
                  <a:cubicBezTo>
                    <a:pt x="417" y="8"/>
                    <a:pt x="418" y="8"/>
                    <a:pt x="418" y="8"/>
                  </a:cubicBezTo>
                  <a:cubicBezTo>
                    <a:pt x="418" y="8"/>
                    <a:pt x="418" y="8"/>
                    <a:pt x="418" y="8"/>
                  </a:cubicBezTo>
                  <a:cubicBezTo>
                    <a:pt x="419" y="8"/>
                    <a:pt x="419" y="8"/>
                    <a:pt x="420" y="9"/>
                  </a:cubicBezTo>
                  <a:cubicBezTo>
                    <a:pt x="419" y="9"/>
                    <a:pt x="419" y="9"/>
                    <a:pt x="419" y="9"/>
                  </a:cubicBezTo>
                  <a:cubicBezTo>
                    <a:pt x="420" y="9"/>
                    <a:pt x="420" y="9"/>
                    <a:pt x="420" y="9"/>
                  </a:cubicBezTo>
                  <a:cubicBezTo>
                    <a:pt x="421" y="9"/>
                    <a:pt x="421" y="10"/>
                    <a:pt x="422" y="10"/>
                  </a:cubicBezTo>
                  <a:cubicBezTo>
                    <a:pt x="424" y="10"/>
                    <a:pt x="424" y="10"/>
                    <a:pt x="424" y="10"/>
                  </a:cubicBezTo>
                  <a:cubicBezTo>
                    <a:pt x="424" y="10"/>
                    <a:pt x="423" y="9"/>
                    <a:pt x="421" y="9"/>
                  </a:cubicBezTo>
                  <a:cubicBezTo>
                    <a:pt x="421" y="9"/>
                    <a:pt x="421" y="9"/>
                    <a:pt x="421" y="9"/>
                  </a:cubicBezTo>
                  <a:cubicBezTo>
                    <a:pt x="421" y="9"/>
                    <a:pt x="421" y="9"/>
                    <a:pt x="422" y="9"/>
                  </a:cubicBezTo>
                  <a:cubicBezTo>
                    <a:pt x="422" y="9"/>
                    <a:pt x="422" y="9"/>
                    <a:pt x="422" y="9"/>
                  </a:cubicBezTo>
                  <a:cubicBezTo>
                    <a:pt x="422" y="9"/>
                    <a:pt x="422" y="9"/>
                    <a:pt x="422" y="9"/>
                  </a:cubicBezTo>
                  <a:cubicBezTo>
                    <a:pt x="422" y="8"/>
                    <a:pt x="421" y="8"/>
                    <a:pt x="421" y="8"/>
                  </a:cubicBezTo>
                  <a:moveTo>
                    <a:pt x="399" y="10"/>
                  </a:moveTo>
                  <a:cubicBezTo>
                    <a:pt x="399" y="9"/>
                    <a:pt x="399" y="9"/>
                    <a:pt x="399" y="9"/>
                  </a:cubicBezTo>
                  <a:cubicBezTo>
                    <a:pt x="398" y="9"/>
                    <a:pt x="398" y="9"/>
                    <a:pt x="398" y="9"/>
                  </a:cubicBezTo>
                  <a:cubicBezTo>
                    <a:pt x="397" y="9"/>
                    <a:pt x="397" y="9"/>
                    <a:pt x="397" y="9"/>
                  </a:cubicBezTo>
                  <a:cubicBezTo>
                    <a:pt x="397" y="9"/>
                    <a:pt x="397" y="9"/>
                    <a:pt x="397" y="9"/>
                  </a:cubicBezTo>
                  <a:cubicBezTo>
                    <a:pt x="397" y="9"/>
                    <a:pt x="397" y="9"/>
                    <a:pt x="397" y="9"/>
                  </a:cubicBezTo>
                  <a:cubicBezTo>
                    <a:pt x="396" y="8"/>
                    <a:pt x="395" y="8"/>
                    <a:pt x="395" y="8"/>
                  </a:cubicBezTo>
                  <a:cubicBezTo>
                    <a:pt x="395" y="9"/>
                    <a:pt x="395" y="9"/>
                    <a:pt x="394" y="9"/>
                  </a:cubicBezTo>
                  <a:cubicBezTo>
                    <a:pt x="394" y="8"/>
                    <a:pt x="394" y="8"/>
                    <a:pt x="394" y="8"/>
                  </a:cubicBezTo>
                  <a:cubicBezTo>
                    <a:pt x="394" y="8"/>
                    <a:pt x="394" y="8"/>
                    <a:pt x="394" y="8"/>
                  </a:cubicBezTo>
                  <a:cubicBezTo>
                    <a:pt x="394" y="8"/>
                    <a:pt x="394" y="8"/>
                    <a:pt x="394" y="8"/>
                  </a:cubicBezTo>
                  <a:cubicBezTo>
                    <a:pt x="394" y="8"/>
                    <a:pt x="394" y="8"/>
                    <a:pt x="394" y="8"/>
                  </a:cubicBezTo>
                  <a:cubicBezTo>
                    <a:pt x="394" y="8"/>
                    <a:pt x="394" y="8"/>
                    <a:pt x="394" y="8"/>
                  </a:cubicBezTo>
                  <a:cubicBezTo>
                    <a:pt x="394" y="8"/>
                    <a:pt x="394" y="8"/>
                    <a:pt x="394" y="8"/>
                  </a:cubicBezTo>
                  <a:cubicBezTo>
                    <a:pt x="394" y="8"/>
                    <a:pt x="394" y="8"/>
                    <a:pt x="394" y="8"/>
                  </a:cubicBezTo>
                  <a:cubicBezTo>
                    <a:pt x="394" y="8"/>
                    <a:pt x="394" y="8"/>
                    <a:pt x="394" y="8"/>
                  </a:cubicBezTo>
                  <a:cubicBezTo>
                    <a:pt x="393" y="8"/>
                    <a:pt x="393" y="8"/>
                    <a:pt x="393" y="8"/>
                  </a:cubicBezTo>
                  <a:cubicBezTo>
                    <a:pt x="393" y="8"/>
                    <a:pt x="393" y="8"/>
                    <a:pt x="393" y="8"/>
                  </a:cubicBezTo>
                  <a:cubicBezTo>
                    <a:pt x="393" y="9"/>
                    <a:pt x="393" y="9"/>
                    <a:pt x="393" y="9"/>
                  </a:cubicBezTo>
                  <a:cubicBezTo>
                    <a:pt x="393" y="9"/>
                    <a:pt x="393" y="9"/>
                    <a:pt x="393" y="9"/>
                  </a:cubicBezTo>
                  <a:cubicBezTo>
                    <a:pt x="393" y="9"/>
                    <a:pt x="392" y="8"/>
                    <a:pt x="392" y="8"/>
                  </a:cubicBezTo>
                  <a:cubicBezTo>
                    <a:pt x="392" y="8"/>
                    <a:pt x="390" y="8"/>
                    <a:pt x="389" y="8"/>
                  </a:cubicBezTo>
                  <a:cubicBezTo>
                    <a:pt x="389" y="8"/>
                    <a:pt x="388" y="9"/>
                    <a:pt x="390" y="9"/>
                  </a:cubicBezTo>
                  <a:cubicBezTo>
                    <a:pt x="390" y="9"/>
                    <a:pt x="390" y="9"/>
                    <a:pt x="390" y="9"/>
                  </a:cubicBezTo>
                  <a:cubicBezTo>
                    <a:pt x="391" y="9"/>
                    <a:pt x="391" y="9"/>
                    <a:pt x="391" y="9"/>
                  </a:cubicBezTo>
                  <a:cubicBezTo>
                    <a:pt x="391" y="9"/>
                    <a:pt x="391" y="9"/>
                    <a:pt x="392" y="9"/>
                  </a:cubicBezTo>
                  <a:cubicBezTo>
                    <a:pt x="392" y="9"/>
                    <a:pt x="392" y="10"/>
                    <a:pt x="393" y="10"/>
                  </a:cubicBezTo>
                  <a:cubicBezTo>
                    <a:pt x="392" y="10"/>
                    <a:pt x="391" y="10"/>
                    <a:pt x="391" y="10"/>
                  </a:cubicBezTo>
                  <a:cubicBezTo>
                    <a:pt x="391" y="10"/>
                    <a:pt x="391" y="10"/>
                    <a:pt x="391" y="10"/>
                  </a:cubicBezTo>
                  <a:cubicBezTo>
                    <a:pt x="391" y="11"/>
                    <a:pt x="392" y="11"/>
                    <a:pt x="392" y="11"/>
                  </a:cubicBezTo>
                  <a:cubicBezTo>
                    <a:pt x="393" y="11"/>
                    <a:pt x="393" y="11"/>
                    <a:pt x="394" y="11"/>
                  </a:cubicBezTo>
                  <a:cubicBezTo>
                    <a:pt x="394" y="11"/>
                    <a:pt x="394" y="11"/>
                    <a:pt x="394" y="11"/>
                  </a:cubicBezTo>
                  <a:cubicBezTo>
                    <a:pt x="395" y="11"/>
                    <a:pt x="395" y="11"/>
                    <a:pt x="395" y="11"/>
                  </a:cubicBezTo>
                  <a:cubicBezTo>
                    <a:pt x="396" y="12"/>
                    <a:pt x="396" y="12"/>
                    <a:pt x="396" y="12"/>
                  </a:cubicBezTo>
                  <a:cubicBezTo>
                    <a:pt x="397" y="12"/>
                    <a:pt x="397" y="11"/>
                    <a:pt x="397" y="11"/>
                  </a:cubicBezTo>
                  <a:cubicBezTo>
                    <a:pt x="398" y="11"/>
                    <a:pt x="398" y="11"/>
                    <a:pt x="399" y="11"/>
                  </a:cubicBezTo>
                  <a:cubicBezTo>
                    <a:pt x="398" y="11"/>
                    <a:pt x="398" y="11"/>
                    <a:pt x="398" y="11"/>
                  </a:cubicBezTo>
                  <a:cubicBezTo>
                    <a:pt x="398" y="10"/>
                    <a:pt x="398" y="10"/>
                    <a:pt x="398" y="10"/>
                  </a:cubicBezTo>
                  <a:cubicBezTo>
                    <a:pt x="398" y="10"/>
                    <a:pt x="399" y="10"/>
                    <a:pt x="399" y="10"/>
                  </a:cubicBezTo>
                  <a:moveTo>
                    <a:pt x="390" y="11"/>
                  </a:moveTo>
                  <a:cubicBezTo>
                    <a:pt x="390" y="11"/>
                    <a:pt x="390" y="11"/>
                    <a:pt x="390" y="11"/>
                  </a:cubicBezTo>
                  <a:cubicBezTo>
                    <a:pt x="390" y="11"/>
                    <a:pt x="390" y="11"/>
                    <a:pt x="390" y="11"/>
                  </a:cubicBezTo>
                  <a:cubicBezTo>
                    <a:pt x="390" y="11"/>
                    <a:pt x="390" y="11"/>
                    <a:pt x="390" y="11"/>
                  </a:cubicBezTo>
                  <a:cubicBezTo>
                    <a:pt x="390" y="11"/>
                    <a:pt x="390" y="11"/>
                    <a:pt x="390" y="11"/>
                  </a:cubicBezTo>
                  <a:moveTo>
                    <a:pt x="401" y="18"/>
                  </a:moveTo>
                  <a:cubicBezTo>
                    <a:pt x="401" y="17"/>
                    <a:pt x="401" y="17"/>
                    <a:pt x="401" y="17"/>
                  </a:cubicBezTo>
                  <a:cubicBezTo>
                    <a:pt x="401" y="17"/>
                    <a:pt x="401" y="17"/>
                    <a:pt x="399" y="17"/>
                  </a:cubicBezTo>
                  <a:cubicBezTo>
                    <a:pt x="398" y="16"/>
                    <a:pt x="398" y="16"/>
                    <a:pt x="398" y="16"/>
                  </a:cubicBezTo>
                  <a:cubicBezTo>
                    <a:pt x="398" y="15"/>
                    <a:pt x="397" y="15"/>
                    <a:pt x="396" y="15"/>
                  </a:cubicBezTo>
                  <a:cubicBezTo>
                    <a:pt x="396" y="15"/>
                    <a:pt x="396" y="14"/>
                    <a:pt x="395" y="14"/>
                  </a:cubicBezTo>
                  <a:cubicBezTo>
                    <a:pt x="395" y="14"/>
                    <a:pt x="395" y="14"/>
                    <a:pt x="394" y="13"/>
                  </a:cubicBezTo>
                  <a:cubicBezTo>
                    <a:pt x="394" y="13"/>
                    <a:pt x="394" y="13"/>
                    <a:pt x="393" y="13"/>
                  </a:cubicBezTo>
                  <a:cubicBezTo>
                    <a:pt x="393" y="13"/>
                    <a:pt x="393" y="12"/>
                    <a:pt x="392" y="12"/>
                  </a:cubicBezTo>
                  <a:cubicBezTo>
                    <a:pt x="392" y="12"/>
                    <a:pt x="392" y="12"/>
                    <a:pt x="392" y="12"/>
                  </a:cubicBezTo>
                  <a:cubicBezTo>
                    <a:pt x="392" y="12"/>
                    <a:pt x="392" y="12"/>
                    <a:pt x="391" y="12"/>
                  </a:cubicBezTo>
                  <a:cubicBezTo>
                    <a:pt x="390" y="12"/>
                    <a:pt x="390" y="12"/>
                    <a:pt x="390" y="12"/>
                  </a:cubicBezTo>
                  <a:cubicBezTo>
                    <a:pt x="390" y="11"/>
                    <a:pt x="390" y="11"/>
                    <a:pt x="390" y="11"/>
                  </a:cubicBezTo>
                  <a:cubicBezTo>
                    <a:pt x="389" y="11"/>
                    <a:pt x="389" y="11"/>
                    <a:pt x="389" y="11"/>
                  </a:cubicBezTo>
                  <a:cubicBezTo>
                    <a:pt x="389" y="10"/>
                    <a:pt x="389" y="10"/>
                    <a:pt x="389" y="10"/>
                  </a:cubicBezTo>
                  <a:cubicBezTo>
                    <a:pt x="388" y="10"/>
                    <a:pt x="387" y="9"/>
                    <a:pt x="387" y="9"/>
                  </a:cubicBezTo>
                  <a:cubicBezTo>
                    <a:pt x="387" y="9"/>
                    <a:pt x="387" y="9"/>
                    <a:pt x="387" y="9"/>
                  </a:cubicBezTo>
                  <a:cubicBezTo>
                    <a:pt x="386" y="9"/>
                    <a:pt x="386" y="9"/>
                    <a:pt x="386" y="10"/>
                  </a:cubicBezTo>
                  <a:cubicBezTo>
                    <a:pt x="386" y="10"/>
                    <a:pt x="386" y="10"/>
                    <a:pt x="386" y="10"/>
                  </a:cubicBezTo>
                  <a:cubicBezTo>
                    <a:pt x="386" y="11"/>
                    <a:pt x="387" y="11"/>
                    <a:pt x="387" y="11"/>
                  </a:cubicBezTo>
                  <a:cubicBezTo>
                    <a:pt x="386" y="12"/>
                    <a:pt x="386" y="12"/>
                    <a:pt x="386" y="12"/>
                  </a:cubicBezTo>
                  <a:cubicBezTo>
                    <a:pt x="385" y="11"/>
                    <a:pt x="385" y="11"/>
                    <a:pt x="385" y="11"/>
                  </a:cubicBezTo>
                  <a:cubicBezTo>
                    <a:pt x="385" y="11"/>
                    <a:pt x="385" y="11"/>
                    <a:pt x="385" y="11"/>
                  </a:cubicBezTo>
                  <a:cubicBezTo>
                    <a:pt x="385" y="10"/>
                    <a:pt x="385" y="10"/>
                    <a:pt x="385" y="10"/>
                  </a:cubicBezTo>
                  <a:cubicBezTo>
                    <a:pt x="385" y="10"/>
                    <a:pt x="385" y="10"/>
                    <a:pt x="385" y="10"/>
                  </a:cubicBezTo>
                  <a:cubicBezTo>
                    <a:pt x="385" y="10"/>
                    <a:pt x="385" y="10"/>
                    <a:pt x="385" y="10"/>
                  </a:cubicBezTo>
                  <a:cubicBezTo>
                    <a:pt x="385" y="9"/>
                    <a:pt x="385" y="9"/>
                    <a:pt x="385" y="9"/>
                  </a:cubicBezTo>
                  <a:cubicBezTo>
                    <a:pt x="384" y="10"/>
                    <a:pt x="384" y="10"/>
                    <a:pt x="384" y="10"/>
                  </a:cubicBezTo>
                  <a:cubicBezTo>
                    <a:pt x="383" y="10"/>
                    <a:pt x="383" y="10"/>
                    <a:pt x="383" y="10"/>
                  </a:cubicBezTo>
                  <a:cubicBezTo>
                    <a:pt x="383" y="10"/>
                    <a:pt x="383" y="10"/>
                    <a:pt x="383" y="10"/>
                  </a:cubicBezTo>
                  <a:cubicBezTo>
                    <a:pt x="383" y="9"/>
                    <a:pt x="383" y="9"/>
                    <a:pt x="383" y="9"/>
                  </a:cubicBezTo>
                  <a:cubicBezTo>
                    <a:pt x="383" y="9"/>
                    <a:pt x="383" y="9"/>
                    <a:pt x="383" y="9"/>
                  </a:cubicBezTo>
                  <a:cubicBezTo>
                    <a:pt x="383" y="9"/>
                    <a:pt x="383" y="9"/>
                    <a:pt x="382" y="10"/>
                  </a:cubicBezTo>
                  <a:cubicBezTo>
                    <a:pt x="382" y="10"/>
                    <a:pt x="381" y="10"/>
                    <a:pt x="381" y="10"/>
                  </a:cubicBezTo>
                  <a:cubicBezTo>
                    <a:pt x="378" y="10"/>
                    <a:pt x="380" y="11"/>
                    <a:pt x="380" y="11"/>
                  </a:cubicBezTo>
                  <a:cubicBezTo>
                    <a:pt x="380" y="11"/>
                    <a:pt x="381" y="11"/>
                    <a:pt x="381" y="11"/>
                  </a:cubicBezTo>
                  <a:cubicBezTo>
                    <a:pt x="381" y="11"/>
                    <a:pt x="381" y="12"/>
                    <a:pt x="381" y="12"/>
                  </a:cubicBezTo>
                  <a:cubicBezTo>
                    <a:pt x="380" y="13"/>
                    <a:pt x="381" y="13"/>
                    <a:pt x="381" y="14"/>
                  </a:cubicBezTo>
                  <a:cubicBezTo>
                    <a:pt x="380" y="14"/>
                    <a:pt x="380" y="12"/>
                    <a:pt x="379" y="12"/>
                  </a:cubicBezTo>
                  <a:cubicBezTo>
                    <a:pt x="379" y="13"/>
                    <a:pt x="379" y="13"/>
                    <a:pt x="379" y="14"/>
                  </a:cubicBezTo>
                  <a:cubicBezTo>
                    <a:pt x="380" y="15"/>
                    <a:pt x="381" y="15"/>
                    <a:pt x="381" y="15"/>
                  </a:cubicBezTo>
                  <a:cubicBezTo>
                    <a:pt x="381" y="14"/>
                    <a:pt x="381" y="14"/>
                    <a:pt x="381" y="14"/>
                  </a:cubicBezTo>
                  <a:cubicBezTo>
                    <a:pt x="381" y="14"/>
                    <a:pt x="381" y="14"/>
                    <a:pt x="381" y="14"/>
                  </a:cubicBezTo>
                  <a:cubicBezTo>
                    <a:pt x="382" y="15"/>
                    <a:pt x="382" y="15"/>
                    <a:pt x="382" y="15"/>
                  </a:cubicBezTo>
                  <a:cubicBezTo>
                    <a:pt x="382" y="15"/>
                    <a:pt x="382" y="15"/>
                    <a:pt x="383" y="15"/>
                  </a:cubicBezTo>
                  <a:cubicBezTo>
                    <a:pt x="383" y="15"/>
                    <a:pt x="383" y="15"/>
                    <a:pt x="383" y="15"/>
                  </a:cubicBezTo>
                  <a:cubicBezTo>
                    <a:pt x="384" y="15"/>
                    <a:pt x="384" y="14"/>
                    <a:pt x="384" y="14"/>
                  </a:cubicBezTo>
                  <a:cubicBezTo>
                    <a:pt x="384" y="14"/>
                    <a:pt x="384" y="14"/>
                    <a:pt x="385" y="14"/>
                  </a:cubicBezTo>
                  <a:cubicBezTo>
                    <a:pt x="385" y="14"/>
                    <a:pt x="385" y="14"/>
                    <a:pt x="385" y="14"/>
                  </a:cubicBezTo>
                  <a:cubicBezTo>
                    <a:pt x="385" y="13"/>
                    <a:pt x="385" y="13"/>
                    <a:pt x="385" y="13"/>
                  </a:cubicBezTo>
                  <a:cubicBezTo>
                    <a:pt x="385" y="13"/>
                    <a:pt x="385" y="13"/>
                    <a:pt x="385" y="13"/>
                  </a:cubicBezTo>
                  <a:cubicBezTo>
                    <a:pt x="385" y="13"/>
                    <a:pt x="385" y="13"/>
                    <a:pt x="385" y="14"/>
                  </a:cubicBezTo>
                  <a:cubicBezTo>
                    <a:pt x="386" y="14"/>
                    <a:pt x="386" y="14"/>
                    <a:pt x="387" y="14"/>
                  </a:cubicBezTo>
                  <a:cubicBezTo>
                    <a:pt x="387" y="14"/>
                    <a:pt x="387" y="14"/>
                    <a:pt x="387" y="14"/>
                  </a:cubicBezTo>
                  <a:cubicBezTo>
                    <a:pt x="388" y="14"/>
                    <a:pt x="388" y="14"/>
                    <a:pt x="388" y="14"/>
                  </a:cubicBezTo>
                  <a:cubicBezTo>
                    <a:pt x="388" y="15"/>
                    <a:pt x="388" y="15"/>
                    <a:pt x="388" y="15"/>
                  </a:cubicBezTo>
                  <a:cubicBezTo>
                    <a:pt x="388" y="15"/>
                    <a:pt x="388" y="15"/>
                    <a:pt x="388" y="15"/>
                  </a:cubicBezTo>
                  <a:cubicBezTo>
                    <a:pt x="388" y="15"/>
                    <a:pt x="388" y="15"/>
                    <a:pt x="387" y="15"/>
                  </a:cubicBezTo>
                  <a:cubicBezTo>
                    <a:pt x="387" y="15"/>
                    <a:pt x="387" y="15"/>
                    <a:pt x="387" y="15"/>
                  </a:cubicBezTo>
                  <a:cubicBezTo>
                    <a:pt x="387" y="15"/>
                    <a:pt x="383" y="15"/>
                    <a:pt x="383" y="16"/>
                  </a:cubicBezTo>
                  <a:cubicBezTo>
                    <a:pt x="383" y="17"/>
                    <a:pt x="383" y="17"/>
                    <a:pt x="383" y="17"/>
                  </a:cubicBezTo>
                  <a:cubicBezTo>
                    <a:pt x="384" y="17"/>
                    <a:pt x="384" y="17"/>
                    <a:pt x="384" y="17"/>
                  </a:cubicBezTo>
                  <a:cubicBezTo>
                    <a:pt x="384" y="17"/>
                    <a:pt x="384" y="17"/>
                    <a:pt x="384" y="17"/>
                  </a:cubicBezTo>
                  <a:cubicBezTo>
                    <a:pt x="385" y="17"/>
                    <a:pt x="385" y="17"/>
                    <a:pt x="386" y="17"/>
                  </a:cubicBezTo>
                  <a:cubicBezTo>
                    <a:pt x="386" y="17"/>
                    <a:pt x="387" y="16"/>
                    <a:pt x="387" y="16"/>
                  </a:cubicBezTo>
                  <a:cubicBezTo>
                    <a:pt x="387" y="16"/>
                    <a:pt x="387" y="16"/>
                    <a:pt x="387" y="16"/>
                  </a:cubicBezTo>
                  <a:cubicBezTo>
                    <a:pt x="387" y="16"/>
                    <a:pt x="387" y="16"/>
                    <a:pt x="388" y="16"/>
                  </a:cubicBezTo>
                  <a:cubicBezTo>
                    <a:pt x="387" y="17"/>
                    <a:pt x="387" y="17"/>
                    <a:pt x="387" y="17"/>
                  </a:cubicBezTo>
                  <a:cubicBezTo>
                    <a:pt x="386" y="18"/>
                    <a:pt x="386" y="18"/>
                    <a:pt x="386" y="18"/>
                  </a:cubicBezTo>
                  <a:cubicBezTo>
                    <a:pt x="386" y="18"/>
                    <a:pt x="386" y="18"/>
                    <a:pt x="386" y="18"/>
                  </a:cubicBezTo>
                  <a:cubicBezTo>
                    <a:pt x="383" y="17"/>
                    <a:pt x="383" y="18"/>
                    <a:pt x="384" y="19"/>
                  </a:cubicBezTo>
                  <a:cubicBezTo>
                    <a:pt x="384" y="19"/>
                    <a:pt x="384" y="19"/>
                    <a:pt x="385" y="19"/>
                  </a:cubicBezTo>
                  <a:cubicBezTo>
                    <a:pt x="386" y="19"/>
                    <a:pt x="386" y="19"/>
                    <a:pt x="388" y="22"/>
                  </a:cubicBezTo>
                  <a:cubicBezTo>
                    <a:pt x="388" y="22"/>
                    <a:pt x="388" y="22"/>
                    <a:pt x="388" y="22"/>
                  </a:cubicBezTo>
                  <a:cubicBezTo>
                    <a:pt x="388" y="21"/>
                    <a:pt x="388" y="21"/>
                    <a:pt x="388" y="21"/>
                  </a:cubicBezTo>
                  <a:cubicBezTo>
                    <a:pt x="388" y="21"/>
                    <a:pt x="389" y="21"/>
                    <a:pt x="389" y="20"/>
                  </a:cubicBezTo>
                  <a:cubicBezTo>
                    <a:pt x="389" y="19"/>
                    <a:pt x="389" y="19"/>
                    <a:pt x="389" y="18"/>
                  </a:cubicBezTo>
                  <a:cubicBezTo>
                    <a:pt x="390" y="18"/>
                    <a:pt x="390" y="18"/>
                    <a:pt x="390" y="18"/>
                  </a:cubicBezTo>
                  <a:cubicBezTo>
                    <a:pt x="390" y="17"/>
                    <a:pt x="390" y="17"/>
                    <a:pt x="390" y="16"/>
                  </a:cubicBezTo>
                  <a:cubicBezTo>
                    <a:pt x="391" y="16"/>
                    <a:pt x="391" y="16"/>
                    <a:pt x="391" y="16"/>
                  </a:cubicBezTo>
                  <a:cubicBezTo>
                    <a:pt x="391" y="15"/>
                    <a:pt x="391" y="14"/>
                    <a:pt x="391" y="14"/>
                  </a:cubicBezTo>
                  <a:cubicBezTo>
                    <a:pt x="391" y="14"/>
                    <a:pt x="392" y="14"/>
                    <a:pt x="393" y="14"/>
                  </a:cubicBezTo>
                  <a:cubicBezTo>
                    <a:pt x="393" y="14"/>
                    <a:pt x="393" y="14"/>
                    <a:pt x="393" y="14"/>
                  </a:cubicBezTo>
                  <a:cubicBezTo>
                    <a:pt x="393" y="14"/>
                    <a:pt x="393" y="15"/>
                    <a:pt x="393" y="15"/>
                  </a:cubicBezTo>
                  <a:cubicBezTo>
                    <a:pt x="395" y="15"/>
                    <a:pt x="395" y="17"/>
                    <a:pt x="395" y="17"/>
                  </a:cubicBezTo>
                  <a:cubicBezTo>
                    <a:pt x="394" y="17"/>
                    <a:pt x="394" y="18"/>
                    <a:pt x="395" y="18"/>
                  </a:cubicBezTo>
                  <a:cubicBezTo>
                    <a:pt x="395" y="18"/>
                    <a:pt x="395" y="18"/>
                    <a:pt x="395" y="18"/>
                  </a:cubicBezTo>
                  <a:cubicBezTo>
                    <a:pt x="396" y="18"/>
                    <a:pt x="396" y="17"/>
                    <a:pt x="397" y="17"/>
                  </a:cubicBezTo>
                  <a:cubicBezTo>
                    <a:pt x="397" y="18"/>
                    <a:pt x="397" y="18"/>
                    <a:pt x="398" y="19"/>
                  </a:cubicBezTo>
                  <a:cubicBezTo>
                    <a:pt x="398" y="19"/>
                    <a:pt x="398" y="19"/>
                    <a:pt x="399" y="19"/>
                  </a:cubicBezTo>
                  <a:cubicBezTo>
                    <a:pt x="399" y="19"/>
                    <a:pt x="399" y="19"/>
                    <a:pt x="399" y="19"/>
                  </a:cubicBezTo>
                  <a:cubicBezTo>
                    <a:pt x="399" y="18"/>
                    <a:pt x="399" y="18"/>
                    <a:pt x="399" y="18"/>
                  </a:cubicBezTo>
                  <a:cubicBezTo>
                    <a:pt x="400" y="18"/>
                    <a:pt x="400" y="18"/>
                    <a:pt x="401" y="18"/>
                  </a:cubicBezTo>
                  <a:cubicBezTo>
                    <a:pt x="401" y="18"/>
                    <a:pt x="401" y="18"/>
                    <a:pt x="401" y="18"/>
                  </a:cubicBezTo>
                  <a:moveTo>
                    <a:pt x="609" y="325"/>
                  </a:moveTo>
                  <a:cubicBezTo>
                    <a:pt x="608" y="313"/>
                    <a:pt x="607" y="300"/>
                    <a:pt x="605" y="288"/>
                  </a:cubicBezTo>
                  <a:cubicBezTo>
                    <a:pt x="590" y="288"/>
                    <a:pt x="575" y="288"/>
                    <a:pt x="558" y="288"/>
                  </a:cubicBezTo>
                  <a:cubicBezTo>
                    <a:pt x="537" y="287"/>
                    <a:pt x="514" y="287"/>
                    <a:pt x="492" y="287"/>
                  </a:cubicBezTo>
                  <a:cubicBezTo>
                    <a:pt x="492" y="287"/>
                    <a:pt x="490" y="292"/>
                    <a:pt x="489" y="294"/>
                  </a:cubicBezTo>
                  <a:cubicBezTo>
                    <a:pt x="488" y="294"/>
                    <a:pt x="488" y="294"/>
                    <a:pt x="488" y="294"/>
                  </a:cubicBezTo>
                  <a:cubicBezTo>
                    <a:pt x="488" y="295"/>
                    <a:pt x="488" y="295"/>
                    <a:pt x="488" y="295"/>
                  </a:cubicBezTo>
                  <a:cubicBezTo>
                    <a:pt x="487" y="295"/>
                    <a:pt x="487" y="295"/>
                    <a:pt x="487" y="295"/>
                  </a:cubicBezTo>
                  <a:cubicBezTo>
                    <a:pt x="486" y="295"/>
                    <a:pt x="486" y="295"/>
                    <a:pt x="484" y="295"/>
                  </a:cubicBezTo>
                  <a:cubicBezTo>
                    <a:pt x="484" y="295"/>
                    <a:pt x="484" y="295"/>
                    <a:pt x="484" y="295"/>
                  </a:cubicBezTo>
                  <a:cubicBezTo>
                    <a:pt x="483" y="295"/>
                    <a:pt x="483" y="295"/>
                    <a:pt x="483" y="295"/>
                  </a:cubicBezTo>
                  <a:cubicBezTo>
                    <a:pt x="482" y="296"/>
                    <a:pt x="482" y="296"/>
                    <a:pt x="482" y="296"/>
                  </a:cubicBezTo>
                  <a:cubicBezTo>
                    <a:pt x="482" y="296"/>
                    <a:pt x="482" y="296"/>
                    <a:pt x="482" y="296"/>
                  </a:cubicBezTo>
                  <a:cubicBezTo>
                    <a:pt x="481" y="296"/>
                    <a:pt x="481" y="296"/>
                    <a:pt x="480" y="296"/>
                  </a:cubicBezTo>
                  <a:cubicBezTo>
                    <a:pt x="480" y="295"/>
                    <a:pt x="479" y="295"/>
                    <a:pt x="479" y="295"/>
                  </a:cubicBezTo>
                  <a:cubicBezTo>
                    <a:pt x="479" y="295"/>
                    <a:pt x="478" y="294"/>
                    <a:pt x="478" y="294"/>
                  </a:cubicBezTo>
                  <a:cubicBezTo>
                    <a:pt x="478" y="294"/>
                    <a:pt x="475" y="294"/>
                    <a:pt x="473" y="294"/>
                  </a:cubicBezTo>
                  <a:cubicBezTo>
                    <a:pt x="473" y="294"/>
                    <a:pt x="473" y="294"/>
                    <a:pt x="473" y="294"/>
                  </a:cubicBezTo>
                  <a:cubicBezTo>
                    <a:pt x="472" y="294"/>
                    <a:pt x="472" y="294"/>
                    <a:pt x="472" y="294"/>
                  </a:cubicBezTo>
                  <a:cubicBezTo>
                    <a:pt x="471" y="294"/>
                    <a:pt x="471" y="294"/>
                    <a:pt x="471" y="294"/>
                  </a:cubicBezTo>
                  <a:cubicBezTo>
                    <a:pt x="473" y="295"/>
                    <a:pt x="474" y="295"/>
                    <a:pt x="477" y="296"/>
                  </a:cubicBezTo>
                  <a:cubicBezTo>
                    <a:pt x="478" y="296"/>
                    <a:pt x="478" y="297"/>
                    <a:pt x="478" y="297"/>
                  </a:cubicBezTo>
                  <a:cubicBezTo>
                    <a:pt x="478" y="298"/>
                    <a:pt x="478" y="298"/>
                    <a:pt x="478" y="298"/>
                  </a:cubicBezTo>
                  <a:cubicBezTo>
                    <a:pt x="478" y="299"/>
                    <a:pt x="478" y="299"/>
                    <a:pt x="479" y="300"/>
                  </a:cubicBezTo>
                  <a:cubicBezTo>
                    <a:pt x="479" y="300"/>
                    <a:pt x="479" y="301"/>
                    <a:pt x="479" y="301"/>
                  </a:cubicBezTo>
                  <a:cubicBezTo>
                    <a:pt x="479" y="302"/>
                    <a:pt x="479" y="302"/>
                    <a:pt x="479" y="302"/>
                  </a:cubicBezTo>
                  <a:cubicBezTo>
                    <a:pt x="479" y="303"/>
                    <a:pt x="479" y="303"/>
                    <a:pt x="479" y="303"/>
                  </a:cubicBezTo>
                  <a:cubicBezTo>
                    <a:pt x="479" y="306"/>
                    <a:pt x="482" y="308"/>
                    <a:pt x="483" y="311"/>
                  </a:cubicBezTo>
                  <a:cubicBezTo>
                    <a:pt x="485" y="314"/>
                    <a:pt x="486" y="314"/>
                    <a:pt x="487" y="315"/>
                  </a:cubicBezTo>
                  <a:cubicBezTo>
                    <a:pt x="488" y="315"/>
                    <a:pt x="488" y="315"/>
                    <a:pt x="489" y="315"/>
                  </a:cubicBezTo>
                  <a:cubicBezTo>
                    <a:pt x="491" y="316"/>
                    <a:pt x="491" y="313"/>
                    <a:pt x="492" y="312"/>
                  </a:cubicBezTo>
                  <a:cubicBezTo>
                    <a:pt x="492" y="313"/>
                    <a:pt x="493" y="313"/>
                    <a:pt x="493" y="313"/>
                  </a:cubicBezTo>
                  <a:cubicBezTo>
                    <a:pt x="495" y="316"/>
                    <a:pt x="498" y="318"/>
                    <a:pt x="499" y="321"/>
                  </a:cubicBezTo>
                  <a:cubicBezTo>
                    <a:pt x="505" y="332"/>
                    <a:pt x="505" y="332"/>
                    <a:pt x="505" y="332"/>
                  </a:cubicBezTo>
                  <a:cubicBezTo>
                    <a:pt x="505" y="333"/>
                    <a:pt x="505" y="333"/>
                    <a:pt x="505" y="333"/>
                  </a:cubicBezTo>
                  <a:cubicBezTo>
                    <a:pt x="504" y="335"/>
                    <a:pt x="504" y="337"/>
                    <a:pt x="505" y="339"/>
                  </a:cubicBezTo>
                  <a:cubicBezTo>
                    <a:pt x="506" y="341"/>
                    <a:pt x="509" y="340"/>
                    <a:pt x="510" y="341"/>
                  </a:cubicBezTo>
                  <a:cubicBezTo>
                    <a:pt x="511" y="342"/>
                    <a:pt x="516" y="352"/>
                    <a:pt x="516" y="352"/>
                  </a:cubicBezTo>
                  <a:cubicBezTo>
                    <a:pt x="518" y="356"/>
                    <a:pt x="514" y="362"/>
                    <a:pt x="519" y="364"/>
                  </a:cubicBezTo>
                  <a:cubicBezTo>
                    <a:pt x="519" y="364"/>
                    <a:pt x="525" y="368"/>
                    <a:pt x="527" y="373"/>
                  </a:cubicBezTo>
                  <a:cubicBezTo>
                    <a:pt x="527" y="376"/>
                    <a:pt x="528" y="376"/>
                    <a:pt x="529" y="377"/>
                  </a:cubicBezTo>
                  <a:cubicBezTo>
                    <a:pt x="531" y="379"/>
                    <a:pt x="531" y="379"/>
                    <a:pt x="538" y="397"/>
                  </a:cubicBezTo>
                  <a:cubicBezTo>
                    <a:pt x="538" y="401"/>
                    <a:pt x="538" y="404"/>
                    <a:pt x="538" y="408"/>
                  </a:cubicBezTo>
                  <a:cubicBezTo>
                    <a:pt x="539" y="414"/>
                    <a:pt x="547" y="415"/>
                    <a:pt x="549" y="412"/>
                  </a:cubicBezTo>
                  <a:cubicBezTo>
                    <a:pt x="553" y="408"/>
                    <a:pt x="553" y="408"/>
                    <a:pt x="555" y="407"/>
                  </a:cubicBezTo>
                  <a:cubicBezTo>
                    <a:pt x="557" y="407"/>
                    <a:pt x="559" y="407"/>
                    <a:pt x="561" y="407"/>
                  </a:cubicBezTo>
                  <a:cubicBezTo>
                    <a:pt x="561" y="407"/>
                    <a:pt x="561" y="407"/>
                    <a:pt x="561" y="407"/>
                  </a:cubicBezTo>
                  <a:cubicBezTo>
                    <a:pt x="562" y="408"/>
                    <a:pt x="562" y="408"/>
                    <a:pt x="563" y="408"/>
                  </a:cubicBezTo>
                  <a:cubicBezTo>
                    <a:pt x="563" y="408"/>
                    <a:pt x="563" y="408"/>
                    <a:pt x="563" y="408"/>
                  </a:cubicBezTo>
                  <a:cubicBezTo>
                    <a:pt x="564" y="408"/>
                    <a:pt x="564" y="407"/>
                    <a:pt x="565" y="406"/>
                  </a:cubicBezTo>
                  <a:cubicBezTo>
                    <a:pt x="569" y="400"/>
                    <a:pt x="577" y="402"/>
                    <a:pt x="582" y="397"/>
                  </a:cubicBezTo>
                  <a:cubicBezTo>
                    <a:pt x="583" y="396"/>
                    <a:pt x="583" y="396"/>
                    <a:pt x="586" y="396"/>
                  </a:cubicBezTo>
                  <a:cubicBezTo>
                    <a:pt x="587" y="395"/>
                    <a:pt x="587" y="395"/>
                    <a:pt x="587" y="395"/>
                  </a:cubicBezTo>
                  <a:cubicBezTo>
                    <a:pt x="587" y="392"/>
                    <a:pt x="587" y="392"/>
                    <a:pt x="588" y="391"/>
                  </a:cubicBezTo>
                  <a:cubicBezTo>
                    <a:pt x="589" y="391"/>
                    <a:pt x="589" y="391"/>
                    <a:pt x="591" y="390"/>
                  </a:cubicBezTo>
                  <a:cubicBezTo>
                    <a:pt x="593" y="389"/>
                    <a:pt x="593" y="389"/>
                    <a:pt x="601" y="389"/>
                  </a:cubicBezTo>
                  <a:cubicBezTo>
                    <a:pt x="601" y="389"/>
                    <a:pt x="601" y="385"/>
                    <a:pt x="603" y="382"/>
                  </a:cubicBezTo>
                  <a:cubicBezTo>
                    <a:pt x="605" y="382"/>
                    <a:pt x="606" y="382"/>
                    <a:pt x="608" y="382"/>
                  </a:cubicBezTo>
                  <a:cubicBezTo>
                    <a:pt x="609" y="379"/>
                    <a:pt x="610" y="376"/>
                    <a:pt x="610" y="376"/>
                  </a:cubicBezTo>
                  <a:cubicBezTo>
                    <a:pt x="611" y="365"/>
                    <a:pt x="610" y="354"/>
                    <a:pt x="610" y="342"/>
                  </a:cubicBezTo>
                  <a:cubicBezTo>
                    <a:pt x="609" y="343"/>
                    <a:pt x="609" y="343"/>
                    <a:pt x="609" y="343"/>
                  </a:cubicBezTo>
                  <a:cubicBezTo>
                    <a:pt x="608" y="342"/>
                    <a:pt x="609" y="340"/>
                    <a:pt x="608" y="339"/>
                  </a:cubicBezTo>
                  <a:cubicBezTo>
                    <a:pt x="607" y="339"/>
                    <a:pt x="607" y="339"/>
                    <a:pt x="607" y="338"/>
                  </a:cubicBezTo>
                  <a:cubicBezTo>
                    <a:pt x="607" y="335"/>
                    <a:pt x="606" y="333"/>
                    <a:pt x="606" y="331"/>
                  </a:cubicBezTo>
                  <a:cubicBezTo>
                    <a:pt x="606" y="330"/>
                    <a:pt x="606" y="330"/>
                    <a:pt x="605" y="329"/>
                  </a:cubicBezTo>
                  <a:cubicBezTo>
                    <a:pt x="602" y="331"/>
                    <a:pt x="602" y="331"/>
                    <a:pt x="601" y="340"/>
                  </a:cubicBezTo>
                  <a:cubicBezTo>
                    <a:pt x="600" y="340"/>
                    <a:pt x="599" y="340"/>
                    <a:pt x="597" y="340"/>
                  </a:cubicBezTo>
                  <a:cubicBezTo>
                    <a:pt x="596" y="340"/>
                    <a:pt x="596" y="340"/>
                    <a:pt x="596" y="340"/>
                  </a:cubicBezTo>
                  <a:cubicBezTo>
                    <a:pt x="595" y="340"/>
                    <a:pt x="594" y="339"/>
                    <a:pt x="593" y="339"/>
                  </a:cubicBezTo>
                  <a:cubicBezTo>
                    <a:pt x="592" y="339"/>
                    <a:pt x="592" y="339"/>
                    <a:pt x="592" y="339"/>
                  </a:cubicBezTo>
                  <a:cubicBezTo>
                    <a:pt x="589" y="341"/>
                    <a:pt x="589" y="341"/>
                    <a:pt x="588" y="343"/>
                  </a:cubicBezTo>
                  <a:cubicBezTo>
                    <a:pt x="588" y="343"/>
                    <a:pt x="584" y="342"/>
                    <a:pt x="584" y="337"/>
                  </a:cubicBezTo>
                  <a:cubicBezTo>
                    <a:pt x="584" y="337"/>
                    <a:pt x="584" y="336"/>
                    <a:pt x="585" y="336"/>
                  </a:cubicBezTo>
                  <a:cubicBezTo>
                    <a:pt x="586" y="335"/>
                    <a:pt x="586" y="335"/>
                    <a:pt x="587" y="335"/>
                  </a:cubicBezTo>
                  <a:cubicBezTo>
                    <a:pt x="587" y="335"/>
                    <a:pt x="588" y="335"/>
                    <a:pt x="588" y="335"/>
                  </a:cubicBezTo>
                  <a:cubicBezTo>
                    <a:pt x="594" y="338"/>
                    <a:pt x="594" y="334"/>
                    <a:pt x="594" y="334"/>
                  </a:cubicBezTo>
                  <a:cubicBezTo>
                    <a:pt x="593" y="334"/>
                    <a:pt x="593" y="334"/>
                    <a:pt x="593" y="334"/>
                  </a:cubicBezTo>
                  <a:cubicBezTo>
                    <a:pt x="592" y="333"/>
                    <a:pt x="592" y="333"/>
                    <a:pt x="591" y="333"/>
                  </a:cubicBezTo>
                  <a:cubicBezTo>
                    <a:pt x="591" y="333"/>
                    <a:pt x="590" y="333"/>
                    <a:pt x="590" y="334"/>
                  </a:cubicBezTo>
                  <a:cubicBezTo>
                    <a:pt x="589" y="334"/>
                    <a:pt x="589" y="334"/>
                    <a:pt x="588" y="334"/>
                  </a:cubicBezTo>
                  <a:cubicBezTo>
                    <a:pt x="585" y="333"/>
                    <a:pt x="582" y="333"/>
                    <a:pt x="580" y="332"/>
                  </a:cubicBezTo>
                  <a:cubicBezTo>
                    <a:pt x="579" y="332"/>
                    <a:pt x="578" y="332"/>
                    <a:pt x="578" y="332"/>
                  </a:cubicBezTo>
                  <a:cubicBezTo>
                    <a:pt x="578" y="330"/>
                    <a:pt x="578" y="327"/>
                    <a:pt x="577" y="325"/>
                  </a:cubicBezTo>
                  <a:cubicBezTo>
                    <a:pt x="576" y="324"/>
                    <a:pt x="576" y="324"/>
                    <a:pt x="570" y="321"/>
                  </a:cubicBezTo>
                  <a:cubicBezTo>
                    <a:pt x="568" y="316"/>
                    <a:pt x="565" y="311"/>
                    <a:pt x="565" y="305"/>
                  </a:cubicBezTo>
                  <a:cubicBezTo>
                    <a:pt x="566" y="301"/>
                    <a:pt x="571" y="303"/>
                    <a:pt x="572" y="303"/>
                  </a:cubicBezTo>
                  <a:cubicBezTo>
                    <a:pt x="572" y="304"/>
                    <a:pt x="572" y="304"/>
                    <a:pt x="576" y="308"/>
                  </a:cubicBezTo>
                  <a:cubicBezTo>
                    <a:pt x="578" y="310"/>
                    <a:pt x="578" y="310"/>
                    <a:pt x="580" y="314"/>
                  </a:cubicBezTo>
                  <a:cubicBezTo>
                    <a:pt x="581" y="317"/>
                    <a:pt x="584" y="317"/>
                    <a:pt x="586" y="319"/>
                  </a:cubicBezTo>
                  <a:cubicBezTo>
                    <a:pt x="589" y="323"/>
                    <a:pt x="590" y="323"/>
                    <a:pt x="598" y="324"/>
                  </a:cubicBezTo>
                  <a:cubicBezTo>
                    <a:pt x="599" y="324"/>
                    <a:pt x="599" y="324"/>
                    <a:pt x="599" y="324"/>
                  </a:cubicBezTo>
                  <a:cubicBezTo>
                    <a:pt x="599" y="324"/>
                    <a:pt x="600" y="324"/>
                    <a:pt x="600" y="324"/>
                  </a:cubicBezTo>
                  <a:cubicBezTo>
                    <a:pt x="601" y="324"/>
                    <a:pt x="602" y="324"/>
                    <a:pt x="604" y="323"/>
                  </a:cubicBezTo>
                  <a:cubicBezTo>
                    <a:pt x="604" y="323"/>
                    <a:pt x="605" y="323"/>
                    <a:pt x="605" y="323"/>
                  </a:cubicBezTo>
                  <a:cubicBezTo>
                    <a:pt x="607" y="323"/>
                    <a:pt x="607" y="323"/>
                    <a:pt x="609" y="325"/>
                  </a:cubicBezTo>
                  <a:cubicBezTo>
                    <a:pt x="609" y="325"/>
                    <a:pt x="609" y="325"/>
                    <a:pt x="609" y="325"/>
                  </a:cubicBezTo>
                  <a:moveTo>
                    <a:pt x="680" y="160"/>
                  </a:moveTo>
                  <a:cubicBezTo>
                    <a:pt x="671" y="147"/>
                    <a:pt x="657" y="130"/>
                    <a:pt x="646" y="118"/>
                  </a:cubicBezTo>
                  <a:cubicBezTo>
                    <a:pt x="649" y="120"/>
                    <a:pt x="614" y="121"/>
                    <a:pt x="550" y="121"/>
                  </a:cubicBezTo>
                  <a:cubicBezTo>
                    <a:pt x="577" y="168"/>
                    <a:pt x="596" y="225"/>
                    <a:pt x="605" y="288"/>
                  </a:cubicBezTo>
                  <a:cubicBezTo>
                    <a:pt x="690" y="289"/>
                    <a:pt x="736" y="287"/>
                    <a:pt x="736" y="284"/>
                  </a:cubicBezTo>
                  <a:cubicBezTo>
                    <a:pt x="730" y="264"/>
                    <a:pt x="730" y="264"/>
                    <a:pt x="730" y="264"/>
                  </a:cubicBezTo>
                  <a:cubicBezTo>
                    <a:pt x="718" y="228"/>
                    <a:pt x="718" y="227"/>
                    <a:pt x="709" y="210"/>
                  </a:cubicBezTo>
                  <a:cubicBezTo>
                    <a:pt x="693" y="178"/>
                    <a:pt x="690" y="173"/>
                    <a:pt x="680" y="160"/>
                  </a:cubicBezTo>
                  <a:moveTo>
                    <a:pt x="415" y="119"/>
                  </a:moveTo>
                  <a:cubicBezTo>
                    <a:pt x="416" y="119"/>
                    <a:pt x="418" y="119"/>
                    <a:pt x="420" y="119"/>
                  </a:cubicBezTo>
                  <a:cubicBezTo>
                    <a:pt x="419" y="119"/>
                    <a:pt x="419" y="119"/>
                    <a:pt x="419" y="119"/>
                  </a:cubicBezTo>
                  <a:cubicBezTo>
                    <a:pt x="418" y="119"/>
                    <a:pt x="418" y="119"/>
                    <a:pt x="418" y="119"/>
                  </a:cubicBezTo>
                  <a:cubicBezTo>
                    <a:pt x="418" y="119"/>
                    <a:pt x="418" y="119"/>
                    <a:pt x="418" y="119"/>
                  </a:cubicBezTo>
                  <a:cubicBezTo>
                    <a:pt x="418" y="119"/>
                    <a:pt x="418" y="119"/>
                    <a:pt x="417" y="118"/>
                  </a:cubicBezTo>
                  <a:cubicBezTo>
                    <a:pt x="417" y="117"/>
                    <a:pt x="417" y="117"/>
                    <a:pt x="417" y="117"/>
                  </a:cubicBezTo>
                  <a:cubicBezTo>
                    <a:pt x="417" y="117"/>
                    <a:pt x="417" y="117"/>
                    <a:pt x="417" y="117"/>
                  </a:cubicBezTo>
                  <a:cubicBezTo>
                    <a:pt x="416" y="117"/>
                    <a:pt x="416" y="117"/>
                    <a:pt x="415" y="117"/>
                  </a:cubicBezTo>
                  <a:cubicBezTo>
                    <a:pt x="415" y="117"/>
                    <a:pt x="415" y="117"/>
                    <a:pt x="415" y="117"/>
                  </a:cubicBezTo>
                  <a:cubicBezTo>
                    <a:pt x="414" y="118"/>
                    <a:pt x="414" y="118"/>
                    <a:pt x="414" y="118"/>
                  </a:cubicBezTo>
                  <a:cubicBezTo>
                    <a:pt x="414" y="118"/>
                    <a:pt x="414" y="118"/>
                    <a:pt x="414" y="118"/>
                  </a:cubicBezTo>
                  <a:cubicBezTo>
                    <a:pt x="415" y="119"/>
                    <a:pt x="415" y="119"/>
                    <a:pt x="415" y="119"/>
                  </a:cubicBezTo>
                  <a:moveTo>
                    <a:pt x="416" y="52"/>
                  </a:moveTo>
                  <a:cubicBezTo>
                    <a:pt x="416" y="51"/>
                    <a:pt x="416" y="50"/>
                    <a:pt x="415" y="50"/>
                  </a:cubicBezTo>
                  <a:cubicBezTo>
                    <a:pt x="415" y="50"/>
                    <a:pt x="415" y="50"/>
                    <a:pt x="415" y="50"/>
                  </a:cubicBezTo>
                  <a:cubicBezTo>
                    <a:pt x="415" y="50"/>
                    <a:pt x="415" y="50"/>
                    <a:pt x="415" y="50"/>
                  </a:cubicBezTo>
                  <a:cubicBezTo>
                    <a:pt x="414" y="50"/>
                    <a:pt x="414" y="50"/>
                    <a:pt x="413" y="50"/>
                  </a:cubicBezTo>
                  <a:cubicBezTo>
                    <a:pt x="414" y="50"/>
                    <a:pt x="414" y="50"/>
                    <a:pt x="414" y="50"/>
                  </a:cubicBezTo>
                  <a:cubicBezTo>
                    <a:pt x="414" y="51"/>
                    <a:pt x="414" y="51"/>
                    <a:pt x="414" y="51"/>
                  </a:cubicBezTo>
                  <a:cubicBezTo>
                    <a:pt x="414" y="51"/>
                    <a:pt x="414" y="52"/>
                    <a:pt x="414" y="52"/>
                  </a:cubicBezTo>
                  <a:cubicBezTo>
                    <a:pt x="415" y="52"/>
                    <a:pt x="415" y="52"/>
                    <a:pt x="416" y="52"/>
                  </a:cubicBezTo>
                  <a:moveTo>
                    <a:pt x="550" y="121"/>
                  </a:moveTo>
                  <a:cubicBezTo>
                    <a:pt x="537" y="99"/>
                    <a:pt x="522" y="79"/>
                    <a:pt x="507" y="62"/>
                  </a:cubicBezTo>
                  <a:cubicBezTo>
                    <a:pt x="507" y="63"/>
                    <a:pt x="507" y="63"/>
                    <a:pt x="507" y="63"/>
                  </a:cubicBezTo>
                  <a:cubicBezTo>
                    <a:pt x="506" y="64"/>
                    <a:pt x="506" y="64"/>
                    <a:pt x="506" y="64"/>
                  </a:cubicBezTo>
                  <a:cubicBezTo>
                    <a:pt x="505" y="63"/>
                    <a:pt x="504" y="63"/>
                    <a:pt x="504" y="63"/>
                  </a:cubicBezTo>
                  <a:cubicBezTo>
                    <a:pt x="504" y="63"/>
                    <a:pt x="504" y="63"/>
                    <a:pt x="503" y="63"/>
                  </a:cubicBezTo>
                  <a:cubicBezTo>
                    <a:pt x="503" y="64"/>
                    <a:pt x="504" y="65"/>
                    <a:pt x="504" y="65"/>
                  </a:cubicBezTo>
                  <a:cubicBezTo>
                    <a:pt x="504" y="65"/>
                    <a:pt x="503" y="65"/>
                    <a:pt x="503" y="65"/>
                  </a:cubicBezTo>
                  <a:cubicBezTo>
                    <a:pt x="501" y="64"/>
                    <a:pt x="501" y="64"/>
                    <a:pt x="498" y="61"/>
                  </a:cubicBezTo>
                  <a:cubicBezTo>
                    <a:pt x="497" y="62"/>
                    <a:pt x="497" y="62"/>
                    <a:pt x="497" y="62"/>
                  </a:cubicBezTo>
                  <a:cubicBezTo>
                    <a:pt x="497" y="62"/>
                    <a:pt x="497" y="62"/>
                    <a:pt x="496" y="62"/>
                  </a:cubicBezTo>
                  <a:cubicBezTo>
                    <a:pt x="496" y="63"/>
                    <a:pt x="496" y="63"/>
                    <a:pt x="496" y="63"/>
                  </a:cubicBezTo>
                  <a:cubicBezTo>
                    <a:pt x="495" y="63"/>
                    <a:pt x="495" y="63"/>
                    <a:pt x="495" y="63"/>
                  </a:cubicBezTo>
                  <a:cubicBezTo>
                    <a:pt x="494" y="63"/>
                    <a:pt x="494" y="63"/>
                    <a:pt x="494" y="63"/>
                  </a:cubicBezTo>
                  <a:cubicBezTo>
                    <a:pt x="494" y="64"/>
                    <a:pt x="493" y="64"/>
                    <a:pt x="493" y="64"/>
                  </a:cubicBezTo>
                  <a:cubicBezTo>
                    <a:pt x="492" y="65"/>
                    <a:pt x="492" y="65"/>
                    <a:pt x="492" y="65"/>
                  </a:cubicBezTo>
                  <a:cubicBezTo>
                    <a:pt x="490" y="65"/>
                    <a:pt x="490" y="65"/>
                    <a:pt x="490" y="67"/>
                  </a:cubicBezTo>
                  <a:cubicBezTo>
                    <a:pt x="489" y="67"/>
                    <a:pt x="489" y="67"/>
                    <a:pt x="488" y="67"/>
                  </a:cubicBezTo>
                  <a:cubicBezTo>
                    <a:pt x="487" y="68"/>
                    <a:pt x="487" y="68"/>
                    <a:pt x="487" y="68"/>
                  </a:cubicBezTo>
                  <a:cubicBezTo>
                    <a:pt x="490" y="70"/>
                    <a:pt x="490" y="70"/>
                    <a:pt x="490" y="70"/>
                  </a:cubicBezTo>
                  <a:cubicBezTo>
                    <a:pt x="489" y="72"/>
                    <a:pt x="489" y="72"/>
                    <a:pt x="486" y="73"/>
                  </a:cubicBezTo>
                  <a:cubicBezTo>
                    <a:pt x="486" y="73"/>
                    <a:pt x="486" y="73"/>
                    <a:pt x="486" y="73"/>
                  </a:cubicBezTo>
                  <a:cubicBezTo>
                    <a:pt x="480" y="69"/>
                    <a:pt x="480" y="69"/>
                    <a:pt x="480" y="68"/>
                  </a:cubicBezTo>
                  <a:cubicBezTo>
                    <a:pt x="481" y="68"/>
                    <a:pt x="482" y="68"/>
                    <a:pt x="483" y="68"/>
                  </a:cubicBezTo>
                  <a:cubicBezTo>
                    <a:pt x="483" y="67"/>
                    <a:pt x="482" y="66"/>
                    <a:pt x="482" y="65"/>
                  </a:cubicBezTo>
                  <a:cubicBezTo>
                    <a:pt x="481" y="65"/>
                    <a:pt x="481" y="65"/>
                    <a:pt x="480" y="65"/>
                  </a:cubicBezTo>
                  <a:cubicBezTo>
                    <a:pt x="479" y="64"/>
                    <a:pt x="479" y="64"/>
                    <a:pt x="477" y="63"/>
                  </a:cubicBezTo>
                  <a:cubicBezTo>
                    <a:pt x="477" y="63"/>
                    <a:pt x="477" y="63"/>
                    <a:pt x="476" y="63"/>
                  </a:cubicBezTo>
                  <a:cubicBezTo>
                    <a:pt x="476" y="63"/>
                    <a:pt x="476" y="63"/>
                    <a:pt x="476" y="63"/>
                  </a:cubicBezTo>
                  <a:cubicBezTo>
                    <a:pt x="475" y="62"/>
                    <a:pt x="475" y="62"/>
                    <a:pt x="473" y="62"/>
                  </a:cubicBezTo>
                  <a:cubicBezTo>
                    <a:pt x="472" y="62"/>
                    <a:pt x="472" y="62"/>
                    <a:pt x="472" y="62"/>
                  </a:cubicBezTo>
                  <a:cubicBezTo>
                    <a:pt x="471" y="63"/>
                    <a:pt x="471" y="63"/>
                    <a:pt x="472" y="63"/>
                  </a:cubicBezTo>
                  <a:cubicBezTo>
                    <a:pt x="472" y="64"/>
                    <a:pt x="472" y="64"/>
                    <a:pt x="473" y="64"/>
                  </a:cubicBezTo>
                  <a:cubicBezTo>
                    <a:pt x="475" y="65"/>
                    <a:pt x="476" y="67"/>
                    <a:pt x="476" y="68"/>
                  </a:cubicBezTo>
                  <a:cubicBezTo>
                    <a:pt x="476" y="69"/>
                    <a:pt x="476" y="70"/>
                    <a:pt x="478" y="71"/>
                  </a:cubicBezTo>
                  <a:cubicBezTo>
                    <a:pt x="479" y="71"/>
                    <a:pt x="479" y="71"/>
                    <a:pt x="481" y="73"/>
                  </a:cubicBezTo>
                  <a:cubicBezTo>
                    <a:pt x="481" y="73"/>
                    <a:pt x="481" y="73"/>
                    <a:pt x="481" y="73"/>
                  </a:cubicBezTo>
                  <a:cubicBezTo>
                    <a:pt x="481" y="75"/>
                    <a:pt x="482" y="76"/>
                    <a:pt x="483" y="77"/>
                  </a:cubicBezTo>
                  <a:cubicBezTo>
                    <a:pt x="480" y="77"/>
                    <a:pt x="480" y="77"/>
                    <a:pt x="480" y="76"/>
                  </a:cubicBezTo>
                  <a:cubicBezTo>
                    <a:pt x="479" y="75"/>
                    <a:pt x="479" y="75"/>
                    <a:pt x="479" y="75"/>
                  </a:cubicBezTo>
                  <a:cubicBezTo>
                    <a:pt x="479" y="75"/>
                    <a:pt x="479" y="75"/>
                    <a:pt x="474" y="75"/>
                  </a:cubicBezTo>
                  <a:cubicBezTo>
                    <a:pt x="474" y="76"/>
                    <a:pt x="474" y="77"/>
                    <a:pt x="474" y="77"/>
                  </a:cubicBezTo>
                  <a:cubicBezTo>
                    <a:pt x="471" y="78"/>
                    <a:pt x="471" y="78"/>
                    <a:pt x="471" y="80"/>
                  </a:cubicBezTo>
                  <a:cubicBezTo>
                    <a:pt x="470" y="80"/>
                    <a:pt x="470" y="80"/>
                    <a:pt x="470" y="80"/>
                  </a:cubicBezTo>
                  <a:cubicBezTo>
                    <a:pt x="470" y="80"/>
                    <a:pt x="470" y="80"/>
                    <a:pt x="470" y="80"/>
                  </a:cubicBezTo>
                  <a:cubicBezTo>
                    <a:pt x="471" y="82"/>
                    <a:pt x="474" y="83"/>
                    <a:pt x="475" y="85"/>
                  </a:cubicBezTo>
                  <a:cubicBezTo>
                    <a:pt x="474" y="85"/>
                    <a:pt x="474" y="85"/>
                    <a:pt x="474" y="85"/>
                  </a:cubicBezTo>
                  <a:cubicBezTo>
                    <a:pt x="471" y="85"/>
                    <a:pt x="471" y="85"/>
                    <a:pt x="470" y="85"/>
                  </a:cubicBezTo>
                  <a:cubicBezTo>
                    <a:pt x="470" y="85"/>
                    <a:pt x="470" y="85"/>
                    <a:pt x="469" y="85"/>
                  </a:cubicBezTo>
                  <a:cubicBezTo>
                    <a:pt x="464" y="84"/>
                    <a:pt x="462" y="82"/>
                    <a:pt x="462" y="81"/>
                  </a:cubicBezTo>
                  <a:cubicBezTo>
                    <a:pt x="461" y="82"/>
                    <a:pt x="461" y="82"/>
                    <a:pt x="460" y="83"/>
                  </a:cubicBezTo>
                  <a:cubicBezTo>
                    <a:pt x="460" y="84"/>
                    <a:pt x="460" y="85"/>
                    <a:pt x="463" y="85"/>
                  </a:cubicBezTo>
                  <a:cubicBezTo>
                    <a:pt x="463" y="86"/>
                    <a:pt x="463" y="86"/>
                    <a:pt x="463" y="86"/>
                  </a:cubicBezTo>
                  <a:cubicBezTo>
                    <a:pt x="464" y="87"/>
                    <a:pt x="464" y="87"/>
                    <a:pt x="464" y="87"/>
                  </a:cubicBezTo>
                  <a:cubicBezTo>
                    <a:pt x="466" y="87"/>
                    <a:pt x="467" y="87"/>
                    <a:pt x="468" y="88"/>
                  </a:cubicBezTo>
                  <a:cubicBezTo>
                    <a:pt x="468" y="89"/>
                    <a:pt x="468" y="89"/>
                    <a:pt x="468" y="89"/>
                  </a:cubicBezTo>
                  <a:cubicBezTo>
                    <a:pt x="467" y="89"/>
                    <a:pt x="466" y="89"/>
                    <a:pt x="465" y="89"/>
                  </a:cubicBezTo>
                  <a:cubicBezTo>
                    <a:pt x="464" y="90"/>
                    <a:pt x="464" y="90"/>
                    <a:pt x="464" y="90"/>
                  </a:cubicBezTo>
                  <a:cubicBezTo>
                    <a:pt x="455" y="83"/>
                    <a:pt x="455" y="83"/>
                    <a:pt x="455" y="83"/>
                  </a:cubicBezTo>
                  <a:cubicBezTo>
                    <a:pt x="454" y="83"/>
                    <a:pt x="453" y="83"/>
                    <a:pt x="453" y="83"/>
                  </a:cubicBezTo>
                  <a:cubicBezTo>
                    <a:pt x="452" y="80"/>
                    <a:pt x="452" y="80"/>
                    <a:pt x="452" y="80"/>
                  </a:cubicBezTo>
                  <a:cubicBezTo>
                    <a:pt x="450" y="75"/>
                    <a:pt x="443" y="75"/>
                    <a:pt x="441" y="70"/>
                  </a:cubicBezTo>
                  <a:cubicBezTo>
                    <a:pt x="443" y="71"/>
                    <a:pt x="452" y="74"/>
                    <a:pt x="452" y="74"/>
                  </a:cubicBezTo>
                  <a:cubicBezTo>
                    <a:pt x="454" y="74"/>
                    <a:pt x="455" y="75"/>
                    <a:pt x="457" y="75"/>
                  </a:cubicBezTo>
                  <a:cubicBezTo>
                    <a:pt x="459" y="75"/>
                    <a:pt x="460" y="76"/>
                    <a:pt x="462" y="76"/>
                  </a:cubicBezTo>
                  <a:cubicBezTo>
                    <a:pt x="463" y="76"/>
                    <a:pt x="463" y="76"/>
                    <a:pt x="464" y="76"/>
                  </a:cubicBezTo>
                  <a:cubicBezTo>
                    <a:pt x="464" y="76"/>
                    <a:pt x="464" y="76"/>
                    <a:pt x="464" y="76"/>
                  </a:cubicBezTo>
                  <a:cubicBezTo>
                    <a:pt x="477" y="72"/>
                    <a:pt x="464" y="66"/>
                    <a:pt x="464" y="66"/>
                  </a:cubicBezTo>
                  <a:cubicBezTo>
                    <a:pt x="454" y="62"/>
                    <a:pt x="454" y="62"/>
                    <a:pt x="454" y="62"/>
                  </a:cubicBezTo>
                  <a:cubicBezTo>
                    <a:pt x="453" y="61"/>
                    <a:pt x="452" y="61"/>
                    <a:pt x="451" y="61"/>
                  </a:cubicBezTo>
                  <a:cubicBezTo>
                    <a:pt x="450" y="60"/>
                    <a:pt x="450" y="60"/>
                    <a:pt x="447" y="60"/>
                  </a:cubicBezTo>
                  <a:cubicBezTo>
                    <a:pt x="446" y="60"/>
                    <a:pt x="446" y="60"/>
                    <a:pt x="446" y="60"/>
                  </a:cubicBezTo>
                  <a:cubicBezTo>
                    <a:pt x="445" y="60"/>
                    <a:pt x="444" y="59"/>
                    <a:pt x="443" y="58"/>
                  </a:cubicBezTo>
                  <a:cubicBezTo>
                    <a:pt x="442" y="58"/>
                    <a:pt x="441" y="58"/>
                    <a:pt x="441" y="58"/>
                  </a:cubicBezTo>
                  <a:cubicBezTo>
                    <a:pt x="441" y="59"/>
                    <a:pt x="441" y="59"/>
                    <a:pt x="441" y="59"/>
                  </a:cubicBezTo>
                  <a:cubicBezTo>
                    <a:pt x="440" y="60"/>
                    <a:pt x="440" y="60"/>
                    <a:pt x="440" y="60"/>
                  </a:cubicBezTo>
                  <a:cubicBezTo>
                    <a:pt x="439" y="59"/>
                    <a:pt x="439" y="59"/>
                    <a:pt x="439" y="59"/>
                  </a:cubicBezTo>
                  <a:cubicBezTo>
                    <a:pt x="439" y="59"/>
                    <a:pt x="439" y="58"/>
                    <a:pt x="439" y="58"/>
                  </a:cubicBezTo>
                  <a:cubicBezTo>
                    <a:pt x="439" y="57"/>
                    <a:pt x="439" y="57"/>
                    <a:pt x="439" y="57"/>
                  </a:cubicBezTo>
                  <a:cubicBezTo>
                    <a:pt x="438" y="57"/>
                    <a:pt x="437" y="57"/>
                    <a:pt x="436" y="55"/>
                  </a:cubicBezTo>
                  <a:cubicBezTo>
                    <a:pt x="436" y="55"/>
                    <a:pt x="435" y="55"/>
                    <a:pt x="435" y="55"/>
                  </a:cubicBezTo>
                  <a:cubicBezTo>
                    <a:pt x="434" y="56"/>
                    <a:pt x="434" y="56"/>
                    <a:pt x="434" y="56"/>
                  </a:cubicBezTo>
                  <a:cubicBezTo>
                    <a:pt x="432" y="56"/>
                    <a:pt x="431" y="55"/>
                    <a:pt x="429" y="54"/>
                  </a:cubicBezTo>
                  <a:cubicBezTo>
                    <a:pt x="428" y="54"/>
                    <a:pt x="428" y="54"/>
                    <a:pt x="428" y="54"/>
                  </a:cubicBezTo>
                  <a:cubicBezTo>
                    <a:pt x="428" y="54"/>
                    <a:pt x="429" y="54"/>
                    <a:pt x="429" y="54"/>
                  </a:cubicBezTo>
                  <a:cubicBezTo>
                    <a:pt x="429" y="53"/>
                    <a:pt x="429" y="53"/>
                    <a:pt x="430" y="52"/>
                  </a:cubicBezTo>
                  <a:cubicBezTo>
                    <a:pt x="429" y="52"/>
                    <a:pt x="427" y="50"/>
                    <a:pt x="423" y="50"/>
                  </a:cubicBezTo>
                  <a:cubicBezTo>
                    <a:pt x="423" y="50"/>
                    <a:pt x="423" y="51"/>
                    <a:pt x="423" y="51"/>
                  </a:cubicBezTo>
                  <a:cubicBezTo>
                    <a:pt x="423" y="51"/>
                    <a:pt x="423" y="51"/>
                    <a:pt x="422" y="51"/>
                  </a:cubicBezTo>
                  <a:cubicBezTo>
                    <a:pt x="422" y="51"/>
                    <a:pt x="421" y="51"/>
                    <a:pt x="421" y="50"/>
                  </a:cubicBezTo>
                  <a:cubicBezTo>
                    <a:pt x="422" y="49"/>
                    <a:pt x="422" y="49"/>
                    <a:pt x="422" y="49"/>
                  </a:cubicBezTo>
                  <a:cubicBezTo>
                    <a:pt x="422" y="49"/>
                    <a:pt x="422" y="49"/>
                    <a:pt x="422" y="49"/>
                  </a:cubicBezTo>
                  <a:cubicBezTo>
                    <a:pt x="418" y="48"/>
                    <a:pt x="418" y="48"/>
                    <a:pt x="418" y="48"/>
                  </a:cubicBezTo>
                  <a:cubicBezTo>
                    <a:pt x="418" y="49"/>
                    <a:pt x="418" y="50"/>
                    <a:pt x="418" y="50"/>
                  </a:cubicBezTo>
                  <a:cubicBezTo>
                    <a:pt x="418" y="51"/>
                    <a:pt x="418" y="51"/>
                    <a:pt x="418" y="52"/>
                  </a:cubicBezTo>
                  <a:cubicBezTo>
                    <a:pt x="418" y="52"/>
                    <a:pt x="418" y="52"/>
                    <a:pt x="418" y="52"/>
                  </a:cubicBezTo>
                  <a:cubicBezTo>
                    <a:pt x="418" y="50"/>
                    <a:pt x="418" y="50"/>
                    <a:pt x="417" y="49"/>
                  </a:cubicBezTo>
                  <a:cubicBezTo>
                    <a:pt x="416" y="49"/>
                    <a:pt x="416" y="49"/>
                    <a:pt x="415" y="49"/>
                  </a:cubicBezTo>
                  <a:cubicBezTo>
                    <a:pt x="415" y="48"/>
                    <a:pt x="415" y="48"/>
                    <a:pt x="415" y="48"/>
                  </a:cubicBezTo>
                  <a:cubicBezTo>
                    <a:pt x="414" y="48"/>
                    <a:pt x="414" y="48"/>
                    <a:pt x="414" y="48"/>
                  </a:cubicBezTo>
                  <a:cubicBezTo>
                    <a:pt x="414" y="48"/>
                    <a:pt x="414" y="48"/>
                    <a:pt x="414" y="48"/>
                  </a:cubicBezTo>
                  <a:cubicBezTo>
                    <a:pt x="413" y="48"/>
                    <a:pt x="412" y="49"/>
                    <a:pt x="411" y="49"/>
                  </a:cubicBezTo>
                  <a:cubicBezTo>
                    <a:pt x="411" y="50"/>
                    <a:pt x="411" y="50"/>
                    <a:pt x="410" y="51"/>
                  </a:cubicBezTo>
                  <a:cubicBezTo>
                    <a:pt x="410" y="51"/>
                    <a:pt x="410" y="51"/>
                    <a:pt x="410" y="51"/>
                  </a:cubicBezTo>
                  <a:cubicBezTo>
                    <a:pt x="409" y="50"/>
                    <a:pt x="409" y="50"/>
                    <a:pt x="409" y="50"/>
                  </a:cubicBezTo>
                  <a:cubicBezTo>
                    <a:pt x="409" y="50"/>
                    <a:pt x="409" y="50"/>
                    <a:pt x="409" y="49"/>
                  </a:cubicBezTo>
                  <a:cubicBezTo>
                    <a:pt x="409" y="49"/>
                    <a:pt x="408" y="49"/>
                    <a:pt x="407" y="49"/>
                  </a:cubicBezTo>
                  <a:cubicBezTo>
                    <a:pt x="406" y="49"/>
                    <a:pt x="405" y="49"/>
                    <a:pt x="404" y="50"/>
                  </a:cubicBezTo>
                  <a:cubicBezTo>
                    <a:pt x="405" y="52"/>
                    <a:pt x="405" y="52"/>
                    <a:pt x="407" y="52"/>
                  </a:cubicBezTo>
                  <a:cubicBezTo>
                    <a:pt x="408" y="53"/>
                    <a:pt x="408" y="53"/>
                    <a:pt x="408" y="54"/>
                  </a:cubicBezTo>
                  <a:cubicBezTo>
                    <a:pt x="408" y="54"/>
                    <a:pt x="407" y="54"/>
                    <a:pt x="407" y="54"/>
                  </a:cubicBezTo>
                  <a:cubicBezTo>
                    <a:pt x="406" y="53"/>
                    <a:pt x="406" y="53"/>
                    <a:pt x="404" y="53"/>
                  </a:cubicBezTo>
                  <a:cubicBezTo>
                    <a:pt x="402" y="53"/>
                    <a:pt x="402" y="53"/>
                    <a:pt x="402" y="53"/>
                  </a:cubicBezTo>
                  <a:cubicBezTo>
                    <a:pt x="402" y="55"/>
                    <a:pt x="402" y="55"/>
                    <a:pt x="402" y="56"/>
                  </a:cubicBezTo>
                  <a:cubicBezTo>
                    <a:pt x="401" y="55"/>
                    <a:pt x="401" y="54"/>
                    <a:pt x="401" y="54"/>
                  </a:cubicBezTo>
                  <a:cubicBezTo>
                    <a:pt x="399" y="54"/>
                    <a:pt x="398" y="52"/>
                    <a:pt x="396" y="52"/>
                  </a:cubicBezTo>
                  <a:cubicBezTo>
                    <a:pt x="396" y="52"/>
                    <a:pt x="396" y="53"/>
                    <a:pt x="396" y="53"/>
                  </a:cubicBezTo>
                  <a:cubicBezTo>
                    <a:pt x="397" y="56"/>
                    <a:pt x="395" y="57"/>
                    <a:pt x="394" y="57"/>
                  </a:cubicBezTo>
                  <a:cubicBezTo>
                    <a:pt x="394" y="57"/>
                    <a:pt x="393" y="56"/>
                    <a:pt x="393" y="55"/>
                  </a:cubicBezTo>
                  <a:cubicBezTo>
                    <a:pt x="393" y="56"/>
                    <a:pt x="393" y="56"/>
                    <a:pt x="393" y="56"/>
                  </a:cubicBezTo>
                  <a:cubicBezTo>
                    <a:pt x="392" y="56"/>
                    <a:pt x="392" y="56"/>
                    <a:pt x="391" y="56"/>
                  </a:cubicBezTo>
                  <a:cubicBezTo>
                    <a:pt x="391" y="57"/>
                    <a:pt x="391" y="57"/>
                    <a:pt x="391" y="57"/>
                  </a:cubicBezTo>
                  <a:cubicBezTo>
                    <a:pt x="391" y="58"/>
                    <a:pt x="392" y="58"/>
                    <a:pt x="392" y="59"/>
                  </a:cubicBezTo>
                  <a:cubicBezTo>
                    <a:pt x="392" y="59"/>
                    <a:pt x="392" y="60"/>
                    <a:pt x="392" y="60"/>
                  </a:cubicBezTo>
                  <a:cubicBezTo>
                    <a:pt x="391" y="60"/>
                    <a:pt x="391" y="60"/>
                    <a:pt x="391" y="60"/>
                  </a:cubicBezTo>
                  <a:cubicBezTo>
                    <a:pt x="391" y="60"/>
                    <a:pt x="391" y="60"/>
                    <a:pt x="388" y="59"/>
                  </a:cubicBezTo>
                  <a:cubicBezTo>
                    <a:pt x="389" y="59"/>
                    <a:pt x="389" y="58"/>
                    <a:pt x="389" y="57"/>
                  </a:cubicBezTo>
                  <a:cubicBezTo>
                    <a:pt x="388" y="57"/>
                    <a:pt x="388" y="57"/>
                    <a:pt x="388" y="57"/>
                  </a:cubicBezTo>
                  <a:cubicBezTo>
                    <a:pt x="388" y="58"/>
                    <a:pt x="388" y="58"/>
                    <a:pt x="388" y="59"/>
                  </a:cubicBezTo>
                  <a:cubicBezTo>
                    <a:pt x="385" y="59"/>
                    <a:pt x="385" y="59"/>
                    <a:pt x="384" y="59"/>
                  </a:cubicBezTo>
                  <a:cubicBezTo>
                    <a:pt x="385" y="60"/>
                    <a:pt x="385" y="60"/>
                    <a:pt x="385" y="60"/>
                  </a:cubicBezTo>
                  <a:cubicBezTo>
                    <a:pt x="384" y="61"/>
                    <a:pt x="384" y="61"/>
                    <a:pt x="384" y="61"/>
                  </a:cubicBezTo>
                  <a:cubicBezTo>
                    <a:pt x="382" y="61"/>
                    <a:pt x="382" y="61"/>
                    <a:pt x="381" y="62"/>
                  </a:cubicBezTo>
                  <a:cubicBezTo>
                    <a:pt x="380" y="62"/>
                    <a:pt x="380" y="62"/>
                    <a:pt x="380" y="62"/>
                  </a:cubicBezTo>
                  <a:cubicBezTo>
                    <a:pt x="380" y="64"/>
                    <a:pt x="380" y="64"/>
                    <a:pt x="380" y="64"/>
                  </a:cubicBezTo>
                  <a:cubicBezTo>
                    <a:pt x="379" y="64"/>
                    <a:pt x="379" y="64"/>
                    <a:pt x="379" y="64"/>
                  </a:cubicBezTo>
                  <a:cubicBezTo>
                    <a:pt x="378" y="65"/>
                    <a:pt x="378" y="65"/>
                    <a:pt x="378" y="65"/>
                  </a:cubicBezTo>
                  <a:cubicBezTo>
                    <a:pt x="379" y="65"/>
                    <a:pt x="379" y="65"/>
                    <a:pt x="379" y="65"/>
                  </a:cubicBezTo>
                  <a:cubicBezTo>
                    <a:pt x="382" y="63"/>
                    <a:pt x="382" y="63"/>
                    <a:pt x="383" y="63"/>
                  </a:cubicBezTo>
                  <a:cubicBezTo>
                    <a:pt x="386" y="61"/>
                    <a:pt x="388" y="62"/>
                    <a:pt x="390" y="62"/>
                  </a:cubicBezTo>
                  <a:cubicBezTo>
                    <a:pt x="390" y="62"/>
                    <a:pt x="390" y="63"/>
                    <a:pt x="390" y="63"/>
                  </a:cubicBezTo>
                  <a:cubicBezTo>
                    <a:pt x="389" y="63"/>
                    <a:pt x="389" y="63"/>
                    <a:pt x="386" y="64"/>
                  </a:cubicBezTo>
                  <a:cubicBezTo>
                    <a:pt x="386" y="65"/>
                    <a:pt x="385" y="66"/>
                    <a:pt x="385" y="68"/>
                  </a:cubicBezTo>
                  <a:cubicBezTo>
                    <a:pt x="384" y="68"/>
                    <a:pt x="383" y="69"/>
                    <a:pt x="383" y="69"/>
                  </a:cubicBezTo>
                  <a:cubicBezTo>
                    <a:pt x="382" y="71"/>
                    <a:pt x="379" y="72"/>
                    <a:pt x="379" y="72"/>
                  </a:cubicBezTo>
                  <a:cubicBezTo>
                    <a:pt x="378" y="74"/>
                    <a:pt x="377" y="76"/>
                    <a:pt x="377" y="78"/>
                  </a:cubicBezTo>
                  <a:cubicBezTo>
                    <a:pt x="376" y="78"/>
                    <a:pt x="376" y="78"/>
                    <a:pt x="376" y="78"/>
                  </a:cubicBezTo>
                  <a:cubicBezTo>
                    <a:pt x="376" y="78"/>
                    <a:pt x="375" y="79"/>
                    <a:pt x="371" y="81"/>
                  </a:cubicBezTo>
                  <a:cubicBezTo>
                    <a:pt x="370" y="82"/>
                    <a:pt x="370" y="82"/>
                    <a:pt x="370" y="82"/>
                  </a:cubicBezTo>
                  <a:cubicBezTo>
                    <a:pt x="371" y="82"/>
                    <a:pt x="371" y="82"/>
                    <a:pt x="371" y="82"/>
                  </a:cubicBezTo>
                  <a:cubicBezTo>
                    <a:pt x="372" y="82"/>
                    <a:pt x="373" y="82"/>
                    <a:pt x="373" y="82"/>
                  </a:cubicBezTo>
                  <a:cubicBezTo>
                    <a:pt x="372" y="86"/>
                    <a:pt x="367" y="86"/>
                    <a:pt x="365" y="89"/>
                  </a:cubicBezTo>
                  <a:cubicBezTo>
                    <a:pt x="364" y="89"/>
                    <a:pt x="363" y="89"/>
                    <a:pt x="363" y="88"/>
                  </a:cubicBezTo>
                  <a:cubicBezTo>
                    <a:pt x="362" y="88"/>
                    <a:pt x="361" y="88"/>
                    <a:pt x="361" y="88"/>
                  </a:cubicBezTo>
                  <a:cubicBezTo>
                    <a:pt x="361" y="90"/>
                    <a:pt x="361" y="90"/>
                    <a:pt x="361" y="90"/>
                  </a:cubicBezTo>
                  <a:cubicBezTo>
                    <a:pt x="361" y="90"/>
                    <a:pt x="361" y="91"/>
                    <a:pt x="361" y="91"/>
                  </a:cubicBezTo>
                  <a:cubicBezTo>
                    <a:pt x="360" y="91"/>
                    <a:pt x="360" y="92"/>
                    <a:pt x="359" y="92"/>
                  </a:cubicBezTo>
                  <a:cubicBezTo>
                    <a:pt x="358" y="92"/>
                    <a:pt x="358" y="92"/>
                    <a:pt x="358" y="92"/>
                  </a:cubicBezTo>
                  <a:cubicBezTo>
                    <a:pt x="358" y="92"/>
                    <a:pt x="358" y="92"/>
                    <a:pt x="358" y="92"/>
                  </a:cubicBezTo>
                  <a:cubicBezTo>
                    <a:pt x="358" y="92"/>
                    <a:pt x="358" y="92"/>
                    <a:pt x="358" y="92"/>
                  </a:cubicBezTo>
                  <a:cubicBezTo>
                    <a:pt x="358" y="92"/>
                    <a:pt x="358" y="92"/>
                    <a:pt x="358" y="92"/>
                  </a:cubicBezTo>
                  <a:cubicBezTo>
                    <a:pt x="358" y="92"/>
                    <a:pt x="358" y="92"/>
                    <a:pt x="358" y="92"/>
                  </a:cubicBezTo>
                  <a:cubicBezTo>
                    <a:pt x="358" y="92"/>
                    <a:pt x="358" y="92"/>
                    <a:pt x="358" y="92"/>
                  </a:cubicBezTo>
                  <a:cubicBezTo>
                    <a:pt x="358" y="92"/>
                    <a:pt x="358" y="92"/>
                    <a:pt x="358" y="92"/>
                  </a:cubicBezTo>
                  <a:cubicBezTo>
                    <a:pt x="358" y="92"/>
                    <a:pt x="358" y="92"/>
                    <a:pt x="358" y="92"/>
                  </a:cubicBezTo>
                  <a:cubicBezTo>
                    <a:pt x="356" y="92"/>
                    <a:pt x="355" y="93"/>
                    <a:pt x="353" y="94"/>
                  </a:cubicBezTo>
                  <a:cubicBezTo>
                    <a:pt x="352" y="97"/>
                    <a:pt x="349" y="97"/>
                    <a:pt x="347" y="98"/>
                  </a:cubicBezTo>
                  <a:cubicBezTo>
                    <a:pt x="347" y="99"/>
                    <a:pt x="347" y="100"/>
                    <a:pt x="347" y="100"/>
                  </a:cubicBezTo>
                  <a:cubicBezTo>
                    <a:pt x="347" y="100"/>
                    <a:pt x="347" y="100"/>
                    <a:pt x="346" y="105"/>
                  </a:cubicBezTo>
                  <a:cubicBezTo>
                    <a:pt x="345" y="105"/>
                    <a:pt x="345" y="105"/>
                    <a:pt x="345" y="105"/>
                  </a:cubicBezTo>
                  <a:cubicBezTo>
                    <a:pt x="344" y="106"/>
                    <a:pt x="344" y="107"/>
                    <a:pt x="344" y="108"/>
                  </a:cubicBezTo>
                  <a:cubicBezTo>
                    <a:pt x="345" y="108"/>
                    <a:pt x="346" y="108"/>
                    <a:pt x="346" y="108"/>
                  </a:cubicBezTo>
                  <a:cubicBezTo>
                    <a:pt x="347" y="108"/>
                    <a:pt x="347" y="108"/>
                    <a:pt x="347" y="108"/>
                  </a:cubicBezTo>
                  <a:cubicBezTo>
                    <a:pt x="348" y="108"/>
                    <a:pt x="348" y="108"/>
                    <a:pt x="348" y="108"/>
                  </a:cubicBezTo>
                  <a:cubicBezTo>
                    <a:pt x="348" y="109"/>
                    <a:pt x="347" y="110"/>
                    <a:pt x="347" y="110"/>
                  </a:cubicBezTo>
                  <a:cubicBezTo>
                    <a:pt x="346" y="112"/>
                    <a:pt x="346" y="112"/>
                    <a:pt x="345" y="112"/>
                  </a:cubicBezTo>
                  <a:cubicBezTo>
                    <a:pt x="345" y="113"/>
                    <a:pt x="345" y="113"/>
                    <a:pt x="345" y="114"/>
                  </a:cubicBezTo>
                  <a:cubicBezTo>
                    <a:pt x="346" y="114"/>
                    <a:pt x="346" y="114"/>
                    <a:pt x="348" y="114"/>
                  </a:cubicBezTo>
                  <a:cubicBezTo>
                    <a:pt x="348" y="116"/>
                    <a:pt x="348" y="116"/>
                    <a:pt x="347" y="117"/>
                  </a:cubicBezTo>
                  <a:cubicBezTo>
                    <a:pt x="352" y="117"/>
                    <a:pt x="357" y="117"/>
                    <a:pt x="362" y="117"/>
                  </a:cubicBezTo>
                  <a:cubicBezTo>
                    <a:pt x="363" y="116"/>
                    <a:pt x="363" y="116"/>
                    <a:pt x="366" y="115"/>
                  </a:cubicBezTo>
                  <a:cubicBezTo>
                    <a:pt x="366" y="114"/>
                    <a:pt x="366" y="114"/>
                    <a:pt x="366" y="113"/>
                  </a:cubicBezTo>
                  <a:cubicBezTo>
                    <a:pt x="368" y="113"/>
                    <a:pt x="368" y="115"/>
                    <a:pt x="369" y="116"/>
                  </a:cubicBezTo>
                  <a:cubicBezTo>
                    <a:pt x="369" y="116"/>
                    <a:pt x="369" y="117"/>
                    <a:pt x="369" y="117"/>
                  </a:cubicBezTo>
                  <a:cubicBezTo>
                    <a:pt x="378" y="118"/>
                    <a:pt x="387" y="118"/>
                    <a:pt x="395" y="118"/>
                  </a:cubicBezTo>
                  <a:cubicBezTo>
                    <a:pt x="396" y="118"/>
                    <a:pt x="397" y="118"/>
                    <a:pt x="398" y="117"/>
                  </a:cubicBezTo>
                  <a:cubicBezTo>
                    <a:pt x="398" y="116"/>
                    <a:pt x="399" y="115"/>
                    <a:pt x="401" y="114"/>
                  </a:cubicBezTo>
                  <a:cubicBezTo>
                    <a:pt x="401" y="113"/>
                    <a:pt x="401" y="112"/>
                    <a:pt x="401" y="112"/>
                  </a:cubicBezTo>
                  <a:cubicBezTo>
                    <a:pt x="401" y="112"/>
                    <a:pt x="400" y="111"/>
                    <a:pt x="400" y="111"/>
                  </a:cubicBezTo>
                  <a:cubicBezTo>
                    <a:pt x="399" y="111"/>
                    <a:pt x="398" y="111"/>
                    <a:pt x="396" y="111"/>
                  </a:cubicBezTo>
                  <a:cubicBezTo>
                    <a:pt x="396" y="109"/>
                    <a:pt x="396" y="109"/>
                    <a:pt x="396" y="107"/>
                  </a:cubicBezTo>
                  <a:cubicBezTo>
                    <a:pt x="395" y="107"/>
                    <a:pt x="394" y="107"/>
                    <a:pt x="394" y="107"/>
                  </a:cubicBezTo>
                  <a:cubicBezTo>
                    <a:pt x="394" y="104"/>
                    <a:pt x="394" y="101"/>
                    <a:pt x="393" y="99"/>
                  </a:cubicBezTo>
                  <a:cubicBezTo>
                    <a:pt x="394" y="99"/>
                    <a:pt x="394" y="99"/>
                    <a:pt x="397" y="94"/>
                  </a:cubicBezTo>
                  <a:cubicBezTo>
                    <a:pt x="402" y="93"/>
                    <a:pt x="405" y="88"/>
                    <a:pt x="405" y="88"/>
                  </a:cubicBezTo>
                  <a:cubicBezTo>
                    <a:pt x="406" y="87"/>
                    <a:pt x="406" y="87"/>
                    <a:pt x="408" y="87"/>
                  </a:cubicBezTo>
                  <a:cubicBezTo>
                    <a:pt x="409" y="86"/>
                    <a:pt x="409" y="86"/>
                    <a:pt x="409" y="86"/>
                  </a:cubicBezTo>
                  <a:cubicBezTo>
                    <a:pt x="408" y="83"/>
                    <a:pt x="410" y="80"/>
                    <a:pt x="410" y="77"/>
                  </a:cubicBezTo>
                  <a:cubicBezTo>
                    <a:pt x="411" y="77"/>
                    <a:pt x="411" y="77"/>
                    <a:pt x="413" y="77"/>
                  </a:cubicBezTo>
                  <a:cubicBezTo>
                    <a:pt x="413" y="77"/>
                    <a:pt x="413" y="77"/>
                    <a:pt x="413" y="77"/>
                  </a:cubicBezTo>
                  <a:cubicBezTo>
                    <a:pt x="413" y="77"/>
                    <a:pt x="413" y="77"/>
                    <a:pt x="413" y="77"/>
                  </a:cubicBezTo>
                  <a:cubicBezTo>
                    <a:pt x="413" y="77"/>
                    <a:pt x="413" y="77"/>
                    <a:pt x="413" y="77"/>
                  </a:cubicBezTo>
                  <a:cubicBezTo>
                    <a:pt x="413" y="77"/>
                    <a:pt x="413" y="77"/>
                    <a:pt x="413" y="77"/>
                  </a:cubicBezTo>
                  <a:cubicBezTo>
                    <a:pt x="413" y="77"/>
                    <a:pt x="413" y="77"/>
                    <a:pt x="413" y="77"/>
                  </a:cubicBezTo>
                  <a:cubicBezTo>
                    <a:pt x="413" y="77"/>
                    <a:pt x="413" y="77"/>
                    <a:pt x="413" y="77"/>
                  </a:cubicBezTo>
                  <a:cubicBezTo>
                    <a:pt x="414" y="77"/>
                    <a:pt x="414" y="77"/>
                    <a:pt x="414" y="77"/>
                  </a:cubicBezTo>
                  <a:cubicBezTo>
                    <a:pt x="414" y="77"/>
                    <a:pt x="414" y="77"/>
                    <a:pt x="414" y="77"/>
                  </a:cubicBezTo>
                  <a:cubicBezTo>
                    <a:pt x="415" y="79"/>
                    <a:pt x="415" y="79"/>
                    <a:pt x="416" y="79"/>
                  </a:cubicBezTo>
                  <a:cubicBezTo>
                    <a:pt x="417" y="78"/>
                    <a:pt x="417" y="78"/>
                    <a:pt x="417" y="78"/>
                  </a:cubicBezTo>
                  <a:cubicBezTo>
                    <a:pt x="419" y="79"/>
                    <a:pt x="419" y="79"/>
                    <a:pt x="420" y="80"/>
                  </a:cubicBezTo>
                  <a:cubicBezTo>
                    <a:pt x="420" y="82"/>
                    <a:pt x="420" y="82"/>
                    <a:pt x="420" y="83"/>
                  </a:cubicBezTo>
                  <a:cubicBezTo>
                    <a:pt x="420" y="83"/>
                    <a:pt x="419" y="83"/>
                    <a:pt x="418" y="83"/>
                  </a:cubicBezTo>
                  <a:cubicBezTo>
                    <a:pt x="419" y="86"/>
                    <a:pt x="419" y="86"/>
                    <a:pt x="409" y="95"/>
                  </a:cubicBezTo>
                  <a:cubicBezTo>
                    <a:pt x="409" y="97"/>
                    <a:pt x="408" y="100"/>
                    <a:pt x="409" y="103"/>
                  </a:cubicBezTo>
                  <a:cubicBezTo>
                    <a:pt x="409" y="104"/>
                    <a:pt x="409" y="104"/>
                    <a:pt x="409" y="104"/>
                  </a:cubicBezTo>
                  <a:cubicBezTo>
                    <a:pt x="409" y="105"/>
                    <a:pt x="410" y="106"/>
                    <a:pt x="410" y="106"/>
                  </a:cubicBezTo>
                  <a:cubicBezTo>
                    <a:pt x="411" y="108"/>
                    <a:pt x="419" y="112"/>
                    <a:pt x="419" y="112"/>
                  </a:cubicBezTo>
                  <a:cubicBezTo>
                    <a:pt x="420" y="112"/>
                    <a:pt x="420" y="112"/>
                    <a:pt x="420" y="112"/>
                  </a:cubicBezTo>
                  <a:cubicBezTo>
                    <a:pt x="423" y="111"/>
                    <a:pt x="426" y="111"/>
                    <a:pt x="429" y="110"/>
                  </a:cubicBezTo>
                  <a:cubicBezTo>
                    <a:pt x="429" y="109"/>
                    <a:pt x="429" y="109"/>
                    <a:pt x="429" y="109"/>
                  </a:cubicBezTo>
                  <a:cubicBezTo>
                    <a:pt x="432" y="109"/>
                    <a:pt x="434" y="109"/>
                    <a:pt x="436" y="109"/>
                  </a:cubicBezTo>
                  <a:cubicBezTo>
                    <a:pt x="436" y="109"/>
                    <a:pt x="437" y="108"/>
                    <a:pt x="438" y="108"/>
                  </a:cubicBezTo>
                  <a:cubicBezTo>
                    <a:pt x="438" y="108"/>
                    <a:pt x="438" y="108"/>
                    <a:pt x="438" y="108"/>
                  </a:cubicBezTo>
                  <a:cubicBezTo>
                    <a:pt x="439" y="109"/>
                    <a:pt x="439" y="109"/>
                    <a:pt x="440" y="110"/>
                  </a:cubicBezTo>
                  <a:cubicBezTo>
                    <a:pt x="442" y="111"/>
                    <a:pt x="443" y="111"/>
                    <a:pt x="445" y="111"/>
                  </a:cubicBezTo>
                  <a:cubicBezTo>
                    <a:pt x="445" y="111"/>
                    <a:pt x="445" y="111"/>
                    <a:pt x="445" y="111"/>
                  </a:cubicBezTo>
                  <a:cubicBezTo>
                    <a:pt x="445" y="112"/>
                    <a:pt x="445" y="112"/>
                    <a:pt x="445" y="112"/>
                  </a:cubicBezTo>
                  <a:cubicBezTo>
                    <a:pt x="439" y="112"/>
                    <a:pt x="438" y="112"/>
                    <a:pt x="437" y="116"/>
                  </a:cubicBezTo>
                  <a:cubicBezTo>
                    <a:pt x="432" y="118"/>
                    <a:pt x="428" y="114"/>
                    <a:pt x="424" y="116"/>
                  </a:cubicBezTo>
                  <a:cubicBezTo>
                    <a:pt x="422" y="116"/>
                    <a:pt x="422" y="116"/>
                    <a:pt x="421" y="116"/>
                  </a:cubicBezTo>
                  <a:cubicBezTo>
                    <a:pt x="421" y="117"/>
                    <a:pt x="420" y="118"/>
                    <a:pt x="420" y="118"/>
                  </a:cubicBezTo>
                  <a:cubicBezTo>
                    <a:pt x="453" y="120"/>
                    <a:pt x="485" y="121"/>
                    <a:pt x="515" y="121"/>
                  </a:cubicBezTo>
                  <a:cubicBezTo>
                    <a:pt x="528" y="121"/>
                    <a:pt x="539" y="121"/>
                    <a:pt x="550" y="121"/>
                  </a:cubicBezTo>
                  <a:moveTo>
                    <a:pt x="362" y="117"/>
                  </a:moveTo>
                  <a:cubicBezTo>
                    <a:pt x="357" y="117"/>
                    <a:pt x="352" y="117"/>
                    <a:pt x="347" y="117"/>
                  </a:cubicBezTo>
                  <a:cubicBezTo>
                    <a:pt x="347" y="117"/>
                    <a:pt x="347" y="117"/>
                    <a:pt x="347" y="117"/>
                  </a:cubicBezTo>
                  <a:cubicBezTo>
                    <a:pt x="346" y="118"/>
                    <a:pt x="346" y="118"/>
                    <a:pt x="346" y="118"/>
                  </a:cubicBezTo>
                  <a:cubicBezTo>
                    <a:pt x="346" y="118"/>
                    <a:pt x="346" y="118"/>
                    <a:pt x="346" y="119"/>
                  </a:cubicBezTo>
                  <a:cubicBezTo>
                    <a:pt x="346" y="119"/>
                    <a:pt x="346" y="119"/>
                    <a:pt x="346" y="119"/>
                  </a:cubicBezTo>
                  <a:cubicBezTo>
                    <a:pt x="349" y="119"/>
                    <a:pt x="349" y="119"/>
                    <a:pt x="349" y="119"/>
                  </a:cubicBezTo>
                  <a:cubicBezTo>
                    <a:pt x="349" y="120"/>
                    <a:pt x="349" y="120"/>
                    <a:pt x="349" y="120"/>
                  </a:cubicBezTo>
                  <a:cubicBezTo>
                    <a:pt x="349" y="120"/>
                    <a:pt x="349" y="120"/>
                    <a:pt x="350" y="121"/>
                  </a:cubicBezTo>
                  <a:cubicBezTo>
                    <a:pt x="351" y="121"/>
                    <a:pt x="352" y="121"/>
                    <a:pt x="352" y="121"/>
                  </a:cubicBezTo>
                  <a:cubicBezTo>
                    <a:pt x="353" y="121"/>
                    <a:pt x="353" y="121"/>
                    <a:pt x="354" y="122"/>
                  </a:cubicBezTo>
                  <a:cubicBezTo>
                    <a:pt x="354" y="122"/>
                    <a:pt x="354" y="122"/>
                    <a:pt x="355" y="122"/>
                  </a:cubicBezTo>
                  <a:cubicBezTo>
                    <a:pt x="355" y="122"/>
                    <a:pt x="356" y="121"/>
                    <a:pt x="357" y="121"/>
                  </a:cubicBezTo>
                  <a:cubicBezTo>
                    <a:pt x="357" y="120"/>
                    <a:pt x="357" y="120"/>
                    <a:pt x="357" y="120"/>
                  </a:cubicBezTo>
                  <a:cubicBezTo>
                    <a:pt x="359" y="120"/>
                    <a:pt x="359" y="120"/>
                    <a:pt x="359" y="120"/>
                  </a:cubicBezTo>
                  <a:cubicBezTo>
                    <a:pt x="359" y="120"/>
                    <a:pt x="360" y="119"/>
                    <a:pt x="360" y="119"/>
                  </a:cubicBezTo>
                  <a:cubicBezTo>
                    <a:pt x="360" y="118"/>
                    <a:pt x="360" y="118"/>
                    <a:pt x="360" y="118"/>
                  </a:cubicBezTo>
                  <a:cubicBezTo>
                    <a:pt x="361" y="118"/>
                    <a:pt x="361" y="118"/>
                    <a:pt x="362" y="117"/>
                  </a:cubicBezTo>
                  <a:moveTo>
                    <a:pt x="395" y="118"/>
                  </a:moveTo>
                  <a:cubicBezTo>
                    <a:pt x="387" y="118"/>
                    <a:pt x="378" y="118"/>
                    <a:pt x="369" y="118"/>
                  </a:cubicBezTo>
                  <a:cubicBezTo>
                    <a:pt x="369" y="119"/>
                    <a:pt x="371" y="119"/>
                    <a:pt x="371" y="121"/>
                  </a:cubicBezTo>
                  <a:cubicBezTo>
                    <a:pt x="371" y="121"/>
                    <a:pt x="371" y="121"/>
                    <a:pt x="371" y="121"/>
                  </a:cubicBezTo>
                  <a:cubicBezTo>
                    <a:pt x="371" y="122"/>
                    <a:pt x="370" y="122"/>
                    <a:pt x="370" y="122"/>
                  </a:cubicBezTo>
                  <a:cubicBezTo>
                    <a:pt x="370" y="122"/>
                    <a:pt x="370" y="124"/>
                    <a:pt x="371" y="125"/>
                  </a:cubicBezTo>
                  <a:cubicBezTo>
                    <a:pt x="372" y="125"/>
                    <a:pt x="372" y="125"/>
                    <a:pt x="372" y="125"/>
                  </a:cubicBezTo>
                  <a:cubicBezTo>
                    <a:pt x="372" y="125"/>
                    <a:pt x="373" y="126"/>
                    <a:pt x="373" y="127"/>
                  </a:cubicBezTo>
                  <a:cubicBezTo>
                    <a:pt x="373" y="127"/>
                    <a:pt x="373" y="128"/>
                    <a:pt x="373" y="128"/>
                  </a:cubicBezTo>
                  <a:cubicBezTo>
                    <a:pt x="373" y="129"/>
                    <a:pt x="373" y="129"/>
                    <a:pt x="373" y="129"/>
                  </a:cubicBezTo>
                  <a:cubicBezTo>
                    <a:pt x="373" y="131"/>
                    <a:pt x="374" y="131"/>
                    <a:pt x="375" y="132"/>
                  </a:cubicBezTo>
                  <a:cubicBezTo>
                    <a:pt x="376" y="133"/>
                    <a:pt x="376" y="133"/>
                    <a:pt x="376" y="134"/>
                  </a:cubicBezTo>
                  <a:cubicBezTo>
                    <a:pt x="376" y="135"/>
                    <a:pt x="375" y="135"/>
                    <a:pt x="375" y="136"/>
                  </a:cubicBezTo>
                  <a:cubicBezTo>
                    <a:pt x="375" y="137"/>
                    <a:pt x="375" y="137"/>
                    <a:pt x="375" y="137"/>
                  </a:cubicBezTo>
                  <a:cubicBezTo>
                    <a:pt x="375" y="137"/>
                    <a:pt x="376" y="138"/>
                    <a:pt x="376" y="138"/>
                  </a:cubicBezTo>
                  <a:cubicBezTo>
                    <a:pt x="378" y="139"/>
                    <a:pt x="380" y="139"/>
                    <a:pt x="382" y="139"/>
                  </a:cubicBezTo>
                  <a:cubicBezTo>
                    <a:pt x="382" y="136"/>
                    <a:pt x="383" y="134"/>
                    <a:pt x="385" y="135"/>
                  </a:cubicBezTo>
                  <a:cubicBezTo>
                    <a:pt x="385" y="135"/>
                    <a:pt x="386" y="135"/>
                    <a:pt x="386" y="135"/>
                  </a:cubicBezTo>
                  <a:cubicBezTo>
                    <a:pt x="387" y="135"/>
                    <a:pt x="387" y="135"/>
                    <a:pt x="387" y="135"/>
                  </a:cubicBezTo>
                  <a:cubicBezTo>
                    <a:pt x="388" y="136"/>
                    <a:pt x="388" y="135"/>
                    <a:pt x="389" y="134"/>
                  </a:cubicBezTo>
                  <a:cubicBezTo>
                    <a:pt x="389" y="134"/>
                    <a:pt x="390" y="134"/>
                    <a:pt x="391" y="134"/>
                  </a:cubicBezTo>
                  <a:cubicBezTo>
                    <a:pt x="391" y="133"/>
                    <a:pt x="391" y="132"/>
                    <a:pt x="391" y="131"/>
                  </a:cubicBezTo>
                  <a:cubicBezTo>
                    <a:pt x="392" y="131"/>
                    <a:pt x="394" y="131"/>
                    <a:pt x="395" y="131"/>
                  </a:cubicBezTo>
                  <a:cubicBezTo>
                    <a:pt x="395" y="130"/>
                    <a:pt x="395" y="130"/>
                    <a:pt x="395" y="129"/>
                  </a:cubicBezTo>
                  <a:cubicBezTo>
                    <a:pt x="394" y="129"/>
                    <a:pt x="394" y="129"/>
                    <a:pt x="393" y="129"/>
                  </a:cubicBezTo>
                  <a:cubicBezTo>
                    <a:pt x="391" y="129"/>
                    <a:pt x="391" y="129"/>
                    <a:pt x="391" y="129"/>
                  </a:cubicBezTo>
                  <a:cubicBezTo>
                    <a:pt x="391" y="128"/>
                    <a:pt x="391" y="128"/>
                    <a:pt x="391" y="128"/>
                  </a:cubicBezTo>
                  <a:cubicBezTo>
                    <a:pt x="390" y="128"/>
                    <a:pt x="390" y="128"/>
                    <a:pt x="390" y="128"/>
                  </a:cubicBezTo>
                  <a:cubicBezTo>
                    <a:pt x="392" y="125"/>
                    <a:pt x="392" y="125"/>
                    <a:pt x="392" y="123"/>
                  </a:cubicBezTo>
                  <a:cubicBezTo>
                    <a:pt x="393" y="120"/>
                    <a:pt x="393" y="120"/>
                    <a:pt x="393" y="120"/>
                  </a:cubicBezTo>
                  <a:cubicBezTo>
                    <a:pt x="394" y="119"/>
                    <a:pt x="395" y="119"/>
                    <a:pt x="395" y="118"/>
                  </a:cubicBezTo>
                  <a:moveTo>
                    <a:pt x="605" y="288"/>
                  </a:moveTo>
                  <a:cubicBezTo>
                    <a:pt x="596" y="225"/>
                    <a:pt x="577" y="168"/>
                    <a:pt x="550" y="121"/>
                  </a:cubicBezTo>
                  <a:cubicBezTo>
                    <a:pt x="539" y="121"/>
                    <a:pt x="528" y="121"/>
                    <a:pt x="515" y="121"/>
                  </a:cubicBezTo>
                  <a:cubicBezTo>
                    <a:pt x="485" y="121"/>
                    <a:pt x="453" y="120"/>
                    <a:pt x="420" y="119"/>
                  </a:cubicBezTo>
                  <a:cubicBezTo>
                    <a:pt x="418" y="119"/>
                    <a:pt x="416" y="119"/>
                    <a:pt x="415" y="119"/>
                  </a:cubicBezTo>
                  <a:cubicBezTo>
                    <a:pt x="416" y="119"/>
                    <a:pt x="416" y="119"/>
                    <a:pt x="416" y="119"/>
                  </a:cubicBezTo>
                  <a:cubicBezTo>
                    <a:pt x="416" y="119"/>
                    <a:pt x="416" y="119"/>
                    <a:pt x="416" y="119"/>
                  </a:cubicBezTo>
                  <a:cubicBezTo>
                    <a:pt x="416" y="119"/>
                    <a:pt x="416" y="119"/>
                    <a:pt x="416" y="119"/>
                  </a:cubicBezTo>
                  <a:cubicBezTo>
                    <a:pt x="416" y="119"/>
                    <a:pt x="416" y="119"/>
                    <a:pt x="416" y="119"/>
                  </a:cubicBezTo>
                  <a:cubicBezTo>
                    <a:pt x="416" y="119"/>
                    <a:pt x="416" y="119"/>
                    <a:pt x="416" y="119"/>
                  </a:cubicBezTo>
                  <a:cubicBezTo>
                    <a:pt x="416" y="119"/>
                    <a:pt x="416" y="119"/>
                    <a:pt x="416" y="119"/>
                  </a:cubicBezTo>
                  <a:cubicBezTo>
                    <a:pt x="416" y="119"/>
                    <a:pt x="416" y="119"/>
                    <a:pt x="416" y="119"/>
                  </a:cubicBezTo>
                  <a:cubicBezTo>
                    <a:pt x="416" y="119"/>
                    <a:pt x="416" y="119"/>
                    <a:pt x="416" y="119"/>
                  </a:cubicBezTo>
                  <a:cubicBezTo>
                    <a:pt x="415" y="120"/>
                    <a:pt x="414" y="120"/>
                    <a:pt x="412" y="121"/>
                  </a:cubicBezTo>
                  <a:cubicBezTo>
                    <a:pt x="412" y="121"/>
                    <a:pt x="412" y="122"/>
                    <a:pt x="413" y="123"/>
                  </a:cubicBezTo>
                  <a:cubicBezTo>
                    <a:pt x="415" y="124"/>
                    <a:pt x="415" y="124"/>
                    <a:pt x="418" y="124"/>
                  </a:cubicBezTo>
                  <a:cubicBezTo>
                    <a:pt x="418" y="123"/>
                    <a:pt x="420" y="122"/>
                    <a:pt x="420" y="121"/>
                  </a:cubicBezTo>
                  <a:cubicBezTo>
                    <a:pt x="423" y="122"/>
                    <a:pt x="424" y="125"/>
                    <a:pt x="426" y="126"/>
                  </a:cubicBezTo>
                  <a:cubicBezTo>
                    <a:pt x="426" y="126"/>
                    <a:pt x="426" y="127"/>
                    <a:pt x="426" y="127"/>
                  </a:cubicBezTo>
                  <a:cubicBezTo>
                    <a:pt x="425" y="128"/>
                    <a:pt x="424" y="129"/>
                    <a:pt x="423" y="130"/>
                  </a:cubicBezTo>
                  <a:cubicBezTo>
                    <a:pt x="423" y="131"/>
                    <a:pt x="422" y="131"/>
                    <a:pt x="421" y="131"/>
                  </a:cubicBezTo>
                  <a:cubicBezTo>
                    <a:pt x="421" y="131"/>
                    <a:pt x="420" y="131"/>
                    <a:pt x="420" y="131"/>
                  </a:cubicBezTo>
                  <a:cubicBezTo>
                    <a:pt x="419" y="130"/>
                    <a:pt x="419" y="129"/>
                    <a:pt x="419" y="129"/>
                  </a:cubicBezTo>
                  <a:cubicBezTo>
                    <a:pt x="418" y="128"/>
                    <a:pt x="417" y="128"/>
                    <a:pt x="417" y="128"/>
                  </a:cubicBezTo>
                  <a:cubicBezTo>
                    <a:pt x="417" y="127"/>
                    <a:pt x="417" y="126"/>
                    <a:pt x="417" y="126"/>
                  </a:cubicBezTo>
                  <a:cubicBezTo>
                    <a:pt x="416" y="126"/>
                    <a:pt x="416" y="126"/>
                    <a:pt x="415" y="126"/>
                  </a:cubicBezTo>
                  <a:cubicBezTo>
                    <a:pt x="415" y="127"/>
                    <a:pt x="414" y="128"/>
                    <a:pt x="413" y="128"/>
                  </a:cubicBezTo>
                  <a:cubicBezTo>
                    <a:pt x="412" y="133"/>
                    <a:pt x="410" y="141"/>
                    <a:pt x="410" y="141"/>
                  </a:cubicBezTo>
                  <a:cubicBezTo>
                    <a:pt x="411" y="141"/>
                    <a:pt x="411" y="141"/>
                    <a:pt x="412" y="142"/>
                  </a:cubicBezTo>
                  <a:cubicBezTo>
                    <a:pt x="411" y="143"/>
                    <a:pt x="411" y="143"/>
                    <a:pt x="411" y="143"/>
                  </a:cubicBezTo>
                  <a:cubicBezTo>
                    <a:pt x="404" y="141"/>
                    <a:pt x="404" y="141"/>
                    <a:pt x="402" y="143"/>
                  </a:cubicBezTo>
                  <a:cubicBezTo>
                    <a:pt x="403" y="144"/>
                    <a:pt x="404" y="145"/>
                    <a:pt x="404" y="146"/>
                  </a:cubicBezTo>
                  <a:cubicBezTo>
                    <a:pt x="404" y="147"/>
                    <a:pt x="404" y="147"/>
                    <a:pt x="404" y="147"/>
                  </a:cubicBezTo>
                  <a:cubicBezTo>
                    <a:pt x="403" y="147"/>
                    <a:pt x="403" y="147"/>
                    <a:pt x="403" y="147"/>
                  </a:cubicBezTo>
                  <a:cubicBezTo>
                    <a:pt x="401" y="145"/>
                    <a:pt x="399" y="144"/>
                    <a:pt x="397" y="142"/>
                  </a:cubicBezTo>
                  <a:cubicBezTo>
                    <a:pt x="383" y="149"/>
                    <a:pt x="379" y="151"/>
                    <a:pt x="379" y="144"/>
                  </a:cubicBezTo>
                  <a:cubicBezTo>
                    <a:pt x="377" y="144"/>
                    <a:pt x="377" y="144"/>
                    <a:pt x="377" y="144"/>
                  </a:cubicBezTo>
                  <a:cubicBezTo>
                    <a:pt x="376" y="145"/>
                    <a:pt x="375" y="145"/>
                    <a:pt x="374" y="145"/>
                  </a:cubicBezTo>
                  <a:cubicBezTo>
                    <a:pt x="373" y="145"/>
                    <a:pt x="372" y="145"/>
                    <a:pt x="372" y="145"/>
                  </a:cubicBezTo>
                  <a:cubicBezTo>
                    <a:pt x="371" y="145"/>
                    <a:pt x="370" y="145"/>
                    <a:pt x="370" y="145"/>
                  </a:cubicBezTo>
                  <a:cubicBezTo>
                    <a:pt x="370" y="145"/>
                    <a:pt x="370" y="146"/>
                    <a:pt x="370" y="147"/>
                  </a:cubicBezTo>
                  <a:cubicBezTo>
                    <a:pt x="369" y="148"/>
                    <a:pt x="368" y="148"/>
                    <a:pt x="368" y="148"/>
                  </a:cubicBezTo>
                  <a:cubicBezTo>
                    <a:pt x="367" y="148"/>
                    <a:pt x="367" y="147"/>
                    <a:pt x="366" y="147"/>
                  </a:cubicBezTo>
                  <a:cubicBezTo>
                    <a:pt x="366" y="146"/>
                    <a:pt x="365" y="145"/>
                    <a:pt x="364" y="145"/>
                  </a:cubicBezTo>
                  <a:cubicBezTo>
                    <a:pt x="363" y="145"/>
                    <a:pt x="363" y="145"/>
                    <a:pt x="362" y="145"/>
                  </a:cubicBezTo>
                  <a:cubicBezTo>
                    <a:pt x="362" y="144"/>
                    <a:pt x="362" y="144"/>
                    <a:pt x="362" y="143"/>
                  </a:cubicBezTo>
                  <a:cubicBezTo>
                    <a:pt x="362" y="143"/>
                    <a:pt x="363" y="142"/>
                    <a:pt x="363" y="141"/>
                  </a:cubicBezTo>
                  <a:cubicBezTo>
                    <a:pt x="364" y="141"/>
                    <a:pt x="365" y="141"/>
                    <a:pt x="366" y="141"/>
                  </a:cubicBezTo>
                  <a:cubicBezTo>
                    <a:pt x="368" y="142"/>
                    <a:pt x="370" y="143"/>
                    <a:pt x="372" y="143"/>
                  </a:cubicBezTo>
                  <a:cubicBezTo>
                    <a:pt x="372" y="142"/>
                    <a:pt x="374" y="140"/>
                    <a:pt x="374" y="135"/>
                  </a:cubicBezTo>
                  <a:cubicBezTo>
                    <a:pt x="373" y="134"/>
                    <a:pt x="373" y="134"/>
                    <a:pt x="372" y="134"/>
                  </a:cubicBezTo>
                  <a:cubicBezTo>
                    <a:pt x="369" y="135"/>
                    <a:pt x="369" y="135"/>
                    <a:pt x="368" y="136"/>
                  </a:cubicBezTo>
                  <a:cubicBezTo>
                    <a:pt x="367" y="137"/>
                    <a:pt x="367" y="137"/>
                    <a:pt x="367" y="137"/>
                  </a:cubicBezTo>
                  <a:cubicBezTo>
                    <a:pt x="366" y="137"/>
                    <a:pt x="366" y="137"/>
                    <a:pt x="366" y="137"/>
                  </a:cubicBezTo>
                  <a:cubicBezTo>
                    <a:pt x="366" y="136"/>
                    <a:pt x="366" y="136"/>
                    <a:pt x="366" y="135"/>
                  </a:cubicBezTo>
                  <a:cubicBezTo>
                    <a:pt x="366" y="135"/>
                    <a:pt x="367" y="134"/>
                    <a:pt x="367" y="134"/>
                  </a:cubicBezTo>
                  <a:cubicBezTo>
                    <a:pt x="367" y="132"/>
                    <a:pt x="367" y="132"/>
                    <a:pt x="367" y="131"/>
                  </a:cubicBezTo>
                  <a:cubicBezTo>
                    <a:pt x="367" y="132"/>
                    <a:pt x="366" y="132"/>
                    <a:pt x="366" y="132"/>
                  </a:cubicBezTo>
                  <a:cubicBezTo>
                    <a:pt x="365" y="125"/>
                    <a:pt x="365" y="125"/>
                    <a:pt x="364" y="124"/>
                  </a:cubicBezTo>
                  <a:cubicBezTo>
                    <a:pt x="360" y="128"/>
                    <a:pt x="360" y="128"/>
                    <a:pt x="359" y="128"/>
                  </a:cubicBezTo>
                  <a:cubicBezTo>
                    <a:pt x="358" y="129"/>
                    <a:pt x="358" y="129"/>
                    <a:pt x="358" y="130"/>
                  </a:cubicBezTo>
                  <a:cubicBezTo>
                    <a:pt x="358" y="131"/>
                    <a:pt x="358" y="131"/>
                    <a:pt x="358" y="131"/>
                  </a:cubicBezTo>
                  <a:cubicBezTo>
                    <a:pt x="357" y="132"/>
                    <a:pt x="356" y="132"/>
                    <a:pt x="355" y="133"/>
                  </a:cubicBezTo>
                  <a:cubicBezTo>
                    <a:pt x="353" y="136"/>
                    <a:pt x="357" y="138"/>
                    <a:pt x="356" y="141"/>
                  </a:cubicBezTo>
                  <a:cubicBezTo>
                    <a:pt x="356" y="142"/>
                    <a:pt x="356" y="142"/>
                    <a:pt x="356" y="142"/>
                  </a:cubicBezTo>
                  <a:cubicBezTo>
                    <a:pt x="355" y="144"/>
                    <a:pt x="355" y="144"/>
                    <a:pt x="355" y="144"/>
                  </a:cubicBezTo>
                  <a:cubicBezTo>
                    <a:pt x="356" y="145"/>
                    <a:pt x="356" y="147"/>
                    <a:pt x="356" y="148"/>
                  </a:cubicBezTo>
                  <a:cubicBezTo>
                    <a:pt x="356" y="149"/>
                    <a:pt x="356" y="150"/>
                    <a:pt x="356" y="150"/>
                  </a:cubicBezTo>
                  <a:cubicBezTo>
                    <a:pt x="356" y="150"/>
                    <a:pt x="355" y="150"/>
                    <a:pt x="355" y="150"/>
                  </a:cubicBezTo>
                  <a:cubicBezTo>
                    <a:pt x="354" y="150"/>
                    <a:pt x="354" y="150"/>
                    <a:pt x="353" y="150"/>
                  </a:cubicBezTo>
                  <a:cubicBezTo>
                    <a:pt x="351" y="151"/>
                    <a:pt x="351" y="151"/>
                    <a:pt x="350" y="150"/>
                  </a:cubicBezTo>
                  <a:cubicBezTo>
                    <a:pt x="346" y="150"/>
                    <a:pt x="346" y="150"/>
                    <a:pt x="337" y="156"/>
                  </a:cubicBezTo>
                  <a:cubicBezTo>
                    <a:pt x="336" y="155"/>
                    <a:pt x="336" y="155"/>
                    <a:pt x="335" y="155"/>
                  </a:cubicBezTo>
                  <a:cubicBezTo>
                    <a:pt x="335" y="155"/>
                    <a:pt x="335" y="155"/>
                    <a:pt x="334" y="155"/>
                  </a:cubicBezTo>
                  <a:cubicBezTo>
                    <a:pt x="334" y="155"/>
                    <a:pt x="333" y="155"/>
                    <a:pt x="333" y="155"/>
                  </a:cubicBezTo>
                  <a:cubicBezTo>
                    <a:pt x="332" y="155"/>
                    <a:pt x="332" y="156"/>
                    <a:pt x="332" y="157"/>
                  </a:cubicBezTo>
                  <a:cubicBezTo>
                    <a:pt x="334" y="158"/>
                    <a:pt x="334" y="158"/>
                    <a:pt x="334" y="158"/>
                  </a:cubicBezTo>
                  <a:cubicBezTo>
                    <a:pt x="334" y="159"/>
                    <a:pt x="334" y="160"/>
                    <a:pt x="333" y="161"/>
                  </a:cubicBezTo>
                  <a:cubicBezTo>
                    <a:pt x="330" y="161"/>
                    <a:pt x="330" y="161"/>
                    <a:pt x="325" y="165"/>
                  </a:cubicBezTo>
                  <a:cubicBezTo>
                    <a:pt x="324" y="165"/>
                    <a:pt x="324" y="165"/>
                    <a:pt x="324" y="165"/>
                  </a:cubicBezTo>
                  <a:cubicBezTo>
                    <a:pt x="323" y="165"/>
                    <a:pt x="322" y="165"/>
                    <a:pt x="322" y="165"/>
                  </a:cubicBezTo>
                  <a:cubicBezTo>
                    <a:pt x="320" y="167"/>
                    <a:pt x="320" y="169"/>
                    <a:pt x="319" y="171"/>
                  </a:cubicBezTo>
                  <a:cubicBezTo>
                    <a:pt x="317" y="171"/>
                    <a:pt x="316" y="171"/>
                    <a:pt x="314" y="172"/>
                  </a:cubicBezTo>
                  <a:cubicBezTo>
                    <a:pt x="314" y="173"/>
                    <a:pt x="313" y="174"/>
                    <a:pt x="313" y="175"/>
                  </a:cubicBezTo>
                  <a:cubicBezTo>
                    <a:pt x="312" y="175"/>
                    <a:pt x="311" y="175"/>
                    <a:pt x="310" y="175"/>
                  </a:cubicBezTo>
                  <a:cubicBezTo>
                    <a:pt x="309" y="174"/>
                    <a:pt x="309" y="174"/>
                    <a:pt x="309" y="174"/>
                  </a:cubicBezTo>
                  <a:cubicBezTo>
                    <a:pt x="308" y="174"/>
                    <a:pt x="307" y="174"/>
                    <a:pt x="307" y="174"/>
                  </a:cubicBezTo>
                  <a:cubicBezTo>
                    <a:pt x="306" y="173"/>
                    <a:pt x="306" y="173"/>
                    <a:pt x="306" y="173"/>
                  </a:cubicBezTo>
                  <a:cubicBezTo>
                    <a:pt x="305" y="172"/>
                    <a:pt x="305" y="172"/>
                    <a:pt x="304" y="172"/>
                  </a:cubicBezTo>
                  <a:cubicBezTo>
                    <a:pt x="303" y="173"/>
                    <a:pt x="303" y="174"/>
                    <a:pt x="303" y="175"/>
                  </a:cubicBezTo>
                  <a:cubicBezTo>
                    <a:pt x="303" y="175"/>
                    <a:pt x="304" y="176"/>
                    <a:pt x="304" y="176"/>
                  </a:cubicBezTo>
                  <a:cubicBezTo>
                    <a:pt x="304" y="176"/>
                    <a:pt x="303" y="177"/>
                    <a:pt x="303" y="178"/>
                  </a:cubicBezTo>
                  <a:cubicBezTo>
                    <a:pt x="303" y="179"/>
                    <a:pt x="303" y="179"/>
                    <a:pt x="303" y="179"/>
                  </a:cubicBezTo>
                  <a:cubicBezTo>
                    <a:pt x="303" y="179"/>
                    <a:pt x="303" y="180"/>
                    <a:pt x="303" y="180"/>
                  </a:cubicBezTo>
                  <a:cubicBezTo>
                    <a:pt x="301" y="180"/>
                    <a:pt x="298" y="180"/>
                    <a:pt x="296" y="180"/>
                  </a:cubicBezTo>
                  <a:cubicBezTo>
                    <a:pt x="295" y="179"/>
                    <a:pt x="295" y="179"/>
                    <a:pt x="295" y="178"/>
                  </a:cubicBezTo>
                  <a:cubicBezTo>
                    <a:pt x="289" y="179"/>
                    <a:pt x="289" y="179"/>
                    <a:pt x="288" y="180"/>
                  </a:cubicBezTo>
                  <a:cubicBezTo>
                    <a:pt x="288" y="182"/>
                    <a:pt x="289" y="182"/>
                    <a:pt x="289" y="182"/>
                  </a:cubicBezTo>
                  <a:cubicBezTo>
                    <a:pt x="290" y="183"/>
                    <a:pt x="291" y="184"/>
                    <a:pt x="292" y="184"/>
                  </a:cubicBezTo>
                  <a:cubicBezTo>
                    <a:pt x="294" y="184"/>
                    <a:pt x="294" y="184"/>
                    <a:pt x="295" y="184"/>
                  </a:cubicBezTo>
                  <a:cubicBezTo>
                    <a:pt x="298" y="187"/>
                    <a:pt x="298" y="187"/>
                    <a:pt x="298" y="188"/>
                  </a:cubicBezTo>
                  <a:cubicBezTo>
                    <a:pt x="299" y="191"/>
                    <a:pt x="299" y="193"/>
                    <a:pt x="299" y="195"/>
                  </a:cubicBezTo>
                  <a:cubicBezTo>
                    <a:pt x="300" y="196"/>
                    <a:pt x="301" y="197"/>
                    <a:pt x="302" y="199"/>
                  </a:cubicBezTo>
                  <a:cubicBezTo>
                    <a:pt x="302" y="201"/>
                    <a:pt x="302" y="201"/>
                    <a:pt x="297" y="213"/>
                  </a:cubicBezTo>
                  <a:cubicBezTo>
                    <a:pt x="296" y="214"/>
                    <a:pt x="294" y="215"/>
                    <a:pt x="293" y="215"/>
                  </a:cubicBezTo>
                  <a:cubicBezTo>
                    <a:pt x="292" y="215"/>
                    <a:pt x="292" y="215"/>
                    <a:pt x="292" y="215"/>
                  </a:cubicBezTo>
                  <a:cubicBezTo>
                    <a:pt x="289" y="214"/>
                    <a:pt x="286" y="214"/>
                    <a:pt x="283" y="212"/>
                  </a:cubicBezTo>
                  <a:cubicBezTo>
                    <a:pt x="279" y="211"/>
                    <a:pt x="276" y="211"/>
                    <a:pt x="273" y="211"/>
                  </a:cubicBezTo>
                  <a:cubicBezTo>
                    <a:pt x="269" y="210"/>
                    <a:pt x="269" y="210"/>
                    <a:pt x="268" y="209"/>
                  </a:cubicBezTo>
                  <a:cubicBezTo>
                    <a:pt x="268" y="209"/>
                    <a:pt x="268" y="209"/>
                    <a:pt x="268" y="209"/>
                  </a:cubicBezTo>
                  <a:cubicBezTo>
                    <a:pt x="267" y="210"/>
                    <a:pt x="267" y="210"/>
                    <a:pt x="266" y="210"/>
                  </a:cubicBezTo>
                  <a:cubicBezTo>
                    <a:pt x="264" y="212"/>
                    <a:pt x="262" y="212"/>
                    <a:pt x="260" y="212"/>
                  </a:cubicBezTo>
                  <a:cubicBezTo>
                    <a:pt x="260" y="213"/>
                    <a:pt x="260" y="213"/>
                    <a:pt x="260" y="213"/>
                  </a:cubicBezTo>
                  <a:cubicBezTo>
                    <a:pt x="262" y="217"/>
                    <a:pt x="258" y="221"/>
                    <a:pt x="260" y="225"/>
                  </a:cubicBezTo>
                  <a:cubicBezTo>
                    <a:pt x="259" y="227"/>
                    <a:pt x="259" y="229"/>
                    <a:pt x="259" y="232"/>
                  </a:cubicBezTo>
                  <a:cubicBezTo>
                    <a:pt x="254" y="239"/>
                    <a:pt x="254" y="239"/>
                    <a:pt x="255" y="241"/>
                  </a:cubicBezTo>
                  <a:cubicBezTo>
                    <a:pt x="256" y="243"/>
                    <a:pt x="256" y="244"/>
                    <a:pt x="256" y="244"/>
                  </a:cubicBezTo>
                  <a:cubicBezTo>
                    <a:pt x="255" y="245"/>
                    <a:pt x="255" y="245"/>
                    <a:pt x="255" y="245"/>
                  </a:cubicBezTo>
                  <a:cubicBezTo>
                    <a:pt x="254" y="247"/>
                    <a:pt x="254" y="247"/>
                    <a:pt x="254" y="251"/>
                  </a:cubicBezTo>
                  <a:cubicBezTo>
                    <a:pt x="255" y="251"/>
                    <a:pt x="256" y="251"/>
                    <a:pt x="257" y="251"/>
                  </a:cubicBezTo>
                  <a:cubicBezTo>
                    <a:pt x="259" y="251"/>
                    <a:pt x="260" y="250"/>
                    <a:pt x="262" y="253"/>
                  </a:cubicBezTo>
                  <a:cubicBezTo>
                    <a:pt x="263" y="253"/>
                    <a:pt x="264" y="252"/>
                    <a:pt x="265" y="252"/>
                  </a:cubicBezTo>
                  <a:cubicBezTo>
                    <a:pt x="266" y="252"/>
                    <a:pt x="266" y="252"/>
                    <a:pt x="269" y="254"/>
                  </a:cubicBezTo>
                  <a:cubicBezTo>
                    <a:pt x="270" y="255"/>
                    <a:pt x="270" y="257"/>
                    <a:pt x="271" y="258"/>
                  </a:cubicBezTo>
                  <a:cubicBezTo>
                    <a:pt x="271" y="258"/>
                    <a:pt x="272" y="258"/>
                    <a:pt x="272" y="258"/>
                  </a:cubicBezTo>
                  <a:cubicBezTo>
                    <a:pt x="271" y="257"/>
                    <a:pt x="271" y="257"/>
                    <a:pt x="271" y="257"/>
                  </a:cubicBezTo>
                  <a:cubicBezTo>
                    <a:pt x="281" y="254"/>
                    <a:pt x="289" y="246"/>
                    <a:pt x="301" y="246"/>
                  </a:cubicBezTo>
                  <a:cubicBezTo>
                    <a:pt x="303" y="244"/>
                    <a:pt x="303" y="243"/>
                    <a:pt x="303" y="242"/>
                  </a:cubicBezTo>
                  <a:cubicBezTo>
                    <a:pt x="302" y="241"/>
                    <a:pt x="301" y="240"/>
                    <a:pt x="301" y="239"/>
                  </a:cubicBezTo>
                  <a:cubicBezTo>
                    <a:pt x="301" y="238"/>
                    <a:pt x="301" y="238"/>
                    <a:pt x="304" y="232"/>
                  </a:cubicBezTo>
                  <a:cubicBezTo>
                    <a:pt x="306" y="229"/>
                    <a:pt x="320" y="226"/>
                    <a:pt x="320" y="226"/>
                  </a:cubicBezTo>
                  <a:cubicBezTo>
                    <a:pt x="322" y="224"/>
                    <a:pt x="322" y="223"/>
                    <a:pt x="322" y="222"/>
                  </a:cubicBezTo>
                  <a:cubicBezTo>
                    <a:pt x="322" y="222"/>
                    <a:pt x="322" y="222"/>
                    <a:pt x="322" y="221"/>
                  </a:cubicBezTo>
                  <a:cubicBezTo>
                    <a:pt x="322" y="216"/>
                    <a:pt x="322" y="212"/>
                    <a:pt x="329" y="214"/>
                  </a:cubicBezTo>
                  <a:cubicBezTo>
                    <a:pt x="330" y="214"/>
                    <a:pt x="330" y="214"/>
                    <a:pt x="330" y="214"/>
                  </a:cubicBezTo>
                  <a:cubicBezTo>
                    <a:pt x="330" y="214"/>
                    <a:pt x="330" y="214"/>
                    <a:pt x="330" y="214"/>
                  </a:cubicBezTo>
                  <a:cubicBezTo>
                    <a:pt x="330" y="214"/>
                    <a:pt x="330" y="214"/>
                    <a:pt x="330" y="214"/>
                  </a:cubicBezTo>
                  <a:cubicBezTo>
                    <a:pt x="330" y="214"/>
                    <a:pt x="330" y="214"/>
                    <a:pt x="330" y="214"/>
                  </a:cubicBezTo>
                  <a:cubicBezTo>
                    <a:pt x="330" y="214"/>
                    <a:pt x="330" y="214"/>
                    <a:pt x="330" y="214"/>
                  </a:cubicBezTo>
                  <a:cubicBezTo>
                    <a:pt x="330" y="214"/>
                    <a:pt x="330" y="214"/>
                    <a:pt x="330" y="214"/>
                  </a:cubicBezTo>
                  <a:cubicBezTo>
                    <a:pt x="330" y="214"/>
                    <a:pt x="330" y="214"/>
                    <a:pt x="330" y="214"/>
                  </a:cubicBezTo>
                  <a:cubicBezTo>
                    <a:pt x="331" y="214"/>
                    <a:pt x="331" y="214"/>
                    <a:pt x="331" y="214"/>
                  </a:cubicBezTo>
                  <a:cubicBezTo>
                    <a:pt x="334" y="216"/>
                    <a:pt x="334" y="216"/>
                    <a:pt x="336" y="216"/>
                  </a:cubicBezTo>
                  <a:cubicBezTo>
                    <a:pt x="337" y="216"/>
                    <a:pt x="337" y="216"/>
                    <a:pt x="338" y="216"/>
                  </a:cubicBezTo>
                  <a:cubicBezTo>
                    <a:pt x="338" y="216"/>
                    <a:pt x="339" y="216"/>
                    <a:pt x="340" y="216"/>
                  </a:cubicBezTo>
                  <a:cubicBezTo>
                    <a:pt x="340" y="214"/>
                    <a:pt x="340" y="214"/>
                    <a:pt x="342" y="212"/>
                  </a:cubicBezTo>
                  <a:cubicBezTo>
                    <a:pt x="344" y="212"/>
                    <a:pt x="344" y="212"/>
                    <a:pt x="345" y="212"/>
                  </a:cubicBezTo>
                  <a:cubicBezTo>
                    <a:pt x="346" y="212"/>
                    <a:pt x="348" y="212"/>
                    <a:pt x="351" y="208"/>
                  </a:cubicBezTo>
                  <a:cubicBezTo>
                    <a:pt x="358" y="209"/>
                    <a:pt x="357" y="217"/>
                    <a:pt x="362" y="220"/>
                  </a:cubicBezTo>
                  <a:cubicBezTo>
                    <a:pt x="363" y="220"/>
                    <a:pt x="364" y="221"/>
                    <a:pt x="364" y="223"/>
                  </a:cubicBezTo>
                  <a:cubicBezTo>
                    <a:pt x="380" y="233"/>
                    <a:pt x="388" y="241"/>
                    <a:pt x="387" y="246"/>
                  </a:cubicBezTo>
                  <a:cubicBezTo>
                    <a:pt x="385" y="247"/>
                    <a:pt x="373" y="249"/>
                    <a:pt x="369" y="249"/>
                  </a:cubicBezTo>
                  <a:cubicBezTo>
                    <a:pt x="369" y="249"/>
                    <a:pt x="368" y="250"/>
                    <a:pt x="368" y="250"/>
                  </a:cubicBezTo>
                  <a:cubicBezTo>
                    <a:pt x="371" y="252"/>
                    <a:pt x="373" y="255"/>
                    <a:pt x="377" y="256"/>
                  </a:cubicBezTo>
                  <a:cubicBezTo>
                    <a:pt x="379" y="256"/>
                    <a:pt x="382" y="256"/>
                    <a:pt x="384" y="256"/>
                  </a:cubicBezTo>
                  <a:cubicBezTo>
                    <a:pt x="384" y="255"/>
                    <a:pt x="384" y="253"/>
                    <a:pt x="384" y="252"/>
                  </a:cubicBezTo>
                  <a:cubicBezTo>
                    <a:pt x="389" y="250"/>
                    <a:pt x="392" y="245"/>
                    <a:pt x="396" y="242"/>
                  </a:cubicBezTo>
                  <a:cubicBezTo>
                    <a:pt x="396" y="240"/>
                    <a:pt x="396" y="240"/>
                    <a:pt x="396" y="239"/>
                  </a:cubicBezTo>
                  <a:cubicBezTo>
                    <a:pt x="393" y="239"/>
                    <a:pt x="393" y="239"/>
                    <a:pt x="392" y="239"/>
                  </a:cubicBezTo>
                  <a:cubicBezTo>
                    <a:pt x="391" y="239"/>
                    <a:pt x="391" y="238"/>
                    <a:pt x="391" y="238"/>
                  </a:cubicBezTo>
                  <a:cubicBezTo>
                    <a:pt x="393" y="236"/>
                    <a:pt x="394" y="236"/>
                    <a:pt x="395" y="236"/>
                  </a:cubicBezTo>
                  <a:cubicBezTo>
                    <a:pt x="398" y="237"/>
                    <a:pt x="398" y="237"/>
                    <a:pt x="400" y="239"/>
                  </a:cubicBezTo>
                  <a:cubicBezTo>
                    <a:pt x="400" y="239"/>
                    <a:pt x="400" y="239"/>
                    <a:pt x="400" y="234"/>
                  </a:cubicBezTo>
                  <a:cubicBezTo>
                    <a:pt x="396" y="231"/>
                    <a:pt x="391" y="230"/>
                    <a:pt x="389" y="226"/>
                  </a:cubicBezTo>
                  <a:cubicBezTo>
                    <a:pt x="388" y="226"/>
                    <a:pt x="385" y="226"/>
                    <a:pt x="380" y="221"/>
                  </a:cubicBezTo>
                  <a:cubicBezTo>
                    <a:pt x="381" y="219"/>
                    <a:pt x="381" y="219"/>
                    <a:pt x="375" y="215"/>
                  </a:cubicBezTo>
                  <a:cubicBezTo>
                    <a:pt x="375" y="214"/>
                    <a:pt x="374" y="214"/>
                    <a:pt x="374" y="214"/>
                  </a:cubicBezTo>
                  <a:cubicBezTo>
                    <a:pt x="374" y="213"/>
                    <a:pt x="373" y="212"/>
                    <a:pt x="373" y="211"/>
                  </a:cubicBezTo>
                  <a:cubicBezTo>
                    <a:pt x="372" y="210"/>
                    <a:pt x="370" y="210"/>
                    <a:pt x="369" y="210"/>
                  </a:cubicBezTo>
                  <a:cubicBezTo>
                    <a:pt x="369" y="209"/>
                    <a:pt x="369" y="209"/>
                    <a:pt x="369" y="208"/>
                  </a:cubicBezTo>
                  <a:cubicBezTo>
                    <a:pt x="370" y="207"/>
                    <a:pt x="370" y="207"/>
                    <a:pt x="370" y="207"/>
                  </a:cubicBezTo>
                  <a:cubicBezTo>
                    <a:pt x="371" y="206"/>
                    <a:pt x="371" y="205"/>
                    <a:pt x="371" y="205"/>
                  </a:cubicBezTo>
                  <a:cubicBezTo>
                    <a:pt x="371" y="204"/>
                    <a:pt x="371" y="203"/>
                    <a:pt x="371" y="202"/>
                  </a:cubicBezTo>
                  <a:cubicBezTo>
                    <a:pt x="374" y="201"/>
                    <a:pt x="375" y="202"/>
                    <a:pt x="376" y="205"/>
                  </a:cubicBezTo>
                  <a:cubicBezTo>
                    <a:pt x="384" y="206"/>
                    <a:pt x="386" y="216"/>
                    <a:pt x="394" y="217"/>
                  </a:cubicBezTo>
                  <a:cubicBezTo>
                    <a:pt x="394" y="218"/>
                    <a:pt x="394" y="218"/>
                    <a:pt x="395" y="218"/>
                  </a:cubicBezTo>
                  <a:cubicBezTo>
                    <a:pt x="398" y="222"/>
                    <a:pt x="404" y="223"/>
                    <a:pt x="406" y="228"/>
                  </a:cubicBezTo>
                  <a:cubicBezTo>
                    <a:pt x="404" y="234"/>
                    <a:pt x="404" y="234"/>
                    <a:pt x="406" y="236"/>
                  </a:cubicBezTo>
                  <a:cubicBezTo>
                    <a:pt x="407" y="239"/>
                    <a:pt x="407" y="242"/>
                    <a:pt x="411" y="242"/>
                  </a:cubicBezTo>
                  <a:cubicBezTo>
                    <a:pt x="413" y="244"/>
                    <a:pt x="413" y="246"/>
                    <a:pt x="413" y="247"/>
                  </a:cubicBezTo>
                  <a:cubicBezTo>
                    <a:pt x="412" y="247"/>
                    <a:pt x="411" y="247"/>
                    <a:pt x="410" y="247"/>
                  </a:cubicBezTo>
                  <a:cubicBezTo>
                    <a:pt x="410" y="247"/>
                    <a:pt x="409" y="246"/>
                    <a:pt x="409" y="246"/>
                  </a:cubicBezTo>
                  <a:cubicBezTo>
                    <a:pt x="409" y="246"/>
                    <a:pt x="408" y="247"/>
                    <a:pt x="408" y="247"/>
                  </a:cubicBezTo>
                  <a:cubicBezTo>
                    <a:pt x="411" y="251"/>
                    <a:pt x="411" y="251"/>
                    <a:pt x="414" y="252"/>
                  </a:cubicBezTo>
                  <a:cubicBezTo>
                    <a:pt x="414" y="252"/>
                    <a:pt x="414" y="251"/>
                    <a:pt x="414" y="251"/>
                  </a:cubicBezTo>
                  <a:cubicBezTo>
                    <a:pt x="416" y="252"/>
                    <a:pt x="417" y="252"/>
                    <a:pt x="419" y="254"/>
                  </a:cubicBezTo>
                  <a:cubicBezTo>
                    <a:pt x="418" y="256"/>
                    <a:pt x="418" y="257"/>
                    <a:pt x="419" y="258"/>
                  </a:cubicBezTo>
                  <a:cubicBezTo>
                    <a:pt x="421" y="259"/>
                    <a:pt x="421" y="259"/>
                    <a:pt x="422" y="259"/>
                  </a:cubicBezTo>
                  <a:cubicBezTo>
                    <a:pt x="423" y="259"/>
                    <a:pt x="424" y="259"/>
                    <a:pt x="424" y="259"/>
                  </a:cubicBezTo>
                  <a:cubicBezTo>
                    <a:pt x="425" y="258"/>
                    <a:pt x="426" y="257"/>
                    <a:pt x="426" y="256"/>
                  </a:cubicBezTo>
                  <a:cubicBezTo>
                    <a:pt x="426" y="255"/>
                    <a:pt x="426" y="255"/>
                    <a:pt x="426" y="254"/>
                  </a:cubicBezTo>
                  <a:cubicBezTo>
                    <a:pt x="426" y="254"/>
                    <a:pt x="426" y="253"/>
                    <a:pt x="426" y="253"/>
                  </a:cubicBezTo>
                  <a:cubicBezTo>
                    <a:pt x="426" y="252"/>
                    <a:pt x="427" y="252"/>
                    <a:pt x="427" y="251"/>
                  </a:cubicBezTo>
                  <a:cubicBezTo>
                    <a:pt x="428" y="252"/>
                    <a:pt x="430" y="252"/>
                    <a:pt x="430" y="253"/>
                  </a:cubicBezTo>
                  <a:cubicBezTo>
                    <a:pt x="431" y="253"/>
                    <a:pt x="432" y="253"/>
                    <a:pt x="432" y="253"/>
                  </a:cubicBezTo>
                  <a:cubicBezTo>
                    <a:pt x="432" y="253"/>
                    <a:pt x="433" y="252"/>
                    <a:pt x="433" y="252"/>
                  </a:cubicBezTo>
                  <a:cubicBezTo>
                    <a:pt x="433" y="251"/>
                    <a:pt x="433" y="249"/>
                    <a:pt x="433" y="248"/>
                  </a:cubicBezTo>
                  <a:cubicBezTo>
                    <a:pt x="435" y="248"/>
                    <a:pt x="436" y="248"/>
                    <a:pt x="437" y="248"/>
                  </a:cubicBezTo>
                  <a:cubicBezTo>
                    <a:pt x="436" y="246"/>
                    <a:pt x="435" y="246"/>
                    <a:pt x="433" y="245"/>
                  </a:cubicBezTo>
                  <a:cubicBezTo>
                    <a:pt x="433" y="246"/>
                    <a:pt x="432" y="247"/>
                    <a:pt x="432" y="248"/>
                  </a:cubicBezTo>
                  <a:cubicBezTo>
                    <a:pt x="429" y="248"/>
                    <a:pt x="429" y="247"/>
                    <a:pt x="427" y="241"/>
                  </a:cubicBezTo>
                  <a:cubicBezTo>
                    <a:pt x="424" y="240"/>
                    <a:pt x="424" y="240"/>
                    <a:pt x="422" y="238"/>
                  </a:cubicBezTo>
                  <a:cubicBezTo>
                    <a:pt x="422" y="237"/>
                    <a:pt x="422" y="237"/>
                    <a:pt x="422" y="236"/>
                  </a:cubicBezTo>
                  <a:cubicBezTo>
                    <a:pt x="424" y="236"/>
                    <a:pt x="424" y="236"/>
                    <a:pt x="424" y="236"/>
                  </a:cubicBezTo>
                  <a:cubicBezTo>
                    <a:pt x="425" y="236"/>
                    <a:pt x="426" y="237"/>
                    <a:pt x="427" y="237"/>
                  </a:cubicBezTo>
                  <a:cubicBezTo>
                    <a:pt x="429" y="237"/>
                    <a:pt x="429" y="237"/>
                    <a:pt x="430" y="237"/>
                  </a:cubicBezTo>
                  <a:cubicBezTo>
                    <a:pt x="430" y="237"/>
                    <a:pt x="430" y="238"/>
                    <a:pt x="431" y="238"/>
                  </a:cubicBezTo>
                  <a:cubicBezTo>
                    <a:pt x="431" y="237"/>
                    <a:pt x="431" y="235"/>
                    <a:pt x="431" y="234"/>
                  </a:cubicBezTo>
                  <a:cubicBezTo>
                    <a:pt x="433" y="232"/>
                    <a:pt x="433" y="232"/>
                    <a:pt x="442" y="236"/>
                  </a:cubicBezTo>
                  <a:cubicBezTo>
                    <a:pt x="442" y="236"/>
                    <a:pt x="443" y="237"/>
                    <a:pt x="443" y="238"/>
                  </a:cubicBezTo>
                  <a:cubicBezTo>
                    <a:pt x="443" y="238"/>
                    <a:pt x="443" y="238"/>
                    <a:pt x="444" y="238"/>
                  </a:cubicBezTo>
                  <a:cubicBezTo>
                    <a:pt x="445" y="240"/>
                    <a:pt x="445" y="240"/>
                    <a:pt x="445" y="240"/>
                  </a:cubicBezTo>
                  <a:cubicBezTo>
                    <a:pt x="444" y="240"/>
                    <a:pt x="443" y="241"/>
                    <a:pt x="443" y="241"/>
                  </a:cubicBezTo>
                  <a:cubicBezTo>
                    <a:pt x="443" y="244"/>
                    <a:pt x="448" y="245"/>
                    <a:pt x="447" y="249"/>
                  </a:cubicBezTo>
                  <a:cubicBezTo>
                    <a:pt x="447" y="250"/>
                    <a:pt x="447" y="251"/>
                    <a:pt x="447" y="251"/>
                  </a:cubicBezTo>
                  <a:cubicBezTo>
                    <a:pt x="447" y="252"/>
                    <a:pt x="447" y="252"/>
                    <a:pt x="447" y="253"/>
                  </a:cubicBezTo>
                  <a:cubicBezTo>
                    <a:pt x="447" y="254"/>
                    <a:pt x="448" y="255"/>
                    <a:pt x="449" y="256"/>
                  </a:cubicBezTo>
                  <a:cubicBezTo>
                    <a:pt x="449" y="256"/>
                    <a:pt x="449" y="256"/>
                    <a:pt x="449" y="256"/>
                  </a:cubicBezTo>
                  <a:cubicBezTo>
                    <a:pt x="450" y="257"/>
                    <a:pt x="450" y="257"/>
                    <a:pt x="450" y="257"/>
                  </a:cubicBezTo>
                  <a:cubicBezTo>
                    <a:pt x="450" y="257"/>
                    <a:pt x="450" y="257"/>
                    <a:pt x="450" y="257"/>
                  </a:cubicBezTo>
                  <a:cubicBezTo>
                    <a:pt x="451" y="258"/>
                    <a:pt x="451" y="258"/>
                    <a:pt x="451" y="258"/>
                  </a:cubicBezTo>
                  <a:cubicBezTo>
                    <a:pt x="452" y="258"/>
                    <a:pt x="452" y="258"/>
                    <a:pt x="452" y="258"/>
                  </a:cubicBezTo>
                  <a:cubicBezTo>
                    <a:pt x="452" y="259"/>
                    <a:pt x="452" y="259"/>
                    <a:pt x="452" y="260"/>
                  </a:cubicBezTo>
                  <a:cubicBezTo>
                    <a:pt x="452" y="261"/>
                    <a:pt x="452" y="261"/>
                    <a:pt x="452" y="261"/>
                  </a:cubicBezTo>
                  <a:cubicBezTo>
                    <a:pt x="451" y="261"/>
                    <a:pt x="451" y="261"/>
                    <a:pt x="451" y="261"/>
                  </a:cubicBezTo>
                  <a:cubicBezTo>
                    <a:pt x="451" y="262"/>
                    <a:pt x="451" y="262"/>
                    <a:pt x="451" y="262"/>
                  </a:cubicBezTo>
                  <a:cubicBezTo>
                    <a:pt x="451" y="263"/>
                    <a:pt x="451" y="264"/>
                    <a:pt x="452" y="265"/>
                  </a:cubicBezTo>
                  <a:cubicBezTo>
                    <a:pt x="452" y="266"/>
                    <a:pt x="452" y="266"/>
                    <a:pt x="452" y="266"/>
                  </a:cubicBezTo>
                  <a:cubicBezTo>
                    <a:pt x="453" y="266"/>
                    <a:pt x="453" y="266"/>
                    <a:pt x="453" y="266"/>
                  </a:cubicBezTo>
                  <a:cubicBezTo>
                    <a:pt x="454" y="265"/>
                    <a:pt x="454" y="265"/>
                    <a:pt x="454" y="265"/>
                  </a:cubicBezTo>
                  <a:cubicBezTo>
                    <a:pt x="454" y="263"/>
                    <a:pt x="454" y="263"/>
                    <a:pt x="454" y="263"/>
                  </a:cubicBezTo>
                  <a:cubicBezTo>
                    <a:pt x="454" y="262"/>
                    <a:pt x="454" y="261"/>
                    <a:pt x="454" y="261"/>
                  </a:cubicBezTo>
                  <a:cubicBezTo>
                    <a:pt x="455" y="259"/>
                    <a:pt x="455" y="259"/>
                    <a:pt x="455" y="259"/>
                  </a:cubicBezTo>
                  <a:cubicBezTo>
                    <a:pt x="456" y="259"/>
                    <a:pt x="456" y="259"/>
                    <a:pt x="456" y="259"/>
                  </a:cubicBezTo>
                  <a:cubicBezTo>
                    <a:pt x="456" y="260"/>
                    <a:pt x="456" y="260"/>
                    <a:pt x="456" y="260"/>
                  </a:cubicBezTo>
                  <a:cubicBezTo>
                    <a:pt x="457" y="260"/>
                    <a:pt x="457" y="260"/>
                    <a:pt x="457" y="260"/>
                  </a:cubicBezTo>
                  <a:cubicBezTo>
                    <a:pt x="457" y="261"/>
                    <a:pt x="457" y="261"/>
                    <a:pt x="457" y="261"/>
                  </a:cubicBezTo>
                  <a:cubicBezTo>
                    <a:pt x="458" y="261"/>
                    <a:pt x="459" y="262"/>
                    <a:pt x="459" y="262"/>
                  </a:cubicBezTo>
                  <a:cubicBezTo>
                    <a:pt x="460" y="263"/>
                    <a:pt x="460" y="263"/>
                    <a:pt x="460" y="263"/>
                  </a:cubicBezTo>
                  <a:cubicBezTo>
                    <a:pt x="460" y="264"/>
                    <a:pt x="460" y="264"/>
                    <a:pt x="460" y="264"/>
                  </a:cubicBezTo>
                  <a:cubicBezTo>
                    <a:pt x="461" y="264"/>
                    <a:pt x="461" y="264"/>
                    <a:pt x="461" y="264"/>
                  </a:cubicBezTo>
                  <a:cubicBezTo>
                    <a:pt x="462" y="264"/>
                    <a:pt x="462" y="264"/>
                    <a:pt x="462" y="264"/>
                  </a:cubicBezTo>
                  <a:cubicBezTo>
                    <a:pt x="462" y="264"/>
                    <a:pt x="464" y="264"/>
                    <a:pt x="464" y="265"/>
                  </a:cubicBezTo>
                  <a:cubicBezTo>
                    <a:pt x="466" y="265"/>
                    <a:pt x="466" y="265"/>
                    <a:pt x="466" y="265"/>
                  </a:cubicBezTo>
                  <a:cubicBezTo>
                    <a:pt x="467" y="265"/>
                    <a:pt x="467" y="265"/>
                    <a:pt x="467" y="265"/>
                  </a:cubicBezTo>
                  <a:cubicBezTo>
                    <a:pt x="467" y="264"/>
                    <a:pt x="467" y="264"/>
                    <a:pt x="467" y="264"/>
                  </a:cubicBezTo>
                  <a:cubicBezTo>
                    <a:pt x="467" y="264"/>
                    <a:pt x="467" y="264"/>
                    <a:pt x="467" y="264"/>
                  </a:cubicBezTo>
                  <a:cubicBezTo>
                    <a:pt x="467" y="263"/>
                    <a:pt x="467" y="263"/>
                    <a:pt x="467" y="263"/>
                  </a:cubicBezTo>
                  <a:cubicBezTo>
                    <a:pt x="467" y="262"/>
                    <a:pt x="467" y="261"/>
                    <a:pt x="468" y="260"/>
                  </a:cubicBezTo>
                  <a:cubicBezTo>
                    <a:pt x="468" y="259"/>
                    <a:pt x="468" y="259"/>
                    <a:pt x="468" y="259"/>
                  </a:cubicBezTo>
                  <a:cubicBezTo>
                    <a:pt x="469" y="259"/>
                    <a:pt x="469" y="259"/>
                    <a:pt x="469" y="259"/>
                  </a:cubicBezTo>
                  <a:cubicBezTo>
                    <a:pt x="470" y="259"/>
                    <a:pt x="471" y="259"/>
                    <a:pt x="472" y="260"/>
                  </a:cubicBezTo>
                  <a:cubicBezTo>
                    <a:pt x="474" y="261"/>
                    <a:pt x="474" y="261"/>
                    <a:pt x="474" y="261"/>
                  </a:cubicBezTo>
                  <a:cubicBezTo>
                    <a:pt x="476" y="263"/>
                    <a:pt x="476" y="263"/>
                    <a:pt x="476" y="263"/>
                  </a:cubicBezTo>
                  <a:cubicBezTo>
                    <a:pt x="477" y="263"/>
                    <a:pt x="477" y="263"/>
                    <a:pt x="477" y="263"/>
                  </a:cubicBezTo>
                  <a:cubicBezTo>
                    <a:pt x="477" y="264"/>
                    <a:pt x="477" y="264"/>
                    <a:pt x="477" y="264"/>
                  </a:cubicBezTo>
                  <a:cubicBezTo>
                    <a:pt x="478" y="264"/>
                    <a:pt x="478" y="264"/>
                    <a:pt x="478" y="264"/>
                  </a:cubicBezTo>
                  <a:cubicBezTo>
                    <a:pt x="478" y="264"/>
                    <a:pt x="478" y="264"/>
                    <a:pt x="478" y="264"/>
                  </a:cubicBezTo>
                  <a:cubicBezTo>
                    <a:pt x="481" y="264"/>
                    <a:pt x="484" y="264"/>
                    <a:pt x="486" y="265"/>
                  </a:cubicBezTo>
                  <a:cubicBezTo>
                    <a:pt x="486" y="264"/>
                    <a:pt x="486" y="263"/>
                    <a:pt x="486" y="263"/>
                  </a:cubicBezTo>
                  <a:cubicBezTo>
                    <a:pt x="486" y="262"/>
                    <a:pt x="486" y="262"/>
                    <a:pt x="486" y="262"/>
                  </a:cubicBezTo>
                  <a:cubicBezTo>
                    <a:pt x="486" y="261"/>
                    <a:pt x="486" y="261"/>
                    <a:pt x="486" y="260"/>
                  </a:cubicBezTo>
                  <a:cubicBezTo>
                    <a:pt x="486" y="260"/>
                    <a:pt x="487" y="260"/>
                    <a:pt x="487" y="260"/>
                  </a:cubicBezTo>
                  <a:cubicBezTo>
                    <a:pt x="488" y="259"/>
                    <a:pt x="488" y="259"/>
                    <a:pt x="488" y="259"/>
                  </a:cubicBezTo>
                  <a:cubicBezTo>
                    <a:pt x="489" y="259"/>
                    <a:pt x="489" y="259"/>
                    <a:pt x="489" y="259"/>
                  </a:cubicBezTo>
                  <a:cubicBezTo>
                    <a:pt x="490" y="260"/>
                    <a:pt x="491" y="261"/>
                    <a:pt x="492" y="261"/>
                  </a:cubicBezTo>
                  <a:cubicBezTo>
                    <a:pt x="493" y="262"/>
                    <a:pt x="494" y="262"/>
                    <a:pt x="494" y="262"/>
                  </a:cubicBezTo>
                  <a:cubicBezTo>
                    <a:pt x="494" y="261"/>
                    <a:pt x="494" y="261"/>
                    <a:pt x="494" y="261"/>
                  </a:cubicBezTo>
                  <a:cubicBezTo>
                    <a:pt x="495" y="261"/>
                    <a:pt x="495" y="261"/>
                    <a:pt x="495" y="261"/>
                  </a:cubicBezTo>
                  <a:cubicBezTo>
                    <a:pt x="495" y="260"/>
                    <a:pt x="495" y="260"/>
                    <a:pt x="495" y="260"/>
                  </a:cubicBezTo>
                  <a:cubicBezTo>
                    <a:pt x="496" y="260"/>
                    <a:pt x="496" y="260"/>
                    <a:pt x="496" y="260"/>
                  </a:cubicBezTo>
                  <a:cubicBezTo>
                    <a:pt x="497" y="262"/>
                    <a:pt x="497" y="262"/>
                    <a:pt x="497" y="262"/>
                  </a:cubicBezTo>
                  <a:cubicBezTo>
                    <a:pt x="497" y="263"/>
                    <a:pt x="497" y="263"/>
                    <a:pt x="497" y="263"/>
                  </a:cubicBezTo>
                  <a:cubicBezTo>
                    <a:pt x="497" y="264"/>
                    <a:pt x="497" y="265"/>
                    <a:pt x="497" y="266"/>
                  </a:cubicBezTo>
                  <a:cubicBezTo>
                    <a:pt x="496" y="268"/>
                    <a:pt x="496" y="270"/>
                    <a:pt x="497" y="273"/>
                  </a:cubicBezTo>
                  <a:cubicBezTo>
                    <a:pt x="497" y="273"/>
                    <a:pt x="497" y="273"/>
                    <a:pt x="497" y="273"/>
                  </a:cubicBezTo>
                  <a:cubicBezTo>
                    <a:pt x="497" y="274"/>
                    <a:pt x="498" y="274"/>
                    <a:pt x="498" y="275"/>
                  </a:cubicBezTo>
                  <a:cubicBezTo>
                    <a:pt x="498" y="275"/>
                    <a:pt x="497" y="276"/>
                    <a:pt x="497" y="277"/>
                  </a:cubicBezTo>
                  <a:cubicBezTo>
                    <a:pt x="497" y="277"/>
                    <a:pt x="497" y="277"/>
                    <a:pt x="497" y="277"/>
                  </a:cubicBezTo>
                  <a:cubicBezTo>
                    <a:pt x="497" y="278"/>
                    <a:pt x="497" y="278"/>
                    <a:pt x="497" y="278"/>
                  </a:cubicBezTo>
                  <a:cubicBezTo>
                    <a:pt x="496" y="280"/>
                    <a:pt x="496" y="280"/>
                    <a:pt x="496" y="280"/>
                  </a:cubicBezTo>
                  <a:cubicBezTo>
                    <a:pt x="496" y="280"/>
                    <a:pt x="496" y="280"/>
                    <a:pt x="496" y="280"/>
                  </a:cubicBezTo>
                  <a:cubicBezTo>
                    <a:pt x="494" y="284"/>
                    <a:pt x="494" y="284"/>
                    <a:pt x="493" y="284"/>
                  </a:cubicBezTo>
                  <a:cubicBezTo>
                    <a:pt x="492" y="285"/>
                    <a:pt x="492" y="285"/>
                    <a:pt x="492" y="285"/>
                  </a:cubicBezTo>
                  <a:cubicBezTo>
                    <a:pt x="492" y="285"/>
                    <a:pt x="492" y="285"/>
                    <a:pt x="492" y="285"/>
                  </a:cubicBezTo>
                  <a:cubicBezTo>
                    <a:pt x="492" y="286"/>
                    <a:pt x="492" y="286"/>
                    <a:pt x="492" y="286"/>
                  </a:cubicBezTo>
                  <a:cubicBezTo>
                    <a:pt x="514" y="287"/>
                    <a:pt x="537" y="287"/>
                    <a:pt x="558" y="288"/>
                  </a:cubicBezTo>
                  <a:cubicBezTo>
                    <a:pt x="575" y="288"/>
                    <a:pt x="590" y="288"/>
                    <a:pt x="605" y="288"/>
                  </a:cubicBezTo>
                  <a:moveTo>
                    <a:pt x="554" y="46"/>
                  </a:moveTo>
                  <a:cubicBezTo>
                    <a:pt x="531" y="34"/>
                    <a:pt x="531" y="34"/>
                    <a:pt x="531" y="34"/>
                  </a:cubicBezTo>
                  <a:cubicBezTo>
                    <a:pt x="531" y="34"/>
                    <a:pt x="531" y="34"/>
                    <a:pt x="531" y="34"/>
                  </a:cubicBezTo>
                  <a:cubicBezTo>
                    <a:pt x="532" y="34"/>
                    <a:pt x="532" y="34"/>
                    <a:pt x="532" y="34"/>
                  </a:cubicBezTo>
                  <a:cubicBezTo>
                    <a:pt x="533" y="35"/>
                    <a:pt x="533" y="35"/>
                    <a:pt x="533" y="35"/>
                  </a:cubicBezTo>
                  <a:cubicBezTo>
                    <a:pt x="532" y="35"/>
                    <a:pt x="532" y="35"/>
                    <a:pt x="532" y="35"/>
                  </a:cubicBezTo>
                  <a:cubicBezTo>
                    <a:pt x="533" y="35"/>
                    <a:pt x="533" y="35"/>
                    <a:pt x="533" y="35"/>
                  </a:cubicBezTo>
                  <a:cubicBezTo>
                    <a:pt x="534" y="35"/>
                    <a:pt x="534" y="35"/>
                    <a:pt x="534" y="35"/>
                  </a:cubicBezTo>
                  <a:cubicBezTo>
                    <a:pt x="533" y="35"/>
                    <a:pt x="533" y="35"/>
                    <a:pt x="533" y="35"/>
                  </a:cubicBezTo>
                  <a:cubicBezTo>
                    <a:pt x="532" y="35"/>
                    <a:pt x="530" y="34"/>
                    <a:pt x="529" y="33"/>
                  </a:cubicBezTo>
                  <a:cubicBezTo>
                    <a:pt x="530" y="33"/>
                    <a:pt x="530" y="34"/>
                    <a:pt x="531" y="34"/>
                  </a:cubicBezTo>
                  <a:cubicBezTo>
                    <a:pt x="531" y="34"/>
                    <a:pt x="530" y="34"/>
                    <a:pt x="529" y="33"/>
                  </a:cubicBezTo>
                  <a:cubicBezTo>
                    <a:pt x="528" y="33"/>
                    <a:pt x="528" y="33"/>
                    <a:pt x="525" y="31"/>
                  </a:cubicBezTo>
                  <a:cubicBezTo>
                    <a:pt x="524" y="31"/>
                    <a:pt x="524" y="31"/>
                    <a:pt x="524" y="31"/>
                  </a:cubicBezTo>
                  <a:cubicBezTo>
                    <a:pt x="523" y="31"/>
                    <a:pt x="523" y="31"/>
                    <a:pt x="523" y="31"/>
                  </a:cubicBezTo>
                  <a:cubicBezTo>
                    <a:pt x="525" y="32"/>
                    <a:pt x="527" y="32"/>
                    <a:pt x="529" y="33"/>
                  </a:cubicBezTo>
                  <a:cubicBezTo>
                    <a:pt x="529" y="33"/>
                    <a:pt x="529" y="33"/>
                    <a:pt x="529" y="33"/>
                  </a:cubicBezTo>
                  <a:cubicBezTo>
                    <a:pt x="529" y="34"/>
                    <a:pt x="529" y="34"/>
                    <a:pt x="529" y="34"/>
                  </a:cubicBezTo>
                  <a:cubicBezTo>
                    <a:pt x="530" y="34"/>
                    <a:pt x="531" y="34"/>
                    <a:pt x="532" y="35"/>
                  </a:cubicBezTo>
                  <a:cubicBezTo>
                    <a:pt x="532" y="35"/>
                    <a:pt x="532" y="35"/>
                    <a:pt x="533" y="35"/>
                  </a:cubicBezTo>
                  <a:cubicBezTo>
                    <a:pt x="533" y="35"/>
                    <a:pt x="534" y="36"/>
                    <a:pt x="534" y="36"/>
                  </a:cubicBezTo>
                  <a:cubicBezTo>
                    <a:pt x="534" y="36"/>
                    <a:pt x="534" y="36"/>
                    <a:pt x="534" y="36"/>
                  </a:cubicBezTo>
                  <a:cubicBezTo>
                    <a:pt x="535" y="37"/>
                    <a:pt x="535" y="37"/>
                    <a:pt x="535" y="37"/>
                  </a:cubicBezTo>
                  <a:cubicBezTo>
                    <a:pt x="535" y="37"/>
                    <a:pt x="535" y="37"/>
                    <a:pt x="535" y="37"/>
                  </a:cubicBezTo>
                  <a:cubicBezTo>
                    <a:pt x="536" y="37"/>
                    <a:pt x="536" y="37"/>
                    <a:pt x="536" y="37"/>
                  </a:cubicBezTo>
                  <a:cubicBezTo>
                    <a:pt x="535" y="37"/>
                    <a:pt x="535" y="37"/>
                    <a:pt x="535" y="37"/>
                  </a:cubicBezTo>
                  <a:cubicBezTo>
                    <a:pt x="535" y="37"/>
                    <a:pt x="529" y="34"/>
                    <a:pt x="526" y="32"/>
                  </a:cubicBezTo>
                  <a:cubicBezTo>
                    <a:pt x="526" y="32"/>
                    <a:pt x="526" y="32"/>
                    <a:pt x="526" y="32"/>
                  </a:cubicBezTo>
                  <a:cubicBezTo>
                    <a:pt x="525" y="32"/>
                    <a:pt x="524" y="31"/>
                    <a:pt x="524" y="31"/>
                  </a:cubicBezTo>
                  <a:cubicBezTo>
                    <a:pt x="523" y="31"/>
                    <a:pt x="523" y="31"/>
                    <a:pt x="522" y="30"/>
                  </a:cubicBezTo>
                  <a:cubicBezTo>
                    <a:pt x="522" y="30"/>
                    <a:pt x="522" y="30"/>
                    <a:pt x="522" y="30"/>
                  </a:cubicBezTo>
                  <a:cubicBezTo>
                    <a:pt x="521" y="30"/>
                    <a:pt x="521" y="30"/>
                    <a:pt x="517" y="28"/>
                  </a:cubicBezTo>
                  <a:cubicBezTo>
                    <a:pt x="517" y="28"/>
                    <a:pt x="517" y="28"/>
                    <a:pt x="517" y="28"/>
                  </a:cubicBezTo>
                  <a:cubicBezTo>
                    <a:pt x="516" y="27"/>
                    <a:pt x="514" y="27"/>
                    <a:pt x="513" y="26"/>
                  </a:cubicBezTo>
                  <a:cubicBezTo>
                    <a:pt x="513" y="26"/>
                    <a:pt x="513" y="26"/>
                    <a:pt x="513" y="26"/>
                  </a:cubicBezTo>
                  <a:cubicBezTo>
                    <a:pt x="511" y="25"/>
                    <a:pt x="509" y="25"/>
                    <a:pt x="507" y="24"/>
                  </a:cubicBezTo>
                  <a:cubicBezTo>
                    <a:pt x="507" y="24"/>
                    <a:pt x="507" y="24"/>
                    <a:pt x="507" y="24"/>
                  </a:cubicBezTo>
                  <a:cubicBezTo>
                    <a:pt x="504" y="23"/>
                    <a:pt x="502" y="22"/>
                    <a:pt x="499" y="21"/>
                  </a:cubicBezTo>
                  <a:cubicBezTo>
                    <a:pt x="498" y="21"/>
                    <a:pt x="498" y="21"/>
                    <a:pt x="498" y="21"/>
                  </a:cubicBezTo>
                  <a:cubicBezTo>
                    <a:pt x="498" y="21"/>
                    <a:pt x="498" y="21"/>
                    <a:pt x="498" y="21"/>
                  </a:cubicBezTo>
                  <a:cubicBezTo>
                    <a:pt x="498" y="21"/>
                    <a:pt x="499" y="21"/>
                    <a:pt x="499" y="21"/>
                  </a:cubicBezTo>
                  <a:cubicBezTo>
                    <a:pt x="499" y="21"/>
                    <a:pt x="498" y="21"/>
                    <a:pt x="497" y="21"/>
                  </a:cubicBezTo>
                  <a:cubicBezTo>
                    <a:pt x="498" y="21"/>
                    <a:pt x="499" y="21"/>
                    <a:pt x="500" y="22"/>
                  </a:cubicBezTo>
                  <a:cubicBezTo>
                    <a:pt x="500" y="22"/>
                    <a:pt x="500" y="22"/>
                    <a:pt x="500" y="22"/>
                  </a:cubicBezTo>
                  <a:cubicBezTo>
                    <a:pt x="499" y="22"/>
                    <a:pt x="499" y="22"/>
                    <a:pt x="499" y="22"/>
                  </a:cubicBezTo>
                  <a:cubicBezTo>
                    <a:pt x="499" y="21"/>
                    <a:pt x="498" y="21"/>
                    <a:pt x="498" y="21"/>
                  </a:cubicBezTo>
                  <a:cubicBezTo>
                    <a:pt x="497" y="21"/>
                    <a:pt x="496" y="20"/>
                    <a:pt x="494" y="20"/>
                  </a:cubicBezTo>
                  <a:cubicBezTo>
                    <a:pt x="494" y="20"/>
                    <a:pt x="494" y="20"/>
                    <a:pt x="494" y="20"/>
                  </a:cubicBezTo>
                  <a:cubicBezTo>
                    <a:pt x="494" y="20"/>
                    <a:pt x="493" y="20"/>
                    <a:pt x="489" y="18"/>
                  </a:cubicBezTo>
                  <a:cubicBezTo>
                    <a:pt x="489" y="18"/>
                    <a:pt x="488" y="18"/>
                    <a:pt x="487" y="17"/>
                  </a:cubicBezTo>
                  <a:cubicBezTo>
                    <a:pt x="486" y="18"/>
                    <a:pt x="486" y="18"/>
                    <a:pt x="486" y="18"/>
                  </a:cubicBezTo>
                  <a:cubicBezTo>
                    <a:pt x="497" y="21"/>
                    <a:pt x="497" y="21"/>
                    <a:pt x="499" y="22"/>
                  </a:cubicBezTo>
                  <a:cubicBezTo>
                    <a:pt x="498" y="22"/>
                    <a:pt x="498" y="22"/>
                    <a:pt x="498" y="22"/>
                  </a:cubicBezTo>
                  <a:cubicBezTo>
                    <a:pt x="498" y="22"/>
                    <a:pt x="499" y="23"/>
                    <a:pt x="500" y="23"/>
                  </a:cubicBezTo>
                  <a:cubicBezTo>
                    <a:pt x="500" y="23"/>
                    <a:pt x="500" y="23"/>
                    <a:pt x="500" y="23"/>
                  </a:cubicBezTo>
                  <a:cubicBezTo>
                    <a:pt x="500" y="23"/>
                    <a:pt x="500" y="23"/>
                    <a:pt x="500" y="23"/>
                  </a:cubicBezTo>
                  <a:cubicBezTo>
                    <a:pt x="500" y="23"/>
                    <a:pt x="500" y="23"/>
                    <a:pt x="500" y="23"/>
                  </a:cubicBezTo>
                  <a:cubicBezTo>
                    <a:pt x="500" y="23"/>
                    <a:pt x="500" y="23"/>
                    <a:pt x="500" y="23"/>
                  </a:cubicBezTo>
                  <a:cubicBezTo>
                    <a:pt x="500" y="23"/>
                    <a:pt x="500" y="23"/>
                    <a:pt x="500" y="23"/>
                  </a:cubicBezTo>
                  <a:cubicBezTo>
                    <a:pt x="500" y="23"/>
                    <a:pt x="500" y="23"/>
                    <a:pt x="500" y="23"/>
                  </a:cubicBezTo>
                  <a:cubicBezTo>
                    <a:pt x="501" y="24"/>
                    <a:pt x="501" y="24"/>
                    <a:pt x="502" y="24"/>
                  </a:cubicBezTo>
                  <a:cubicBezTo>
                    <a:pt x="502" y="24"/>
                    <a:pt x="503" y="24"/>
                    <a:pt x="503" y="25"/>
                  </a:cubicBezTo>
                  <a:cubicBezTo>
                    <a:pt x="503" y="24"/>
                    <a:pt x="503" y="24"/>
                    <a:pt x="500" y="24"/>
                  </a:cubicBezTo>
                  <a:cubicBezTo>
                    <a:pt x="499" y="24"/>
                    <a:pt x="499" y="24"/>
                    <a:pt x="499" y="24"/>
                  </a:cubicBezTo>
                  <a:cubicBezTo>
                    <a:pt x="498" y="23"/>
                    <a:pt x="498" y="23"/>
                    <a:pt x="498" y="23"/>
                  </a:cubicBezTo>
                  <a:cubicBezTo>
                    <a:pt x="500" y="24"/>
                    <a:pt x="501" y="25"/>
                    <a:pt x="502" y="25"/>
                  </a:cubicBezTo>
                  <a:cubicBezTo>
                    <a:pt x="502" y="25"/>
                    <a:pt x="502" y="25"/>
                    <a:pt x="502" y="25"/>
                  </a:cubicBezTo>
                  <a:cubicBezTo>
                    <a:pt x="503" y="26"/>
                    <a:pt x="504" y="26"/>
                    <a:pt x="504" y="27"/>
                  </a:cubicBezTo>
                  <a:cubicBezTo>
                    <a:pt x="504" y="27"/>
                    <a:pt x="504" y="27"/>
                    <a:pt x="504" y="27"/>
                  </a:cubicBezTo>
                  <a:cubicBezTo>
                    <a:pt x="506" y="29"/>
                    <a:pt x="506" y="29"/>
                    <a:pt x="515" y="34"/>
                  </a:cubicBezTo>
                  <a:cubicBezTo>
                    <a:pt x="516" y="34"/>
                    <a:pt x="516" y="34"/>
                    <a:pt x="517" y="34"/>
                  </a:cubicBezTo>
                  <a:cubicBezTo>
                    <a:pt x="517" y="35"/>
                    <a:pt x="517" y="35"/>
                    <a:pt x="517" y="35"/>
                  </a:cubicBezTo>
                  <a:cubicBezTo>
                    <a:pt x="517" y="35"/>
                    <a:pt x="517" y="35"/>
                    <a:pt x="517" y="35"/>
                  </a:cubicBezTo>
                  <a:cubicBezTo>
                    <a:pt x="517" y="35"/>
                    <a:pt x="517" y="35"/>
                    <a:pt x="517" y="35"/>
                  </a:cubicBezTo>
                  <a:cubicBezTo>
                    <a:pt x="516" y="35"/>
                    <a:pt x="516" y="35"/>
                    <a:pt x="515" y="35"/>
                  </a:cubicBezTo>
                  <a:cubicBezTo>
                    <a:pt x="515" y="36"/>
                    <a:pt x="515" y="36"/>
                    <a:pt x="514" y="36"/>
                  </a:cubicBezTo>
                  <a:cubicBezTo>
                    <a:pt x="515" y="36"/>
                    <a:pt x="515" y="36"/>
                    <a:pt x="515" y="36"/>
                  </a:cubicBezTo>
                  <a:cubicBezTo>
                    <a:pt x="515" y="37"/>
                    <a:pt x="515" y="37"/>
                    <a:pt x="515" y="37"/>
                  </a:cubicBezTo>
                  <a:cubicBezTo>
                    <a:pt x="515" y="37"/>
                    <a:pt x="515" y="37"/>
                    <a:pt x="514" y="37"/>
                  </a:cubicBezTo>
                  <a:cubicBezTo>
                    <a:pt x="515" y="37"/>
                    <a:pt x="524" y="42"/>
                    <a:pt x="525" y="43"/>
                  </a:cubicBezTo>
                  <a:cubicBezTo>
                    <a:pt x="526" y="43"/>
                    <a:pt x="526" y="43"/>
                    <a:pt x="526" y="43"/>
                  </a:cubicBezTo>
                  <a:cubicBezTo>
                    <a:pt x="526" y="43"/>
                    <a:pt x="527" y="43"/>
                    <a:pt x="530" y="44"/>
                  </a:cubicBezTo>
                  <a:cubicBezTo>
                    <a:pt x="530" y="45"/>
                    <a:pt x="531" y="45"/>
                    <a:pt x="531" y="45"/>
                  </a:cubicBezTo>
                  <a:cubicBezTo>
                    <a:pt x="532" y="46"/>
                    <a:pt x="532" y="46"/>
                    <a:pt x="532" y="46"/>
                  </a:cubicBezTo>
                  <a:cubicBezTo>
                    <a:pt x="531" y="46"/>
                    <a:pt x="531" y="46"/>
                    <a:pt x="524" y="43"/>
                  </a:cubicBezTo>
                  <a:cubicBezTo>
                    <a:pt x="524" y="43"/>
                    <a:pt x="523" y="43"/>
                    <a:pt x="523" y="43"/>
                  </a:cubicBezTo>
                  <a:cubicBezTo>
                    <a:pt x="522" y="43"/>
                    <a:pt x="521" y="42"/>
                    <a:pt x="520" y="42"/>
                  </a:cubicBezTo>
                  <a:cubicBezTo>
                    <a:pt x="519" y="41"/>
                    <a:pt x="519" y="41"/>
                    <a:pt x="519" y="41"/>
                  </a:cubicBezTo>
                  <a:cubicBezTo>
                    <a:pt x="519" y="42"/>
                    <a:pt x="519" y="42"/>
                    <a:pt x="519" y="42"/>
                  </a:cubicBezTo>
                  <a:cubicBezTo>
                    <a:pt x="520" y="43"/>
                    <a:pt x="520" y="43"/>
                    <a:pt x="520" y="43"/>
                  </a:cubicBezTo>
                  <a:cubicBezTo>
                    <a:pt x="522" y="43"/>
                    <a:pt x="522" y="43"/>
                    <a:pt x="524" y="45"/>
                  </a:cubicBezTo>
                  <a:cubicBezTo>
                    <a:pt x="524" y="45"/>
                    <a:pt x="524" y="45"/>
                    <a:pt x="522" y="44"/>
                  </a:cubicBezTo>
                  <a:cubicBezTo>
                    <a:pt x="521" y="44"/>
                    <a:pt x="521" y="44"/>
                    <a:pt x="521" y="44"/>
                  </a:cubicBezTo>
                  <a:cubicBezTo>
                    <a:pt x="523" y="46"/>
                    <a:pt x="525" y="47"/>
                    <a:pt x="526" y="47"/>
                  </a:cubicBezTo>
                  <a:cubicBezTo>
                    <a:pt x="526" y="47"/>
                    <a:pt x="526" y="47"/>
                    <a:pt x="526" y="47"/>
                  </a:cubicBezTo>
                  <a:cubicBezTo>
                    <a:pt x="526" y="47"/>
                    <a:pt x="526" y="47"/>
                    <a:pt x="526" y="47"/>
                  </a:cubicBezTo>
                  <a:cubicBezTo>
                    <a:pt x="526" y="47"/>
                    <a:pt x="526" y="47"/>
                    <a:pt x="526" y="47"/>
                  </a:cubicBezTo>
                  <a:cubicBezTo>
                    <a:pt x="526" y="47"/>
                    <a:pt x="526" y="47"/>
                    <a:pt x="526" y="47"/>
                  </a:cubicBezTo>
                  <a:cubicBezTo>
                    <a:pt x="527" y="47"/>
                    <a:pt x="527" y="47"/>
                    <a:pt x="527" y="47"/>
                  </a:cubicBezTo>
                  <a:cubicBezTo>
                    <a:pt x="527" y="47"/>
                    <a:pt x="527" y="47"/>
                    <a:pt x="527" y="47"/>
                  </a:cubicBezTo>
                  <a:cubicBezTo>
                    <a:pt x="527" y="47"/>
                    <a:pt x="527" y="47"/>
                    <a:pt x="527" y="47"/>
                  </a:cubicBezTo>
                  <a:cubicBezTo>
                    <a:pt x="527" y="47"/>
                    <a:pt x="527" y="47"/>
                    <a:pt x="527" y="47"/>
                  </a:cubicBezTo>
                  <a:cubicBezTo>
                    <a:pt x="530" y="48"/>
                    <a:pt x="533" y="50"/>
                    <a:pt x="533" y="50"/>
                  </a:cubicBezTo>
                  <a:cubicBezTo>
                    <a:pt x="530" y="48"/>
                    <a:pt x="526" y="48"/>
                    <a:pt x="523" y="46"/>
                  </a:cubicBezTo>
                  <a:cubicBezTo>
                    <a:pt x="522" y="46"/>
                    <a:pt x="521" y="45"/>
                    <a:pt x="521" y="45"/>
                  </a:cubicBezTo>
                  <a:cubicBezTo>
                    <a:pt x="515" y="41"/>
                    <a:pt x="515" y="41"/>
                    <a:pt x="512" y="40"/>
                  </a:cubicBezTo>
                  <a:cubicBezTo>
                    <a:pt x="512" y="40"/>
                    <a:pt x="512" y="40"/>
                    <a:pt x="512" y="40"/>
                  </a:cubicBezTo>
                  <a:cubicBezTo>
                    <a:pt x="512" y="40"/>
                    <a:pt x="512" y="40"/>
                    <a:pt x="512" y="40"/>
                  </a:cubicBezTo>
                  <a:cubicBezTo>
                    <a:pt x="512" y="40"/>
                    <a:pt x="512" y="40"/>
                    <a:pt x="512" y="40"/>
                  </a:cubicBezTo>
                  <a:cubicBezTo>
                    <a:pt x="512" y="40"/>
                    <a:pt x="512" y="40"/>
                    <a:pt x="512" y="40"/>
                  </a:cubicBezTo>
                  <a:cubicBezTo>
                    <a:pt x="512" y="40"/>
                    <a:pt x="512" y="40"/>
                    <a:pt x="512" y="40"/>
                  </a:cubicBezTo>
                  <a:cubicBezTo>
                    <a:pt x="512" y="40"/>
                    <a:pt x="512" y="40"/>
                    <a:pt x="512" y="40"/>
                  </a:cubicBezTo>
                  <a:cubicBezTo>
                    <a:pt x="512" y="40"/>
                    <a:pt x="512" y="40"/>
                    <a:pt x="512" y="40"/>
                  </a:cubicBezTo>
                  <a:cubicBezTo>
                    <a:pt x="512" y="40"/>
                    <a:pt x="512" y="40"/>
                    <a:pt x="512" y="40"/>
                  </a:cubicBezTo>
                  <a:cubicBezTo>
                    <a:pt x="517" y="43"/>
                    <a:pt x="517" y="43"/>
                    <a:pt x="517" y="43"/>
                  </a:cubicBezTo>
                  <a:cubicBezTo>
                    <a:pt x="518" y="44"/>
                    <a:pt x="518" y="44"/>
                    <a:pt x="519" y="44"/>
                  </a:cubicBezTo>
                  <a:cubicBezTo>
                    <a:pt x="518" y="44"/>
                    <a:pt x="518" y="44"/>
                    <a:pt x="518" y="44"/>
                  </a:cubicBezTo>
                  <a:cubicBezTo>
                    <a:pt x="519" y="46"/>
                    <a:pt x="521" y="47"/>
                    <a:pt x="521" y="47"/>
                  </a:cubicBezTo>
                  <a:cubicBezTo>
                    <a:pt x="521" y="48"/>
                    <a:pt x="521" y="48"/>
                    <a:pt x="521" y="48"/>
                  </a:cubicBezTo>
                  <a:cubicBezTo>
                    <a:pt x="530" y="53"/>
                    <a:pt x="530" y="53"/>
                    <a:pt x="532" y="54"/>
                  </a:cubicBezTo>
                  <a:cubicBezTo>
                    <a:pt x="532" y="55"/>
                    <a:pt x="532" y="55"/>
                    <a:pt x="532" y="55"/>
                  </a:cubicBezTo>
                  <a:cubicBezTo>
                    <a:pt x="534" y="56"/>
                    <a:pt x="537" y="58"/>
                    <a:pt x="539" y="60"/>
                  </a:cubicBezTo>
                  <a:cubicBezTo>
                    <a:pt x="540" y="60"/>
                    <a:pt x="541" y="60"/>
                    <a:pt x="541" y="60"/>
                  </a:cubicBezTo>
                  <a:cubicBezTo>
                    <a:pt x="541" y="59"/>
                    <a:pt x="540" y="59"/>
                    <a:pt x="540" y="58"/>
                  </a:cubicBezTo>
                  <a:cubicBezTo>
                    <a:pt x="540" y="58"/>
                    <a:pt x="540" y="58"/>
                    <a:pt x="540" y="58"/>
                  </a:cubicBezTo>
                  <a:cubicBezTo>
                    <a:pt x="546" y="60"/>
                    <a:pt x="550" y="65"/>
                    <a:pt x="556" y="67"/>
                  </a:cubicBezTo>
                  <a:cubicBezTo>
                    <a:pt x="557" y="68"/>
                    <a:pt x="558" y="68"/>
                    <a:pt x="559" y="69"/>
                  </a:cubicBezTo>
                  <a:cubicBezTo>
                    <a:pt x="558" y="70"/>
                    <a:pt x="558" y="70"/>
                    <a:pt x="558" y="70"/>
                  </a:cubicBezTo>
                  <a:cubicBezTo>
                    <a:pt x="555" y="68"/>
                    <a:pt x="555" y="68"/>
                    <a:pt x="553" y="67"/>
                  </a:cubicBezTo>
                  <a:cubicBezTo>
                    <a:pt x="553" y="66"/>
                    <a:pt x="553" y="66"/>
                    <a:pt x="552" y="66"/>
                  </a:cubicBezTo>
                  <a:cubicBezTo>
                    <a:pt x="552" y="66"/>
                    <a:pt x="546" y="61"/>
                    <a:pt x="544" y="62"/>
                  </a:cubicBezTo>
                  <a:cubicBezTo>
                    <a:pt x="543" y="62"/>
                    <a:pt x="543" y="62"/>
                    <a:pt x="543" y="62"/>
                  </a:cubicBezTo>
                  <a:cubicBezTo>
                    <a:pt x="544" y="64"/>
                    <a:pt x="554" y="73"/>
                    <a:pt x="554" y="73"/>
                  </a:cubicBezTo>
                  <a:cubicBezTo>
                    <a:pt x="553" y="73"/>
                    <a:pt x="553" y="73"/>
                    <a:pt x="553" y="73"/>
                  </a:cubicBezTo>
                  <a:cubicBezTo>
                    <a:pt x="553" y="73"/>
                    <a:pt x="553" y="74"/>
                    <a:pt x="553" y="75"/>
                  </a:cubicBezTo>
                  <a:cubicBezTo>
                    <a:pt x="553" y="75"/>
                    <a:pt x="554" y="76"/>
                    <a:pt x="554" y="76"/>
                  </a:cubicBezTo>
                  <a:cubicBezTo>
                    <a:pt x="554" y="76"/>
                    <a:pt x="554" y="76"/>
                    <a:pt x="554" y="76"/>
                  </a:cubicBezTo>
                  <a:cubicBezTo>
                    <a:pt x="553" y="76"/>
                    <a:pt x="553" y="76"/>
                    <a:pt x="551" y="76"/>
                  </a:cubicBezTo>
                  <a:cubicBezTo>
                    <a:pt x="550" y="75"/>
                    <a:pt x="549" y="75"/>
                    <a:pt x="548" y="75"/>
                  </a:cubicBezTo>
                  <a:cubicBezTo>
                    <a:pt x="547" y="75"/>
                    <a:pt x="547" y="75"/>
                    <a:pt x="547" y="75"/>
                  </a:cubicBezTo>
                  <a:cubicBezTo>
                    <a:pt x="547" y="74"/>
                    <a:pt x="546" y="74"/>
                    <a:pt x="546" y="73"/>
                  </a:cubicBezTo>
                  <a:cubicBezTo>
                    <a:pt x="547" y="73"/>
                    <a:pt x="548" y="74"/>
                    <a:pt x="550" y="74"/>
                  </a:cubicBezTo>
                  <a:cubicBezTo>
                    <a:pt x="550" y="73"/>
                    <a:pt x="550" y="72"/>
                    <a:pt x="547" y="68"/>
                  </a:cubicBezTo>
                  <a:cubicBezTo>
                    <a:pt x="547" y="68"/>
                    <a:pt x="547" y="68"/>
                    <a:pt x="533" y="57"/>
                  </a:cubicBezTo>
                  <a:cubicBezTo>
                    <a:pt x="532" y="56"/>
                    <a:pt x="532" y="56"/>
                    <a:pt x="531" y="56"/>
                  </a:cubicBezTo>
                  <a:cubicBezTo>
                    <a:pt x="527" y="52"/>
                    <a:pt x="527" y="52"/>
                    <a:pt x="520" y="48"/>
                  </a:cubicBezTo>
                  <a:cubicBezTo>
                    <a:pt x="518" y="47"/>
                    <a:pt x="516" y="45"/>
                    <a:pt x="515" y="44"/>
                  </a:cubicBezTo>
                  <a:cubicBezTo>
                    <a:pt x="515" y="44"/>
                    <a:pt x="515" y="44"/>
                    <a:pt x="516" y="44"/>
                  </a:cubicBezTo>
                  <a:cubicBezTo>
                    <a:pt x="510" y="41"/>
                    <a:pt x="510" y="41"/>
                    <a:pt x="510" y="41"/>
                  </a:cubicBezTo>
                  <a:cubicBezTo>
                    <a:pt x="509" y="41"/>
                    <a:pt x="508" y="40"/>
                    <a:pt x="507" y="40"/>
                  </a:cubicBezTo>
                  <a:cubicBezTo>
                    <a:pt x="506" y="40"/>
                    <a:pt x="506" y="40"/>
                    <a:pt x="506" y="40"/>
                  </a:cubicBezTo>
                  <a:cubicBezTo>
                    <a:pt x="505" y="40"/>
                    <a:pt x="505" y="40"/>
                    <a:pt x="505" y="40"/>
                  </a:cubicBezTo>
                  <a:cubicBezTo>
                    <a:pt x="506" y="41"/>
                    <a:pt x="506" y="41"/>
                    <a:pt x="506" y="41"/>
                  </a:cubicBezTo>
                  <a:cubicBezTo>
                    <a:pt x="505" y="41"/>
                    <a:pt x="505" y="41"/>
                    <a:pt x="505" y="41"/>
                  </a:cubicBezTo>
                  <a:cubicBezTo>
                    <a:pt x="506" y="43"/>
                    <a:pt x="513" y="48"/>
                    <a:pt x="513" y="48"/>
                  </a:cubicBezTo>
                  <a:cubicBezTo>
                    <a:pt x="512" y="48"/>
                    <a:pt x="512" y="48"/>
                    <a:pt x="512" y="48"/>
                  </a:cubicBezTo>
                  <a:cubicBezTo>
                    <a:pt x="512" y="49"/>
                    <a:pt x="512" y="49"/>
                    <a:pt x="512" y="49"/>
                  </a:cubicBezTo>
                  <a:cubicBezTo>
                    <a:pt x="513" y="50"/>
                    <a:pt x="513" y="50"/>
                    <a:pt x="513" y="50"/>
                  </a:cubicBezTo>
                  <a:cubicBezTo>
                    <a:pt x="514" y="50"/>
                    <a:pt x="514" y="50"/>
                    <a:pt x="514" y="50"/>
                  </a:cubicBezTo>
                  <a:cubicBezTo>
                    <a:pt x="514" y="51"/>
                    <a:pt x="515" y="51"/>
                    <a:pt x="515" y="51"/>
                  </a:cubicBezTo>
                  <a:cubicBezTo>
                    <a:pt x="516" y="51"/>
                    <a:pt x="519" y="53"/>
                    <a:pt x="520" y="54"/>
                  </a:cubicBezTo>
                  <a:cubicBezTo>
                    <a:pt x="521" y="56"/>
                    <a:pt x="523" y="57"/>
                    <a:pt x="530" y="60"/>
                  </a:cubicBezTo>
                  <a:cubicBezTo>
                    <a:pt x="532" y="62"/>
                    <a:pt x="532" y="62"/>
                    <a:pt x="535" y="65"/>
                  </a:cubicBezTo>
                  <a:cubicBezTo>
                    <a:pt x="535" y="65"/>
                    <a:pt x="534" y="65"/>
                    <a:pt x="534" y="65"/>
                  </a:cubicBezTo>
                  <a:cubicBezTo>
                    <a:pt x="533" y="65"/>
                    <a:pt x="533" y="65"/>
                    <a:pt x="516" y="57"/>
                  </a:cubicBezTo>
                  <a:cubicBezTo>
                    <a:pt x="515" y="57"/>
                    <a:pt x="515" y="57"/>
                    <a:pt x="514" y="57"/>
                  </a:cubicBezTo>
                  <a:cubicBezTo>
                    <a:pt x="513" y="57"/>
                    <a:pt x="512" y="56"/>
                    <a:pt x="511" y="56"/>
                  </a:cubicBezTo>
                  <a:cubicBezTo>
                    <a:pt x="510" y="56"/>
                    <a:pt x="510" y="56"/>
                    <a:pt x="509" y="56"/>
                  </a:cubicBezTo>
                  <a:cubicBezTo>
                    <a:pt x="507" y="55"/>
                    <a:pt x="505" y="54"/>
                    <a:pt x="503" y="53"/>
                  </a:cubicBezTo>
                  <a:cubicBezTo>
                    <a:pt x="502" y="53"/>
                    <a:pt x="502" y="52"/>
                    <a:pt x="501" y="52"/>
                  </a:cubicBezTo>
                  <a:cubicBezTo>
                    <a:pt x="500" y="52"/>
                    <a:pt x="500" y="52"/>
                    <a:pt x="500" y="52"/>
                  </a:cubicBezTo>
                  <a:cubicBezTo>
                    <a:pt x="500" y="53"/>
                    <a:pt x="500" y="53"/>
                    <a:pt x="500" y="53"/>
                  </a:cubicBezTo>
                  <a:cubicBezTo>
                    <a:pt x="504" y="57"/>
                    <a:pt x="511" y="56"/>
                    <a:pt x="514" y="62"/>
                  </a:cubicBezTo>
                  <a:cubicBezTo>
                    <a:pt x="514" y="62"/>
                    <a:pt x="514" y="62"/>
                    <a:pt x="514" y="62"/>
                  </a:cubicBezTo>
                  <a:cubicBezTo>
                    <a:pt x="514" y="63"/>
                    <a:pt x="514" y="64"/>
                    <a:pt x="514" y="65"/>
                  </a:cubicBezTo>
                  <a:cubicBezTo>
                    <a:pt x="514" y="65"/>
                    <a:pt x="514" y="65"/>
                    <a:pt x="514" y="65"/>
                  </a:cubicBezTo>
                  <a:cubicBezTo>
                    <a:pt x="510" y="61"/>
                    <a:pt x="510" y="61"/>
                    <a:pt x="510" y="61"/>
                  </a:cubicBezTo>
                  <a:cubicBezTo>
                    <a:pt x="509" y="61"/>
                    <a:pt x="509" y="61"/>
                    <a:pt x="509" y="61"/>
                  </a:cubicBezTo>
                  <a:cubicBezTo>
                    <a:pt x="509" y="61"/>
                    <a:pt x="509" y="61"/>
                    <a:pt x="509" y="61"/>
                  </a:cubicBezTo>
                  <a:cubicBezTo>
                    <a:pt x="509" y="62"/>
                    <a:pt x="509" y="62"/>
                    <a:pt x="509" y="62"/>
                  </a:cubicBezTo>
                  <a:cubicBezTo>
                    <a:pt x="508" y="63"/>
                    <a:pt x="508" y="63"/>
                    <a:pt x="508" y="63"/>
                  </a:cubicBezTo>
                  <a:cubicBezTo>
                    <a:pt x="508" y="63"/>
                    <a:pt x="508" y="63"/>
                    <a:pt x="508" y="63"/>
                  </a:cubicBezTo>
                  <a:cubicBezTo>
                    <a:pt x="507" y="62"/>
                    <a:pt x="507" y="62"/>
                    <a:pt x="507" y="62"/>
                  </a:cubicBezTo>
                  <a:cubicBezTo>
                    <a:pt x="522" y="79"/>
                    <a:pt x="537" y="99"/>
                    <a:pt x="550" y="121"/>
                  </a:cubicBezTo>
                  <a:cubicBezTo>
                    <a:pt x="614" y="121"/>
                    <a:pt x="649" y="120"/>
                    <a:pt x="646" y="118"/>
                  </a:cubicBezTo>
                  <a:cubicBezTo>
                    <a:pt x="644" y="116"/>
                    <a:pt x="644" y="116"/>
                    <a:pt x="644" y="116"/>
                  </a:cubicBezTo>
                  <a:cubicBezTo>
                    <a:pt x="617" y="89"/>
                    <a:pt x="617" y="89"/>
                    <a:pt x="602" y="77"/>
                  </a:cubicBezTo>
                  <a:cubicBezTo>
                    <a:pt x="573" y="57"/>
                    <a:pt x="569" y="54"/>
                    <a:pt x="554" y="46"/>
                  </a:cubicBezTo>
                  <a:moveTo>
                    <a:pt x="624" y="357"/>
                  </a:moveTo>
                  <a:cubicBezTo>
                    <a:pt x="624" y="357"/>
                    <a:pt x="624" y="357"/>
                    <a:pt x="624" y="357"/>
                  </a:cubicBezTo>
                  <a:cubicBezTo>
                    <a:pt x="624" y="356"/>
                    <a:pt x="624" y="354"/>
                    <a:pt x="623" y="354"/>
                  </a:cubicBezTo>
                  <a:cubicBezTo>
                    <a:pt x="623" y="353"/>
                    <a:pt x="622" y="353"/>
                    <a:pt x="621" y="353"/>
                  </a:cubicBezTo>
                  <a:cubicBezTo>
                    <a:pt x="620" y="352"/>
                    <a:pt x="620" y="352"/>
                    <a:pt x="620" y="352"/>
                  </a:cubicBezTo>
                  <a:cubicBezTo>
                    <a:pt x="619" y="351"/>
                    <a:pt x="620" y="349"/>
                    <a:pt x="619" y="348"/>
                  </a:cubicBezTo>
                  <a:cubicBezTo>
                    <a:pt x="618" y="346"/>
                    <a:pt x="616" y="345"/>
                    <a:pt x="615" y="345"/>
                  </a:cubicBezTo>
                  <a:cubicBezTo>
                    <a:pt x="613" y="345"/>
                    <a:pt x="615" y="341"/>
                    <a:pt x="614" y="340"/>
                  </a:cubicBezTo>
                  <a:cubicBezTo>
                    <a:pt x="612" y="338"/>
                    <a:pt x="612" y="338"/>
                    <a:pt x="612" y="338"/>
                  </a:cubicBezTo>
                  <a:cubicBezTo>
                    <a:pt x="612" y="338"/>
                    <a:pt x="611" y="338"/>
                    <a:pt x="610" y="338"/>
                  </a:cubicBezTo>
                  <a:cubicBezTo>
                    <a:pt x="611" y="341"/>
                    <a:pt x="611" y="341"/>
                    <a:pt x="610" y="342"/>
                  </a:cubicBezTo>
                  <a:cubicBezTo>
                    <a:pt x="610" y="354"/>
                    <a:pt x="611" y="365"/>
                    <a:pt x="610" y="376"/>
                  </a:cubicBezTo>
                  <a:cubicBezTo>
                    <a:pt x="611" y="376"/>
                    <a:pt x="611" y="376"/>
                    <a:pt x="611" y="376"/>
                  </a:cubicBezTo>
                  <a:cubicBezTo>
                    <a:pt x="612" y="376"/>
                    <a:pt x="612" y="376"/>
                    <a:pt x="612" y="376"/>
                  </a:cubicBezTo>
                  <a:cubicBezTo>
                    <a:pt x="613" y="376"/>
                    <a:pt x="613" y="376"/>
                    <a:pt x="613" y="376"/>
                  </a:cubicBezTo>
                  <a:cubicBezTo>
                    <a:pt x="614" y="375"/>
                    <a:pt x="614" y="374"/>
                    <a:pt x="614" y="374"/>
                  </a:cubicBezTo>
                  <a:cubicBezTo>
                    <a:pt x="614" y="373"/>
                    <a:pt x="614" y="373"/>
                    <a:pt x="614" y="372"/>
                  </a:cubicBezTo>
                  <a:cubicBezTo>
                    <a:pt x="614" y="372"/>
                    <a:pt x="614" y="372"/>
                    <a:pt x="614" y="372"/>
                  </a:cubicBezTo>
                  <a:cubicBezTo>
                    <a:pt x="614" y="370"/>
                    <a:pt x="616" y="368"/>
                    <a:pt x="617" y="368"/>
                  </a:cubicBezTo>
                  <a:cubicBezTo>
                    <a:pt x="618" y="368"/>
                    <a:pt x="618" y="368"/>
                    <a:pt x="618" y="368"/>
                  </a:cubicBezTo>
                  <a:cubicBezTo>
                    <a:pt x="618" y="368"/>
                    <a:pt x="618" y="369"/>
                    <a:pt x="619" y="369"/>
                  </a:cubicBezTo>
                  <a:cubicBezTo>
                    <a:pt x="620" y="366"/>
                    <a:pt x="619" y="362"/>
                    <a:pt x="620" y="359"/>
                  </a:cubicBezTo>
                  <a:cubicBezTo>
                    <a:pt x="620" y="358"/>
                    <a:pt x="620" y="358"/>
                    <a:pt x="622" y="358"/>
                  </a:cubicBezTo>
                  <a:cubicBezTo>
                    <a:pt x="622" y="358"/>
                    <a:pt x="623" y="358"/>
                    <a:pt x="624" y="357"/>
                  </a:cubicBezTo>
                  <a:moveTo>
                    <a:pt x="743" y="321"/>
                  </a:moveTo>
                  <a:cubicBezTo>
                    <a:pt x="741" y="310"/>
                    <a:pt x="738" y="295"/>
                    <a:pt x="736" y="284"/>
                  </a:cubicBezTo>
                  <a:cubicBezTo>
                    <a:pt x="736" y="287"/>
                    <a:pt x="690" y="289"/>
                    <a:pt x="605" y="288"/>
                  </a:cubicBezTo>
                  <a:cubicBezTo>
                    <a:pt x="607" y="300"/>
                    <a:pt x="608" y="313"/>
                    <a:pt x="609" y="325"/>
                  </a:cubicBezTo>
                  <a:cubicBezTo>
                    <a:pt x="610" y="327"/>
                    <a:pt x="610" y="330"/>
                    <a:pt x="612" y="331"/>
                  </a:cubicBezTo>
                  <a:cubicBezTo>
                    <a:pt x="614" y="331"/>
                    <a:pt x="616" y="331"/>
                    <a:pt x="618" y="331"/>
                  </a:cubicBezTo>
                  <a:cubicBezTo>
                    <a:pt x="621" y="330"/>
                    <a:pt x="621" y="334"/>
                    <a:pt x="623" y="334"/>
                  </a:cubicBezTo>
                  <a:cubicBezTo>
                    <a:pt x="625" y="334"/>
                    <a:pt x="627" y="334"/>
                    <a:pt x="628" y="334"/>
                  </a:cubicBezTo>
                  <a:cubicBezTo>
                    <a:pt x="629" y="335"/>
                    <a:pt x="629" y="335"/>
                    <a:pt x="630" y="335"/>
                  </a:cubicBezTo>
                  <a:cubicBezTo>
                    <a:pt x="637" y="335"/>
                    <a:pt x="637" y="335"/>
                    <a:pt x="637" y="335"/>
                  </a:cubicBezTo>
                  <a:cubicBezTo>
                    <a:pt x="643" y="334"/>
                    <a:pt x="643" y="334"/>
                    <a:pt x="643" y="334"/>
                  </a:cubicBezTo>
                  <a:cubicBezTo>
                    <a:pt x="644" y="334"/>
                    <a:pt x="646" y="334"/>
                    <a:pt x="647" y="334"/>
                  </a:cubicBezTo>
                  <a:cubicBezTo>
                    <a:pt x="648" y="334"/>
                    <a:pt x="655" y="341"/>
                    <a:pt x="656" y="346"/>
                  </a:cubicBezTo>
                  <a:cubicBezTo>
                    <a:pt x="656" y="346"/>
                    <a:pt x="656" y="346"/>
                    <a:pt x="657" y="346"/>
                  </a:cubicBezTo>
                  <a:cubicBezTo>
                    <a:pt x="657" y="347"/>
                    <a:pt x="657" y="347"/>
                    <a:pt x="658" y="349"/>
                  </a:cubicBezTo>
                  <a:cubicBezTo>
                    <a:pt x="659" y="349"/>
                    <a:pt x="659" y="349"/>
                    <a:pt x="660" y="349"/>
                  </a:cubicBezTo>
                  <a:cubicBezTo>
                    <a:pt x="661" y="349"/>
                    <a:pt x="661" y="349"/>
                    <a:pt x="664" y="351"/>
                  </a:cubicBezTo>
                  <a:cubicBezTo>
                    <a:pt x="657" y="352"/>
                    <a:pt x="661" y="356"/>
                    <a:pt x="661" y="356"/>
                  </a:cubicBezTo>
                  <a:cubicBezTo>
                    <a:pt x="664" y="358"/>
                    <a:pt x="663" y="363"/>
                    <a:pt x="668" y="363"/>
                  </a:cubicBezTo>
                  <a:cubicBezTo>
                    <a:pt x="670" y="360"/>
                    <a:pt x="670" y="360"/>
                    <a:pt x="671" y="360"/>
                  </a:cubicBezTo>
                  <a:cubicBezTo>
                    <a:pt x="671" y="359"/>
                    <a:pt x="671" y="358"/>
                    <a:pt x="672" y="358"/>
                  </a:cubicBezTo>
                  <a:cubicBezTo>
                    <a:pt x="672" y="358"/>
                    <a:pt x="672" y="357"/>
                    <a:pt x="673" y="357"/>
                  </a:cubicBezTo>
                  <a:cubicBezTo>
                    <a:pt x="676" y="360"/>
                    <a:pt x="676" y="371"/>
                    <a:pt x="676" y="372"/>
                  </a:cubicBezTo>
                  <a:cubicBezTo>
                    <a:pt x="676" y="373"/>
                    <a:pt x="676" y="374"/>
                    <a:pt x="676" y="375"/>
                  </a:cubicBezTo>
                  <a:cubicBezTo>
                    <a:pt x="674" y="389"/>
                    <a:pt x="682" y="401"/>
                    <a:pt x="681" y="415"/>
                  </a:cubicBezTo>
                  <a:cubicBezTo>
                    <a:pt x="681" y="416"/>
                    <a:pt x="681" y="416"/>
                    <a:pt x="681" y="416"/>
                  </a:cubicBezTo>
                  <a:cubicBezTo>
                    <a:pt x="680" y="424"/>
                    <a:pt x="683" y="431"/>
                    <a:pt x="683" y="439"/>
                  </a:cubicBezTo>
                  <a:cubicBezTo>
                    <a:pt x="684" y="439"/>
                    <a:pt x="684" y="440"/>
                    <a:pt x="684" y="441"/>
                  </a:cubicBezTo>
                  <a:cubicBezTo>
                    <a:pt x="684" y="441"/>
                    <a:pt x="685" y="441"/>
                    <a:pt x="685" y="441"/>
                  </a:cubicBezTo>
                  <a:cubicBezTo>
                    <a:pt x="690" y="437"/>
                    <a:pt x="690" y="437"/>
                    <a:pt x="696" y="409"/>
                  </a:cubicBezTo>
                  <a:cubicBezTo>
                    <a:pt x="696" y="407"/>
                    <a:pt x="697" y="405"/>
                    <a:pt x="697" y="402"/>
                  </a:cubicBezTo>
                  <a:cubicBezTo>
                    <a:pt x="697" y="395"/>
                    <a:pt x="697" y="395"/>
                    <a:pt x="698" y="394"/>
                  </a:cubicBezTo>
                  <a:cubicBezTo>
                    <a:pt x="705" y="394"/>
                    <a:pt x="710" y="372"/>
                    <a:pt x="710" y="371"/>
                  </a:cubicBezTo>
                  <a:cubicBezTo>
                    <a:pt x="710" y="371"/>
                    <a:pt x="710" y="371"/>
                    <a:pt x="713" y="367"/>
                  </a:cubicBezTo>
                  <a:cubicBezTo>
                    <a:pt x="713" y="367"/>
                    <a:pt x="713" y="367"/>
                    <a:pt x="713" y="367"/>
                  </a:cubicBezTo>
                  <a:cubicBezTo>
                    <a:pt x="713" y="367"/>
                    <a:pt x="713" y="367"/>
                    <a:pt x="713" y="367"/>
                  </a:cubicBezTo>
                  <a:cubicBezTo>
                    <a:pt x="713" y="367"/>
                    <a:pt x="713" y="367"/>
                    <a:pt x="713" y="367"/>
                  </a:cubicBezTo>
                  <a:cubicBezTo>
                    <a:pt x="713" y="367"/>
                    <a:pt x="713" y="367"/>
                    <a:pt x="713" y="367"/>
                  </a:cubicBezTo>
                  <a:cubicBezTo>
                    <a:pt x="713" y="367"/>
                    <a:pt x="713" y="367"/>
                    <a:pt x="713" y="367"/>
                  </a:cubicBezTo>
                  <a:cubicBezTo>
                    <a:pt x="713" y="367"/>
                    <a:pt x="713" y="367"/>
                    <a:pt x="713" y="367"/>
                  </a:cubicBezTo>
                  <a:cubicBezTo>
                    <a:pt x="713" y="367"/>
                    <a:pt x="713" y="367"/>
                    <a:pt x="713" y="367"/>
                  </a:cubicBezTo>
                  <a:cubicBezTo>
                    <a:pt x="714" y="367"/>
                    <a:pt x="714" y="367"/>
                    <a:pt x="714" y="367"/>
                  </a:cubicBezTo>
                  <a:cubicBezTo>
                    <a:pt x="715" y="366"/>
                    <a:pt x="715" y="366"/>
                    <a:pt x="715" y="358"/>
                  </a:cubicBezTo>
                  <a:cubicBezTo>
                    <a:pt x="716" y="357"/>
                    <a:pt x="716" y="357"/>
                    <a:pt x="717" y="357"/>
                  </a:cubicBezTo>
                  <a:cubicBezTo>
                    <a:pt x="718" y="358"/>
                    <a:pt x="718" y="358"/>
                    <a:pt x="718" y="358"/>
                  </a:cubicBezTo>
                  <a:cubicBezTo>
                    <a:pt x="718" y="358"/>
                    <a:pt x="718" y="358"/>
                    <a:pt x="718" y="358"/>
                  </a:cubicBezTo>
                  <a:cubicBezTo>
                    <a:pt x="719" y="357"/>
                    <a:pt x="720" y="355"/>
                    <a:pt x="721" y="354"/>
                  </a:cubicBezTo>
                  <a:cubicBezTo>
                    <a:pt x="721" y="353"/>
                    <a:pt x="722" y="353"/>
                    <a:pt x="723" y="353"/>
                  </a:cubicBezTo>
                  <a:cubicBezTo>
                    <a:pt x="723" y="352"/>
                    <a:pt x="723" y="351"/>
                    <a:pt x="723" y="350"/>
                  </a:cubicBezTo>
                  <a:cubicBezTo>
                    <a:pt x="724" y="350"/>
                    <a:pt x="724" y="350"/>
                    <a:pt x="724" y="350"/>
                  </a:cubicBezTo>
                  <a:cubicBezTo>
                    <a:pt x="725" y="353"/>
                    <a:pt x="726" y="358"/>
                    <a:pt x="727" y="365"/>
                  </a:cubicBezTo>
                  <a:cubicBezTo>
                    <a:pt x="728" y="369"/>
                    <a:pt x="728" y="369"/>
                    <a:pt x="728" y="370"/>
                  </a:cubicBezTo>
                  <a:cubicBezTo>
                    <a:pt x="728" y="371"/>
                    <a:pt x="728" y="371"/>
                    <a:pt x="728" y="372"/>
                  </a:cubicBezTo>
                  <a:cubicBezTo>
                    <a:pt x="728" y="373"/>
                    <a:pt x="728" y="373"/>
                    <a:pt x="728" y="375"/>
                  </a:cubicBezTo>
                  <a:cubicBezTo>
                    <a:pt x="728" y="376"/>
                    <a:pt x="728" y="376"/>
                    <a:pt x="728" y="376"/>
                  </a:cubicBezTo>
                  <a:cubicBezTo>
                    <a:pt x="729" y="376"/>
                    <a:pt x="729" y="376"/>
                    <a:pt x="729" y="376"/>
                  </a:cubicBezTo>
                  <a:cubicBezTo>
                    <a:pt x="732" y="381"/>
                    <a:pt x="727" y="387"/>
                    <a:pt x="730" y="392"/>
                  </a:cubicBezTo>
                  <a:cubicBezTo>
                    <a:pt x="731" y="392"/>
                    <a:pt x="731" y="392"/>
                    <a:pt x="731" y="392"/>
                  </a:cubicBezTo>
                  <a:cubicBezTo>
                    <a:pt x="731" y="391"/>
                    <a:pt x="732" y="391"/>
                    <a:pt x="733" y="389"/>
                  </a:cubicBezTo>
                  <a:cubicBezTo>
                    <a:pt x="733" y="389"/>
                    <a:pt x="733" y="388"/>
                    <a:pt x="733" y="388"/>
                  </a:cubicBezTo>
                  <a:cubicBezTo>
                    <a:pt x="733" y="387"/>
                    <a:pt x="733" y="387"/>
                    <a:pt x="733" y="387"/>
                  </a:cubicBezTo>
                  <a:cubicBezTo>
                    <a:pt x="733" y="386"/>
                    <a:pt x="733" y="386"/>
                    <a:pt x="733" y="385"/>
                  </a:cubicBezTo>
                  <a:cubicBezTo>
                    <a:pt x="737" y="389"/>
                    <a:pt x="735" y="403"/>
                    <a:pt x="731" y="428"/>
                  </a:cubicBezTo>
                  <a:cubicBezTo>
                    <a:pt x="731" y="429"/>
                    <a:pt x="731" y="430"/>
                    <a:pt x="731" y="430"/>
                  </a:cubicBezTo>
                  <a:cubicBezTo>
                    <a:pt x="730" y="436"/>
                    <a:pt x="731" y="442"/>
                    <a:pt x="730" y="448"/>
                  </a:cubicBezTo>
                  <a:cubicBezTo>
                    <a:pt x="730" y="449"/>
                    <a:pt x="730" y="449"/>
                    <a:pt x="730" y="449"/>
                  </a:cubicBezTo>
                  <a:cubicBezTo>
                    <a:pt x="729" y="453"/>
                    <a:pt x="729" y="456"/>
                    <a:pt x="729" y="459"/>
                  </a:cubicBezTo>
                  <a:cubicBezTo>
                    <a:pt x="728" y="462"/>
                    <a:pt x="728" y="464"/>
                    <a:pt x="727" y="467"/>
                  </a:cubicBezTo>
                  <a:cubicBezTo>
                    <a:pt x="726" y="470"/>
                    <a:pt x="725" y="476"/>
                    <a:pt x="726" y="480"/>
                  </a:cubicBezTo>
                  <a:cubicBezTo>
                    <a:pt x="726" y="480"/>
                    <a:pt x="726" y="480"/>
                    <a:pt x="726" y="480"/>
                  </a:cubicBezTo>
                  <a:cubicBezTo>
                    <a:pt x="727" y="478"/>
                    <a:pt x="727" y="476"/>
                    <a:pt x="727" y="476"/>
                  </a:cubicBezTo>
                  <a:cubicBezTo>
                    <a:pt x="728" y="473"/>
                    <a:pt x="731" y="459"/>
                    <a:pt x="731" y="459"/>
                  </a:cubicBezTo>
                  <a:cubicBezTo>
                    <a:pt x="731" y="458"/>
                    <a:pt x="731" y="458"/>
                    <a:pt x="731" y="458"/>
                  </a:cubicBezTo>
                  <a:cubicBezTo>
                    <a:pt x="731" y="457"/>
                    <a:pt x="731" y="457"/>
                    <a:pt x="732" y="457"/>
                  </a:cubicBezTo>
                  <a:cubicBezTo>
                    <a:pt x="732" y="456"/>
                    <a:pt x="732" y="456"/>
                    <a:pt x="732" y="455"/>
                  </a:cubicBezTo>
                  <a:cubicBezTo>
                    <a:pt x="732" y="455"/>
                    <a:pt x="732" y="454"/>
                    <a:pt x="732" y="454"/>
                  </a:cubicBezTo>
                  <a:cubicBezTo>
                    <a:pt x="732" y="453"/>
                    <a:pt x="733" y="452"/>
                    <a:pt x="733" y="451"/>
                  </a:cubicBezTo>
                  <a:cubicBezTo>
                    <a:pt x="732" y="450"/>
                    <a:pt x="732" y="438"/>
                    <a:pt x="733" y="434"/>
                  </a:cubicBezTo>
                  <a:cubicBezTo>
                    <a:pt x="733" y="433"/>
                    <a:pt x="733" y="433"/>
                    <a:pt x="733" y="432"/>
                  </a:cubicBezTo>
                  <a:cubicBezTo>
                    <a:pt x="733" y="431"/>
                    <a:pt x="733" y="431"/>
                    <a:pt x="733" y="430"/>
                  </a:cubicBezTo>
                  <a:cubicBezTo>
                    <a:pt x="733" y="428"/>
                    <a:pt x="733" y="426"/>
                    <a:pt x="733" y="424"/>
                  </a:cubicBezTo>
                  <a:cubicBezTo>
                    <a:pt x="734" y="421"/>
                    <a:pt x="737" y="408"/>
                    <a:pt x="737" y="407"/>
                  </a:cubicBezTo>
                  <a:cubicBezTo>
                    <a:pt x="738" y="410"/>
                    <a:pt x="737" y="412"/>
                    <a:pt x="737" y="414"/>
                  </a:cubicBezTo>
                  <a:cubicBezTo>
                    <a:pt x="738" y="414"/>
                    <a:pt x="738" y="414"/>
                    <a:pt x="738" y="414"/>
                  </a:cubicBezTo>
                  <a:cubicBezTo>
                    <a:pt x="738" y="413"/>
                    <a:pt x="738" y="413"/>
                    <a:pt x="738" y="413"/>
                  </a:cubicBezTo>
                  <a:cubicBezTo>
                    <a:pt x="739" y="417"/>
                    <a:pt x="739" y="417"/>
                    <a:pt x="737" y="440"/>
                  </a:cubicBezTo>
                  <a:cubicBezTo>
                    <a:pt x="742" y="419"/>
                    <a:pt x="742" y="419"/>
                    <a:pt x="743" y="409"/>
                  </a:cubicBezTo>
                  <a:cubicBezTo>
                    <a:pt x="743" y="407"/>
                    <a:pt x="744" y="406"/>
                    <a:pt x="744" y="404"/>
                  </a:cubicBezTo>
                  <a:cubicBezTo>
                    <a:pt x="745" y="395"/>
                    <a:pt x="745" y="395"/>
                    <a:pt x="744" y="385"/>
                  </a:cubicBezTo>
                  <a:cubicBezTo>
                    <a:pt x="743" y="379"/>
                    <a:pt x="743" y="364"/>
                    <a:pt x="744" y="355"/>
                  </a:cubicBezTo>
                  <a:cubicBezTo>
                    <a:pt x="745" y="355"/>
                    <a:pt x="745" y="356"/>
                    <a:pt x="745" y="356"/>
                  </a:cubicBezTo>
                  <a:cubicBezTo>
                    <a:pt x="745" y="357"/>
                    <a:pt x="745" y="357"/>
                    <a:pt x="745" y="357"/>
                  </a:cubicBezTo>
                  <a:cubicBezTo>
                    <a:pt x="745" y="360"/>
                    <a:pt x="745" y="362"/>
                    <a:pt x="745" y="364"/>
                  </a:cubicBezTo>
                  <a:cubicBezTo>
                    <a:pt x="745" y="368"/>
                    <a:pt x="745" y="371"/>
                    <a:pt x="745" y="374"/>
                  </a:cubicBezTo>
                  <a:cubicBezTo>
                    <a:pt x="745" y="375"/>
                    <a:pt x="745" y="375"/>
                    <a:pt x="746" y="375"/>
                  </a:cubicBezTo>
                  <a:cubicBezTo>
                    <a:pt x="746" y="365"/>
                    <a:pt x="746" y="365"/>
                    <a:pt x="745" y="364"/>
                  </a:cubicBezTo>
                  <a:cubicBezTo>
                    <a:pt x="745" y="361"/>
                    <a:pt x="745" y="359"/>
                    <a:pt x="745" y="356"/>
                  </a:cubicBezTo>
                  <a:cubicBezTo>
                    <a:pt x="745" y="356"/>
                    <a:pt x="745" y="356"/>
                    <a:pt x="745" y="356"/>
                  </a:cubicBezTo>
                  <a:cubicBezTo>
                    <a:pt x="745" y="355"/>
                    <a:pt x="745" y="354"/>
                    <a:pt x="745" y="353"/>
                  </a:cubicBezTo>
                  <a:cubicBezTo>
                    <a:pt x="745" y="352"/>
                    <a:pt x="745" y="352"/>
                    <a:pt x="745" y="352"/>
                  </a:cubicBezTo>
                  <a:cubicBezTo>
                    <a:pt x="745" y="343"/>
                    <a:pt x="744" y="330"/>
                    <a:pt x="743" y="321"/>
                  </a:cubicBezTo>
                  <a:moveTo>
                    <a:pt x="299" y="117"/>
                  </a:moveTo>
                  <a:cubicBezTo>
                    <a:pt x="299" y="117"/>
                    <a:pt x="299" y="117"/>
                    <a:pt x="299" y="117"/>
                  </a:cubicBezTo>
                  <a:cubicBezTo>
                    <a:pt x="297" y="117"/>
                    <a:pt x="297" y="117"/>
                    <a:pt x="297" y="117"/>
                  </a:cubicBezTo>
                  <a:cubicBezTo>
                    <a:pt x="297" y="118"/>
                    <a:pt x="296" y="118"/>
                    <a:pt x="296" y="118"/>
                  </a:cubicBezTo>
                  <a:cubicBezTo>
                    <a:pt x="295" y="119"/>
                    <a:pt x="295" y="119"/>
                    <a:pt x="295" y="119"/>
                  </a:cubicBezTo>
                  <a:cubicBezTo>
                    <a:pt x="295" y="119"/>
                    <a:pt x="295" y="119"/>
                    <a:pt x="295" y="119"/>
                  </a:cubicBezTo>
                  <a:cubicBezTo>
                    <a:pt x="294" y="119"/>
                    <a:pt x="294" y="119"/>
                    <a:pt x="294" y="119"/>
                  </a:cubicBezTo>
                  <a:cubicBezTo>
                    <a:pt x="293" y="120"/>
                    <a:pt x="293" y="120"/>
                    <a:pt x="292" y="121"/>
                  </a:cubicBezTo>
                  <a:cubicBezTo>
                    <a:pt x="292" y="121"/>
                    <a:pt x="292" y="122"/>
                    <a:pt x="292" y="122"/>
                  </a:cubicBezTo>
                  <a:cubicBezTo>
                    <a:pt x="292" y="123"/>
                    <a:pt x="292" y="123"/>
                    <a:pt x="292" y="123"/>
                  </a:cubicBezTo>
                  <a:cubicBezTo>
                    <a:pt x="294" y="122"/>
                    <a:pt x="294" y="122"/>
                    <a:pt x="294" y="122"/>
                  </a:cubicBezTo>
                  <a:cubicBezTo>
                    <a:pt x="295" y="120"/>
                    <a:pt x="295" y="120"/>
                    <a:pt x="295" y="120"/>
                  </a:cubicBezTo>
                  <a:cubicBezTo>
                    <a:pt x="295" y="120"/>
                    <a:pt x="295" y="120"/>
                    <a:pt x="295" y="120"/>
                  </a:cubicBezTo>
                  <a:cubicBezTo>
                    <a:pt x="296" y="121"/>
                    <a:pt x="297" y="120"/>
                    <a:pt x="297" y="120"/>
                  </a:cubicBezTo>
                  <a:cubicBezTo>
                    <a:pt x="297" y="119"/>
                    <a:pt x="297" y="119"/>
                    <a:pt x="297" y="119"/>
                  </a:cubicBezTo>
                  <a:cubicBezTo>
                    <a:pt x="297" y="119"/>
                    <a:pt x="298" y="119"/>
                    <a:pt x="298" y="118"/>
                  </a:cubicBezTo>
                  <a:cubicBezTo>
                    <a:pt x="298" y="118"/>
                    <a:pt x="298" y="118"/>
                    <a:pt x="298" y="118"/>
                  </a:cubicBezTo>
                  <a:cubicBezTo>
                    <a:pt x="298" y="118"/>
                    <a:pt x="299" y="117"/>
                    <a:pt x="299" y="117"/>
                  </a:cubicBezTo>
                  <a:moveTo>
                    <a:pt x="324" y="158"/>
                  </a:moveTo>
                  <a:cubicBezTo>
                    <a:pt x="324" y="157"/>
                    <a:pt x="324" y="156"/>
                    <a:pt x="324" y="156"/>
                  </a:cubicBezTo>
                  <a:cubicBezTo>
                    <a:pt x="323" y="155"/>
                    <a:pt x="323" y="153"/>
                    <a:pt x="323" y="153"/>
                  </a:cubicBezTo>
                  <a:cubicBezTo>
                    <a:pt x="323" y="152"/>
                    <a:pt x="322" y="152"/>
                    <a:pt x="322" y="151"/>
                  </a:cubicBezTo>
                  <a:cubicBezTo>
                    <a:pt x="321" y="152"/>
                    <a:pt x="321" y="152"/>
                    <a:pt x="321" y="152"/>
                  </a:cubicBezTo>
                  <a:cubicBezTo>
                    <a:pt x="321" y="152"/>
                    <a:pt x="321" y="153"/>
                    <a:pt x="319" y="154"/>
                  </a:cubicBezTo>
                  <a:cubicBezTo>
                    <a:pt x="318" y="155"/>
                    <a:pt x="318" y="155"/>
                    <a:pt x="318" y="149"/>
                  </a:cubicBezTo>
                  <a:cubicBezTo>
                    <a:pt x="317" y="149"/>
                    <a:pt x="316" y="149"/>
                    <a:pt x="315" y="149"/>
                  </a:cubicBezTo>
                  <a:cubicBezTo>
                    <a:pt x="316" y="145"/>
                    <a:pt x="317" y="144"/>
                    <a:pt x="314" y="143"/>
                  </a:cubicBezTo>
                  <a:cubicBezTo>
                    <a:pt x="314" y="143"/>
                    <a:pt x="314" y="143"/>
                    <a:pt x="314" y="142"/>
                  </a:cubicBezTo>
                  <a:cubicBezTo>
                    <a:pt x="313" y="142"/>
                    <a:pt x="313" y="142"/>
                    <a:pt x="313" y="142"/>
                  </a:cubicBezTo>
                  <a:cubicBezTo>
                    <a:pt x="313" y="141"/>
                    <a:pt x="313" y="140"/>
                    <a:pt x="312" y="139"/>
                  </a:cubicBezTo>
                  <a:cubicBezTo>
                    <a:pt x="312" y="139"/>
                    <a:pt x="312" y="139"/>
                    <a:pt x="312" y="139"/>
                  </a:cubicBezTo>
                  <a:cubicBezTo>
                    <a:pt x="312" y="138"/>
                    <a:pt x="311" y="135"/>
                    <a:pt x="310" y="135"/>
                  </a:cubicBezTo>
                  <a:cubicBezTo>
                    <a:pt x="306" y="135"/>
                    <a:pt x="306" y="135"/>
                    <a:pt x="306" y="134"/>
                  </a:cubicBezTo>
                  <a:cubicBezTo>
                    <a:pt x="307" y="131"/>
                    <a:pt x="307" y="131"/>
                    <a:pt x="310" y="131"/>
                  </a:cubicBezTo>
                  <a:cubicBezTo>
                    <a:pt x="310" y="131"/>
                    <a:pt x="310" y="130"/>
                    <a:pt x="310" y="130"/>
                  </a:cubicBezTo>
                  <a:cubicBezTo>
                    <a:pt x="310" y="128"/>
                    <a:pt x="312" y="128"/>
                    <a:pt x="313" y="127"/>
                  </a:cubicBezTo>
                  <a:cubicBezTo>
                    <a:pt x="313" y="126"/>
                    <a:pt x="313" y="125"/>
                    <a:pt x="314" y="123"/>
                  </a:cubicBezTo>
                  <a:cubicBezTo>
                    <a:pt x="311" y="123"/>
                    <a:pt x="308" y="123"/>
                    <a:pt x="305" y="123"/>
                  </a:cubicBezTo>
                  <a:cubicBezTo>
                    <a:pt x="307" y="120"/>
                    <a:pt x="307" y="120"/>
                    <a:pt x="307" y="120"/>
                  </a:cubicBezTo>
                  <a:cubicBezTo>
                    <a:pt x="308" y="119"/>
                    <a:pt x="310" y="119"/>
                    <a:pt x="310" y="118"/>
                  </a:cubicBezTo>
                  <a:cubicBezTo>
                    <a:pt x="310" y="117"/>
                    <a:pt x="310" y="117"/>
                    <a:pt x="309" y="117"/>
                  </a:cubicBezTo>
                  <a:cubicBezTo>
                    <a:pt x="309" y="117"/>
                    <a:pt x="309" y="117"/>
                    <a:pt x="309" y="117"/>
                  </a:cubicBezTo>
                  <a:cubicBezTo>
                    <a:pt x="308" y="117"/>
                    <a:pt x="308" y="117"/>
                    <a:pt x="307" y="117"/>
                  </a:cubicBezTo>
                  <a:cubicBezTo>
                    <a:pt x="306" y="117"/>
                    <a:pt x="304" y="116"/>
                    <a:pt x="303" y="117"/>
                  </a:cubicBezTo>
                  <a:cubicBezTo>
                    <a:pt x="303" y="118"/>
                    <a:pt x="302" y="119"/>
                    <a:pt x="301" y="120"/>
                  </a:cubicBezTo>
                  <a:cubicBezTo>
                    <a:pt x="301" y="121"/>
                    <a:pt x="301" y="122"/>
                    <a:pt x="300" y="123"/>
                  </a:cubicBezTo>
                  <a:cubicBezTo>
                    <a:pt x="298" y="124"/>
                    <a:pt x="298" y="124"/>
                    <a:pt x="298" y="124"/>
                  </a:cubicBezTo>
                  <a:cubicBezTo>
                    <a:pt x="297" y="123"/>
                    <a:pt x="297" y="123"/>
                    <a:pt x="297" y="122"/>
                  </a:cubicBezTo>
                  <a:cubicBezTo>
                    <a:pt x="296" y="123"/>
                    <a:pt x="296" y="123"/>
                    <a:pt x="296" y="123"/>
                  </a:cubicBezTo>
                  <a:cubicBezTo>
                    <a:pt x="294" y="123"/>
                    <a:pt x="294" y="126"/>
                    <a:pt x="294" y="126"/>
                  </a:cubicBezTo>
                  <a:cubicBezTo>
                    <a:pt x="295" y="127"/>
                    <a:pt x="296" y="126"/>
                    <a:pt x="297" y="127"/>
                  </a:cubicBezTo>
                  <a:cubicBezTo>
                    <a:pt x="296" y="128"/>
                    <a:pt x="296" y="128"/>
                    <a:pt x="296" y="128"/>
                  </a:cubicBezTo>
                  <a:cubicBezTo>
                    <a:pt x="296" y="128"/>
                    <a:pt x="296" y="128"/>
                    <a:pt x="296" y="129"/>
                  </a:cubicBezTo>
                  <a:cubicBezTo>
                    <a:pt x="295" y="130"/>
                    <a:pt x="296" y="131"/>
                    <a:pt x="294" y="131"/>
                  </a:cubicBezTo>
                  <a:cubicBezTo>
                    <a:pt x="292" y="132"/>
                    <a:pt x="292" y="133"/>
                    <a:pt x="292" y="133"/>
                  </a:cubicBezTo>
                  <a:cubicBezTo>
                    <a:pt x="292" y="134"/>
                    <a:pt x="292" y="134"/>
                    <a:pt x="292" y="134"/>
                  </a:cubicBezTo>
                  <a:cubicBezTo>
                    <a:pt x="292" y="134"/>
                    <a:pt x="293" y="134"/>
                    <a:pt x="294" y="134"/>
                  </a:cubicBezTo>
                  <a:cubicBezTo>
                    <a:pt x="294" y="134"/>
                    <a:pt x="294" y="133"/>
                    <a:pt x="295" y="134"/>
                  </a:cubicBezTo>
                  <a:cubicBezTo>
                    <a:pt x="295" y="135"/>
                    <a:pt x="295" y="135"/>
                    <a:pt x="296" y="135"/>
                  </a:cubicBezTo>
                  <a:cubicBezTo>
                    <a:pt x="296" y="136"/>
                    <a:pt x="297" y="136"/>
                    <a:pt x="297" y="135"/>
                  </a:cubicBezTo>
                  <a:cubicBezTo>
                    <a:pt x="297" y="135"/>
                    <a:pt x="297" y="135"/>
                    <a:pt x="298" y="134"/>
                  </a:cubicBezTo>
                  <a:cubicBezTo>
                    <a:pt x="299" y="135"/>
                    <a:pt x="299" y="135"/>
                    <a:pt x="299" y="135"/>
                  </a:cubicBezTo>
                  <a:cubicBezTo>
                    <a:pt x="298" y="136"/>
                    <a:pt x="299" y="137"/>
                    <a:pt x="299" y="138"/>
                  </a:cubicBezTo>
                  <a:cubicBezTo>
                    <a:pt x="298" y="139"/>
                    <a:pt x="297" y="138"/>
                    <a:pt x="296" y="139"/>
                  </a:cubicBezTo>
                  <a:cubicBezTo>
                    <a:pt x="296" y="140"/>
                    <a:pt x="296" y="140"/>
                    <a:pt x="296" y="141"/>
                  </a:cubicBezTo>
                  <a:cubicBezTo>
                    <a:pt x="298" y="141"/>
                    <a:pt x="299" y="141"/>
                    <a:pt x="301" y="141"/>
                  </a:cubicBezTo>
                  <a:cubicBezTo>
                    <a:pt x="302" y="140"/>
                    <a:pt x="302" y="140"/>
                    <a:pt x="302" y="140"/>
                  </a:cubicBezTo>
                  <a:cubicBezTo>
                    <a:pt x="304" y="142"/>
                    <a:pt x="301" y="145"/>
                    <a:pt x="304" y="146"/>
                  </a:cubicBezTo>
                  <a:cubicBezTo>
                    <a:pt x="304" y="146"/>
                    <a:pt x="304" y="146"/>
                    <a:pt x="304" y="146"/>
                  </a:cubicBezTo>
                  <a:cubicBezTo>
                    <a:pt x="304" y="147"/>
                    <a:pt x="303" y="148"/>
                    <a:pt x="303" y="149"/>
                  </a:cubicBezTo>
                  <a:cubicBezTo>
                    <a:pt x="304" y="150"/>
                    <a:pt x="303" y="151"/>
                    <a:pt x="302" y="151"/>
                  </a:cubicBezTo>
                  <a:cubicBezTo>
                    <a:pt x="300" y="152"/>
                    <a:pt x="299" y="150"/>
                    <a:pt x="297" y="150"/>
                  </a:cubicBezTo>
                  <a:cubicBezTo>
                    <a:pt x="297" y="150"/>
                    <a:pt x="297" y="150"/>
                    <a:pt x="297" y="150"/>
                  </a:cubicBezTo>
                  <a:cubicBezTo>
                    <a:pt x="296" y="150"/>
                    <a:pt x="296" y="150"/>
                    <a:pt x="295" y="151"/>
                  </a:cubicBezTo>
                  <a:cubicBezTo>
                    <a:pt x="295" y="152"/>
                    <a:pt x="295" y="152"/>
                    <a:pt x="295" y="152"/>
                  </a:cubicBezTo>
                  <a:cubicBezTo>
                    <a:pt x="294" y="152"/>
                    <a:pt x="294" y="152"/>
                    <a:pt x="293" y="152"/>
                  </a:cubicBezTo>
                  <a:cubicBezTo>
                    <a:pt x="292" y="153"/>
                    <a:pt x="292" y="153"/>
                    <a:pt x="292" y="153"/>
                  </a:cubicBezTo>
                  <a:cubicBezTo>
                    <a:pt x="294" y="154"/>
                    <a:pt x="295" y="153"/>
                    <a:pt x="297" y="154"/>
                  </a:cubicBezTo>
                  <a:cubicBezTo>
                    <a:pt x="297" y="154"/>
                    <a:pt x="297" y="155"/>
                    <a:pt x="296" y="156"/>
                  </a:cubicBezTo>
                  <a:cubicBezTo>
                    <a:pt x="296" y="156"/>
                    <a:pt x="296" y="156"/>
                    <a:pt x="295" y="156"/>
                  </a:cubicBezTo>
                  <a:cubicBezTo>
                    <a:pt x="292" y="157"/>
                    <a:pt x="292" y="157"/>
                    <a:pt x="292" y="157"/>
                  </a:cubicBezTo>
                  <a:cubicBezTo>
                    <a:pt x="292" y="157"/>
                    <a:pt x="292" y="157"/>
                    <a:pt x="292" y="157"/>
                  </a:cubicBezTo>
                  <a:cubicBezTo>
                    <a:pt x="292" y="157"/>
                    <a:pt x="292" y="157"/>
                    <a:pt x="292" y="157"/>
                  </a:cubicBezTo>
                  <a:cubicBezTo>
                    <a:pt x="292" y="157"/>
                    <a:pt x="292" y="157"/>
                    <a:pt x="292" y="157"/>
                  </a:cubicBezTo>
                  <a:cubicBezTo>
                    <a:pt x="292" y="157"/>
                    <a:pt x="292" y="157"/>
                    <a:pt x="292" y="157"/>
                  </a:cubicBezTo>
                  <a:cubicBezTo>
                    <a:pt x="292" y="157"/>
                    <a:pt x="292" y="157"/>
                    <a:pt x="292" y="157"/>
                  </a:cubicBezTo>
                  <a:cubicBezTo>
                    <a:pt x="292" y="157"/>
                    <a:pt x="292" y="157"/>
                    <a:pt x="292" y="157"/>
                  </a:cubicBezTo>
                  <a:cubicBezTo>
                    <a:pt x="292" y="157"/>
                    <a:pt x="292" y="157"/>
                    <a:pt x="292" y="157"/>
                  </a:cubicBezTo>
                  <a:cubicBezTo>
                    <a:pt x="292" y="157"/>
                    <a:pt x="292" y="157"/>
                    <a:pt x="292" y="157"/>
                  </a:cubicBezTo>
                  <a:cubicBezTo>
                    <a:pt x="291" y="159"/>
                    <a:pt x="291" y="159"/>
                    <a:pt x="291" y="160"/>
                  </a:cubicBezTo>
                  <a:cubicBezTo>
                    <a:pt x="293" y="161"/>
                    <a:pt x="295" y="159"/>
                    <a:pt x="296" y="160"/>
                  </a:cubicBezTo>
                  <a:cubicBezTo>
                    <a:pt x="298" y="161"/>
                    <a:pt x="299" y="160"/>
                    <a:pt x="301" y="161"/>
                  </a:cubicBezTo>
                  <a:cubicBezTo>
                    <a:pt x="301" y="162"/>
                    <a:pt x="301" y="162"/>
                    <a:pt x="300" y="163"/>
                  </a:cubicBezTo>
                  <a:cubicBezTo>
                    <a:pt x="300" y="163"/>
                    <a:pt x="299" y="163"/>
                    <a:pt x="296" y="163"/>
                  </a:cubicBezTo>
                  <a:cubicBezTo>
                    <a:pt x="295" y="163"/>
                    <a:pt x="295" y="164"/>
                    <a:pt x="294" y="165"/>
                  </a:cubicBezTo>
                  <a:cubicBezTo>
                    <a:pt x="293" y="165"/>
                    <a:pt x="292" y="165"/>
                    <a:pt x="291" y="165"/>
                  </a:cubicBezTo>
                  <a:cubicBezTo>
                    <a:pt x="291" y="168"/>
                    <a:pt x="291" y="168"/>
                    <a:pt x="287" y="169"/>
                  </a:cubicBezTo>
                  <a:cubicBezTo>
                    <a:pt x="288" y="170"/>
                    <a:pt x="288" y="170"/>
                    <a:pt x="291" y="169"/>
                  </a:cubicBezTo>
                  <a:cubicBezTo>
                    <a:pt x="292" y="169"/>
                    <a:pt x="292" y="169"/>
                    <a:pt x="293" y="168"/>
                  </a:cubicBezTo>
                  <a:cubicBezTo>
                    <a:pt x="293" y="168"/>
                    <a:pt x="293" y="168"/>
                    <a:pt x="295" y="169"/>
                  </a:cubicBezTo>
                  <a:cubicBezTo>
                    <a:pt x="296" y="169"/>
                    <a:pt x="296" y="169"/>
                    <a:pt x="297" y="169"/>
                  </a:cubicBezTo>
                  <a:cubicBezTo>
                    <a:pt x="298" y="167"/>
                    <a:pt x="298" y="167"/>
                    <a:pt x="298" y="166"/>
                  </a:cubicBezTo>
                  <a:cubicBezTo>
                    <a:pt x="300" y="167"/>
                    <a:pt x="302" y="166"/>
                    <a:pt x="304" y="167"/>
                  </a:cubicBezTo>
                  <a:cubicBezTo>
                    <a:pt x="306" y="167"/>
                    <a:pt x="306" y="165"/>
                    <a:pt x="307" y="165"/>
                  </a:cubicBezTo>
                  <a:cubicBezTo>
                    <a:pt x="309" y="165"/>
                    <a:pt x="309" y="167"/>
                    <a:pt x="310" y="167"/>
                  </a:cubicBezTo>
                  <a:cubicBezTo>
                    <a:pt x="311" y="167"/>
                    <a:pt x="311" y="167"/>
                    <a:pt x="311" y="167"/>
                  </a:cubicBezTo>
                  <a:cubicBezTo>
                    <a:pt x="312" y="167"/>
                    <a:pt x="314" y="167"/>
                    <a:pt x="316" y="166"/>
                  </a:cubicBezTo>
                  <a:cubicBezTo>
                    <a:pt x="317" y="165"/>
                    <a:pt x="317" y="165"/>
                    <a:pt x="317" y="165"/>
                  </a:cubicBezTo>
                  <a:cubicBezTo>
                    <a:pt x="319" y="165"/>
                    <a:pt x="319" y="165"/>
                    <a:pt x="320" y="165"/>
                  </a:cubicBezTo>
                  <a:cubicBezTo>
                    <a:pt x="320" y="164"/>
                    <a:pt x="320" y="164"/>
                    <a:pt x="320" y="164"/>
                  </a:cubicBezTo>
                  <a:cubicBezTo>
                    <a:pt x="320" y="163"/>
                    <a:pt x="319" y="162"/>
                    <a:pt x="319" y="161"/>
                  </a:cubicBezTo>
                  <a:cubicBezTo>
                    <a:pt x="319" y="161"/>
                    <a:pt x="319" y="161"/>
                    <a:pt x="319" y="161"/>
                  </a:cubicBezTo>
                  <a:cubicBezTo>
                    <a:pt x="319" y="160"/>
                    <a:pt x="319" y="159"/>
                    <a:pt x="321" y="160"/>
                  </a:cubicBezTo>
                  <a:cubicBezTo>
                    <a:pt x="321" y="160"/>
                    <a:pt x="321" y="160"/>
                    <a:pt x="322" y="158"/>
                  </a:cubicBezTo>
                  <a:cubicBezTo>
                    <a:pt x="323" y="158"/>
                    <a:pt x="323" y="158"/>
                    <a:pt x="324" y="158"/>
                  </a:cubicBezTo>
                  <a:moveTo>
                    <a:pt x="281" y="142"/>
                  </a:moveTo>
                  <a:cubicBezTo>
                    <a:pt x="281" y="142"/>
                    <a:pt x="281" y="142"/>
                    <a:pt x="281" y="142"/>
                  </a:cubicBezTo>
                  <a:cubicBezTo>
                    <a:pt x="281" y="142"/>
                    <a:pt x="281" y="142"/>
                    <a:pt x="281" y="142"/>
                  </a:cubicBezTo>
                  <a:cubicBezTo>
                    <a:pt x="281" y="142"/>
                    <a:pt x="281" y="142"/>
                    <a:pt x="281" y="142"/>
                  </a:cubicBezTo>
                  <a:moveTo>
                    <a:pt x="293" y="143"/>
                  </a:moveTo>
                  <a:cubicBezTo>
                    <a:pt x="293" y="143"/>
                    <a:pt x="294" y="142"/>
                    <a:pt x="293" y="141"/>
                  </a:cubicBezTo>
                  <a:cubicBezTo>
                    <a:pt x="292" y="140"/>
                    <a:pt x="293" y="139"/>
                    <a:pt x="293" y="139"/>
                  </a:cubicBezTo>
                  <a:cubicBezTo>
                    <a:pt x="293" y="139"/>
                    <a:pt x="293" y="138"/>
                    <a:pt x="292" y="138"/>
                  </a:cubicBezTo>
                  <a:cubicBezTo>
                    <a:pt x="292" y="138"/>
                    <a:pt x="291" y="138"/>
                    <a:pt x="291" y="138"/>
                  </a:cubicBezTo>
                  <a:cubicBezTo>
                    <a:pt x="291" y="137"/>
                    <a:pt x="291" y="137"/>
                    <a:pt x="291" y="137"/>
                  </a:cubicBezTo>
                  <a:cubicBezTo>
                    <a:pt x="290" y="137"/>
                    <a:pt x="290" y="137"/>
                    <a:pt x="290" y="137"/>
                  </a:cubicBezTo>
                  <a:cubicBezTo>
                    <a:pt x="289" y="137"/>
                    <a:pt x="288" y="138"/>
                    <a:pt x="288" y="138"/>
                  </a:cubicBezTo>
                  <a:cubicBezTo>
                    <a:pt x="287" y="138"/>
                    <a:pt x="287" y="138"/>
                    <a:pt x="287" y="139"/>
                  </a:cubicBezTo>
                  <a:cubicBezTo>
                    <a:pt x="287" y="139"/>
                    <a:pt x="286" y="139"/>
                    <a:pt x="286" y="139"/>
                  </a:cubicBezTo>
                  <a:cubicBezTo>
                    <a:pt x="285" y="139"/>
                    <a:pt x="285" y="139"/>
                    <a:pt x="285" y="139"/>
                  </a:cubicBezTo>
                  <a:cubicBezTo>
                    <a:pt x="285" y="138"/>
                    <a:pt x="285" y="138"/>
                    <a:pt x="285" y="137"/>
                  </a:cubicBezTo>
                  <a:cubicBezTo>
                    <a:pt x="284" y="137"/>
                    <a:pt x="284" y="137"/>
                    <a:pt x="282" y="137"/>
                  </a:cubicBezTo>
                  <a:cubicBezTo>
                    <a:pt x="282" y="139"/>
                    <a:pt x="281" y="140"/>
                    <a:pt x="281" y="142"/>
                  </a:cubicBezTo>
                  <a:cubicBezTo>
                    <a:pt x="280" y="142"/>
                    <a:pt x="280" y="143"/>
                    <a:pt x="279" y="142"/>
                  </a:cubicBezTo>
                  <a:cubicBezTo>
                    <a:pt x="278" y="142"/>
                    <a:pt x="278" y="143"/>
                    <a:pt x="277" y="143"/>
                  </a:cubicBezTo>
                  <a:cubicBezTo>
                    <a:pt x="277" y="143"/>
                    <a:pt x="277" y="143"/>
                    <a:pt x="276" y="142"/>
                  </a:cubicBezTo>
                  <a:cubicBezTo>
                    <a:pt x="275" y="142"/>
                    <a:pt x="275" y="142"/>
                    <a:pt x="275" y="142"/>
                  </a:cubicBezTo>
                  <a:cubicBezTo>
                    <a:pt x="274" y="145"/>
                    <a:pt x="273" y="147"/>
                    <a:pt x="273" y="149"/>
                  </a:cubicBezTo>
                  <a:cubicBezTo>
                    <a:pt x="274" y="149"/>
                    <a:pt x="274" y="149"/>
                    <a:pt x="276" y="149"/>
                  </a:cubicBezTo>
                  <a:cubicBezTo>
                    <a:pt x="275" y="150"/>
                    <a:pt x="275" y="151"/>
                    <a:pt x="275" y="152"/>
                  </a:cubicBezTo>
                  <a:cubicBezTo>
                    <a:pt x="272" y="153"/>
                    <a:pt x="272" y="153"/>
                    <a:pt x="271" y="154"/>
                  </a:cubicBezTo>
                  <a:cubicBezTo>
                    <a:pt x="271" y="154"/>
                    <a:pt x="271" y="154"/>
                    <a:pt x="271" y="154"/>
                  </a:cubicBezTo>
                  <a:cubicBezTo>
                    <a:pt x="271" y="155"/>
                    <a:pt x="271" y="156"/>
                    <a:pt x="270" y="156"/>
                  </a:cubicBezTo>
                  <a:cubicBezTo>
                    <a:pt x="270" y="157"/>
                    <a:pt x="269" y="157"/>
                    <a:pt x="269" y="157"/>
                  </a:cubicBezTo>
                  <a:cubicBezTo>
                    <a:pt x="269" y="158"/>
                    <a:pt x="269" y="158"/>
                    <a:pt x="269" y="158"/>
                  </a:cubicBezTo>
                  <a:cubicBezTo>
                    <a:pt x="269" y="158"/>
                    <a:pt x="268" y="159"/>
                    <a:pt x="269" y="159"/>
                  </a:cubicBezTo>
                  <a:cubicBezTo>
                    <a:pt x="270" y="160"/>
                    <a:pt x="271" y="160"/>
                    <a:pt x="271" y="160"/>
                  </a:cubicBezTo>
                  <a:cubicBezTo>
                    <a:pt x="273" y="159"/>
                    <a:pt x="274" y="160"/>
                    <a:pt x="274" y="160"/>
                  </a:cubicBezTo>
                  <a:cubicBezTo>
                    <a:pt x="275" y="160"/>
                    <a:pt x="277" y="159"/>
                    <a:pt x="277" y="159"/>
                  </a:cubicBezTo>
                  <a:cubicBezTo>
                    <a:pt x="277" y="159"/>
                    <a:pt x="277" y="159"/>
                    <a:pt x="277" y="158"/>
                  </a:cubicBezTo>
                  <a:cubicBezTo>
                    <a:pt x="278" y="157"/>
                    <a:pt x="278" y="157"/>
                    <a:pt x="278" y="157"/>
                  </a:cubicBezTo>
                  <a:cubicBezTo>
                    <a:pt x="281" y="157"/>
                    <a:pt x="284" y="157"/>
                    <a:pt x="286" y="157"/>
                  </a:cubicBezTo>
                  <a:cubicBezTo>
                    <a:pt x="286" y="157"/>
                    <a:pt x="287" y="156"/>
                    <a:pt x="287" y="156"/>
                  </a:cubicBezTo>
                  <a:cubicBezTo>
                    <a:pt x="287" y="155"/>
                    <a:pt x="286" y="155"/>
                    <a:pt x="286" y="154"/>
                  </a:cubicBezTo>
                  <a:cubicBezTo>
                    <a:pt x="287" y="153"/>
                    <a:pt x="287" y="154"/>
                    <a:pt x="288" y="153"/>
                  </a:cubicBezTo>
                  <a:cubicBezTo>
                    <a:pt x="288" y="152"/>
                    <a:pt x="288" y="152"/>
                    <a:pt x="289" y="150"/>
                  </a:cubicBezTo>
                  <a:cubicBezTo>
                    <a:pt x="289" y="149"/>
                    <a:pt x="290" y="148"/>
                    <a:pt x="290" y="147"/>
                  </a:cubicBezTo>
                  <a:cubicBezTo>
                    <a:pt x="290" y="146"/>
                    <a:pt x="290" y="145"/>
                    <a:pt x="290" y="145"/>
                  </a:cubicBezTo>
                  <a:cubicBezTo>
                    <a:pt x="292" y="145"/>
                    <a:pt x="293" y="144"/>
                    <a:pt x="293" y="143"/>
                  </a:cubicBezTo>
                  <a:moveTo>
                    <a:pt x="544" y="571"/>
                  </a:moveTo>
                  <a:cubicBezTo>
                    <a:pt x="544" y="571"/>
                    <a:pt x="544" y="570"/>
                    <a:pt x="545" y="570"/>
                  </a:cubicBezTo>
                  <a:cubicBezTo>
                    <a:pt x="548" y="559"/>
                    <a:pt x="548" y="559"/>
                    <a:pt x="548" y="559"/>
                  </a:cubicBezTo>
                  <a:cubicBezTo>
                    <a:pt x="547" y="558"/>
                    <a:pt x="547" y="556"/>
                    <a:pt x="543" y="555"/>
                  </a:cubicBezTo>
                  <a:cubicBezTo>
                    <a:pt x="542" y="559"/>
                    <a:pt x="542" y="559"/>
                    <a:pt x="542" y="559"/>
                  </a:cubicBezTo>
                  <a:cubicBezTo>
                    <a:pt x="541" y="560"/>
                    <a:pt x="541" y="560"/>
                    <a:pt x="535" y="564"/>
                  </a:cubicBezTo>
                  <a:cubicBezTo>
                    <a:pt x="535" y="564"/>
                    <a:pt x="533" y="567"/>
                    <a:pt x="533" y="567"/>
                  </a:cubicBezTo>
                  <a:cubicBezTo>
                    <a:pt x="533" y="568"/>
                    <a:pt x="533" y="568"/>
                    <a:pt x="533" y="568"/>
                  </a:cubicBezTo>
                  <a:cubicBezTo>
                    <a:pt x="532" y="569"/>
                    <a:pt x="531" y="568"/>
                    <a:pt x="531" y="569"/>
                  </a:cubicBezTo>
                  <a:cubicBezTo>
                    <a:pt x="530" y="570"/>
                    <a:pt x="530" y="571"/>
                    <a:pt x="528" y="572"/>
                  </a:cubicBezTo>
                  <a:cubicBezTo>
                    <a:pt x="525" y="575"/>
                    <a:pt x="522" y="572"/>
                    <a:pt x="518" y="573"/>
                  </a:cubicBezTo>
                  <a:cubicBezTo>
                    <a:pt x="517" y="574"/>
                    <a:pt x="516" y="574"/>
                    <a:pt x="516" y="575"/>
                  </a:cubicBezTo>
                  <a:cubicBezTo>
                    <a:pt x="515" y="576"/>
                    <a:pt x="515" y="577"/>
                    <a:pt x="514" y="579"/>
                  </a:cubicBezTo>
                  <a:cubicBezTo>
                    <a:pt x="513" y="580"/>
                    <a:pt x="512" y="581"/>
                    <a:pt x="511" y="582"/>
                  </a:cubicBezTo>
                  <a:cubicBezTo>
                    <a:pt x="511" y="582"/>
                    <a:pt x="509" y="588"/>
                    <a:pt x="510" y="589"/>
                  </a:cubicBezTo>
                  <a:cubicBezTo>
                    <a:pt x="510" y="590"/>
                    <a:pt x="510" y="590"/>
                    <a:pt x="510" y="591"/>
                  </a:cubicBezTo>
                  <a:cubicBezTo>
                    <a:pt x="510" y="591"/>
                    <a:pt x="509" y="594"/>
                    <a:pt x="509" y="594"/>
                  </a:cubicBezTo>
                  <a:cubicBezTo>
                    <a:pt x="509" y="595"/>
                    <a:pt x="508" y="595"/>
                    <a:pt x="508" y="594"/>
                  </a:cubicBezTo>
                  <a:cubicBezTo>
                    <a:pt x="507" y="594"/>
                    <a:pt x="507" y="594"/>
                    <a:pt x="504" y="597"/>
                  </a:cubicBezTo>
                  <a:cubicBezTo>
                    <a:pt x="503" y="599"/>
                    <a:pt x="503" y="601"/>
                    <a:pt x="501" y="603"/>
                  </a:cubicBezTo>
                  <a:cubicBezTo>
                    <a:pt x="501" y="603"/>
                    <a:pt x="501" y="603"/>
                    <a:pt x="500" y="604"/>
                  </a:cubicBezTo>
                  <a:cubicBezTo>
                    <a:pt x="500" y="604"/>
                    <a:pt x="500" y="604"/>
                    <a:pt x="500" y="605"/>
                  </a:cubicBezTo>
                  <a:cubicBezTo>
                    <a:pt x="500" y="606"/>
                    <a:pt x="500" y="608"/>
                    <a:pt x="500" y="609"/>
                  </a:cubicBezTo>
                  <a:cubicBezTo>
                    <a:pt x="499" y="610"/>
                    <a:pt x="499" y="610"/>
                    <a:pt x="499" y="611"/>
                  </a:cubicBezTo>
                  <a:cubicBezTo>
                    <a:pt x="498" y="614"/>
                    <a:pt x="498" y="614"/>
                    <a:pt x="497" y="616"/>
                  </a:cubicBezTo>
                  <a:cubicBezTo>
                    <a:pt x="499" y="617"/>
                    <a:pt x="501" y="616"/>
                    <a:pt x="503" y="616"/>
                  </a:cubicBezTo>
                  <a:cubicBezTo>
                    <a:pt x="503" y="617"/>
                    <a:pt x="503" y="617"/>
                    <a:pt x="503" y="618"/>
                  </a:cubicBezTo>
                  <a:cubicBezTo>
                    <a:pt x="505" y="619"/>
                    <a:pt x="510" y="620"/>
                    <a:pt x="515" y="615"/>
                  </a:cubicBezTo>
                  <a:cubicBezTo>
                    <a:pt x="517" y="612"/>
                    <a:pt x="517" y="609"/>
                    <a:pt x="519" y="606"/>
                  </a:cubicBezTo>
                  <a:cubicBezTo>
                    <a:pt x="521" y="604"/>
                    <a:pt x="523" y="603"/>
                    <a:pt x="524" y="601"/>
                  </a:cubicBezTo>
                  <a:cubicBezTo>
                    <a:pt x="526" y="599"/>
                    <a:pt x="526" y="596"/>
                    <a:pt x="528" y="593"/>
                  </a:cubicBezTo>
                  <a:cubicBezTo>
                    <a:pt x="529" y="592"/>
                    <a:pt x="531" y="592"/>
                    <a:pt x="532" y="591"/>
                  </a:cubicBezTo>
                  <a:cubicBezTo>
                    <a:pt x="533" y="590"/>
                    <a:pt x="534" y="591"/>
                    <a:pt x="535" y="590"/>
                  </a:cubicBezTo>
                  <a:cubicBezTo>
                    <a:pt x="536" y="588"/>
                    <a:pt x="535" y="585"/>
                    <a:pt x="536" y="583"/>
                  </a:cubicBezTo>
                  <a:cubicBezTo>
                    <a:pt x="537" y="582"/>
                    <a:pt x="539" y="581"/>
                    <a:pt x="539" y="579"/>
                  </a:cubicBezTo>
                  <a:cubicBezTo>
                    <a:pt x="539" y="579"/>
                    <a:pt x="540" y="578"/>
                    <a:pt x="540" y="577"/>
                  </a:cubicBezTo>
                  <a:cubicBezTo>
                    <a:pt x="540" y="577"/>
                    <a:pt x="540" y="576"/>
                    <a:pt x="540" y="575"/>
                  </a:cubicBezTo>
                  <a:cubicBezTo>
                    <a:pt x="540" y="575"/>
                    <a:pt x="541" y="575"/>
                    <a:pt x="541" y="574"/>
                  </a:cubicBezTo>
                  <a:cubicBezTo>
                    <a:pt x="541" y="573"/>
                    <a:pt x="543" y="572"/>
                    <a:pt x="544" y="571"/>
                  </a:cubicBezTo>
                  <a:moveTo>
                    <a:pt x="577" y="426"/>
                  </a:moveTo>
                  <a:cubicBezTo>
                    <a:pt x="577" y="425"/>
                    <a:pt x="577" y="423"/>
                    <a:pt x="575" y="421"/>
                  </a:cubicBezTo>
                  <a:cubicBezTo>
                    <a:pt x="568" y="420"/>
                    <a:pt x="563" y="428"/>
                    <a:pt x="556" y="426"/>
                  </a:cubicBezTo>
                  <a:cubicBezTo>
                    <a:pt x="555" y="426"/>
                    <a:pt x="554" y="426"/>
                    <a:pt x="552" y="426"/>
                  </a:cubicBezTo>
                  <a:cubicBezTo>
                    <a:pt x="546" y="427"/>
                    <a:pt x="544" y="426"/>
                    <a:pt x="541" y="425"/>
                  </a:cubicBezTo>
                  <a:cubicBezTo>
                    <a:pt x="539" y="419"/>
                    <a:pt x="539" y="419"/>
                    <a:pt x="539" y="417"/>
                  </a:cubicBezTo>
                  <a:cubicBezTo>
                    <a:pt x="538" y="417"/>
                    <a:pt x="537" y="416"/>
                    <a:pt x="537" y="416"/>
                  </a:cubicBezTo>
                  <a:cubicBezTo>
                    <a:pt x="536" y="414"/>
                    <a:pt x="536" y="412"/>
                    <a:pt x="536" y="411"/>
                  </a:cubicBezTo>
                  <a:cubicBezTo>
                    <a:pt x="519" y="396"/>
                    <a:pt x="504" y="384"/>
                    <a:pt x="507" y="371"/>
                  </a:cubicBezTo>
                  <a:cubicBezTo>
                    <a:pt x="507" y="371"/>
                    <a:pt x="507" y="370"/>
                    <a:pt x="507" y="367"/>
                  </a:cubicBezTo>
                  <a:cubicBezTo>
                    <a:pt x="507" y="365"/>
                    <a:pt x="507" y="364"/>
                    <a:pt x="506" y="362"/>
                  </a:cubicBezTo>
                  <a:cubicBezTo>
                    <a:pt x="506" y="362"/>
                    <a:pt x="477" y="309"/>
                    <a:pt x="477" y="300"/>
                  </a:cubicBezTo>
                  <a:cubicBezTo>
                    <a:pt x="474" y="297"/>
                    <a:pt x="470" y="297"/>
                    <a:pt x="468" y="295"/>
                  </a:cubicBezTo>
                  <a:cubicBezTo>
                    <a:pt x="467" y="295"/>
                    <a:pt x="467" y="295"/>
                    <a:pt x="465" y="295"/>
                  </a:cubicBezTo>
                  <a:cubicBezTo>
                    <a:pt x="464" y="295"/>
                    <a:pt x="462" y="296"/>
                    <a:pt x="461" y="297"/>
                  </a:cubicBezTo>
                  <a:cubicBezTo>
                    <a:pt x="460" y="297"/>
                    <a:pt x="460" y="297"/>
                    <a:pt x="460" y="297"/>
                  </a:cubicBezTo>
                  <a:cubicBezTo>
                    <a:pt x="443" y="293"/>
                    <a:pt x="427" y="284"/>
                    <a:pt x="410" y="284"/>
                  </a:cubicBezTo>
                  <a:cubicBezTo>
                    <a:pt x="409" y="297"/>
                    <a:pt x="409" y="297"/>
                    <a:pt x="408" y="299"/>
                  </a:cubicBezTo>
                  <a:cubicBezTo>
                    <a:pt x="408" y="299"/>
                    <a:pt x="407" y="299"/>
                    <a:pt x="406" y="299"/>
                  </a:cubicBezTo>
                  <a:cubicBezTo>
                    <a:pt x="405" y="299"/>
                    <a:pt x="405" y="299"/>
                    <a:pt x="403" y="299"/>
                  </a:cubicBezTo>
                  <a:cubicBezTo>
                    <a:pt x="399" y="298"/>
                    <a:pt x="397" y="294"/>
                    <a:pt x="394" y="293"/>
                  </a:cubicBezTo>
                  <a:cubicBezTo>
                    <a:pt x="390" y="293"/>
                    <a:pt x="386" y="293"/>
                    <a:pt x="381" y="291"/>
                  </a:cubicBezTo>
                  <a:cubicBezTo>
                    <a:pt x="379" y="283"/>
                    <a:pt x="367" y="283"/>
                    <a:pt x="367" y="283"/>
                  </a:cubicBezTo>
                  <a:cubicBezTo>
                    <a:pt x="361" y="283"/>
                    <a:pt x="361" y="283"/>
                    <a:pt x="354" y="261"/>
                  </a:cubicBezTo>
                  <a:cubicBezTo>
                    <a:pt x="355" y="260"/>
                    <a:pt x="355" y="260"/>
                    <a:pt x="360" y="258"/>
                  </a:cubicBezTo>
                  <a:cubicBezTo>
                    <a:pt x="360" y="258"/>
                    <a:pt x="359" y="257"/>
                    <a:pt x="359" y="256"/>
                  </a:cubicBezTo>
                  <a:cubicBezTo>
                    <a:pt x="357" y="255"/>
                    <a:pt x="355" y="254"/>
                    <a:pt x="353" y="254"/>
                  </a:cubicBezTo>
                  <a:cubicBezTo>
                    <a:pt x="337" y="254"/>
                    <a:pt x="337" y="254"/>
                    <a:pt x="329" y="258"/>
                  </a:cubicBezTo>
                  <a:cubicBezTo>
                    <a:pt x="325" y="255"/>
                    <a:pt x="318" y="249"/>
                    <a:pt x="310" y="257"/>
                  </a:cubicBezTo>
                  <a:cubicBezTo>
                    <a:pt x="306" y="257"/>
                    <a:pt x="303" y="257"/>
                    <a:pt x="299" y="257"/>
                  </a:cubicBezTo>
                  <a:cubicBezTo>
                    <a:pt x="299" y="258"/>
                    <a:pt x="299" y="258"/>
                    <a:pt x="285" y="264"/>
                  </a:cubicBezTo>
                  <a:cubicBezTo>
                    <a:pt x="285" y="264"/>
                    <a:pt x="285" y="264"/>
                    <a:pt x="284" y="264"/>
                  </a:cubicBezTo>
                  <a:cubicBezTo>
                    <a:pt x="279" y="263"/>
                    <a:pt x="274" y="265"/>
                    <a:pt x="270" y="261"/>
                  </a:cubicBezTo>
                  <a:cubicBezTo>
                    <a:pt x="270" y="261"/>
                    <a:pt x="268" y="260"/>
                    <a:pt x="268" y="260"/>
                  </a:cubicBezTo>
                  <a:cubicBezTo>
                    <a:pt x="266" y="263"/>
                    <a:pt x="265" y="269"/>
                    <a:pt x="265" y="269"/>
                  </a:cubicBezTo>
                  <a:cubicBezTo>
                    <a:pt x="263" y="270"/>
                    <a:pt x="262" y="271"/>
                    <a:pt x="257" y="270"/>
                  </a:cubicBezTo>
                  <a:cubicBezTo>
                    <a:pt x="256" y="273"/>
                    <a:pt x="256" y="276"/>
                    <a:pt x="255" y="280"/>
                  </a:cubicBezTo>
                  <a:cubicBezTo>
                    <a:pt x="253" y="280"/>
                    <a:pt x="250" y="279"/>
                    <a:pt x="247" y="281"/>
                  </a:cubicBezTo>
                  <a:cubicBezTo>
                    <a:pt x="246" y="286"/>
                    <a:pt x="244" y="291"/>
                    <a:pt x="243" y="297"/>
                  </a:cubicBezTo>
                  <a:cubicBezTo>
                    <a:pt x="243" y="298"/>
                    <a:pt x="243" y="299"/>
                    <a:pt x="243" y="301"/>
                  </a:cubicBezTo>
                  <a:cubicBezTo>
                    <a:pt x="240" y="301"/>
                    <a:pt x="238" y="301"/>
                    <a:pt x="236" y="301"/>
                  </a:cubicBezTo>
                  <a:cubicBezTo>
                    <a:pt x="235" y="307"/>
                    <a:pt x="227" y="311"/>
                    <a:pt x="224" y="311"/>
                  </a:cubicBezTo>
                  <a:cubicBezTo>
                    <a:pt x="220" y="319"/>
                    <a:pt x="213" y="326"/>
                    <a:pt x="211" y="334"/>
                  </a:cubicBezTo>
                  <a:cubicBezTo>
                    <a:pt x="210" y="334"/>
                    <a:pt x="210" y="334"/>
                    <a:pt x="209" y="334"/>
                  </a:cubicBezTo>
                  <a:cubicBezTo>
                    <a:pt x="209" y="334"/>
                    <a:pt x="209" y="334"/>
                    <a:pt x="207" y="335"/>
                  </a:cubicBezTo>
                  <a:cubicBezTo>
                    <a:pt x="207" y="335"/>
                    <a:pt x="206" y="335"/>
                    <a:pt x="205" y="335"/>
                  </a:cubicBezTo>
                  <a:cubicBezTo>
                    <a:pt x="204" y="348"/>
                    <a:pt x="204" y="349"/>
                    <a:pt x="198" y="351"/>
                  </a:cubicBezTo>
                  <a:cubicBezTo>
                    <a:pt x="198" y="351"/>
                    <a:pt x="198" y="352"/>
                    <a:pt x="197" y="353"/>
                  </a:cubicBezTo>
                  <a:cubicBezTo>
                    <a:pt x="197" y="354"/>
                    <a:pt x="197" y="356"/>
                    <a:pt x="198" y="357"/>
                  </a:cubicBezTo>
                  <a:cubicBezTo>
                    <a:pt x="206" y="359"/>
                    <a:pt x="206" y="359"/>
                    <a:pt x="207" y="361"/>
                  </a:cubicBezTo>
                  <a:cubicBezTo>
                    <a:pt x="204" y="366"/>
                    <a:pt x="204" y="366"/>
                    <a:pt x="204" y="381"/>
                  </a:cubicBezTo>
                  <a:cubicBezTo>
                    <a:pt x="204" y="382"/>
                    <a:pt x="204" y="383"/>
                    <a:pt x="204" y="386"/>
                  </a:cubicBezTo>
                  <a:cubicBezTo>
                    <a:pt x="204" y="386"/>
                    <a:pt x="204" y="386"/>
                    <a:pt x="200" y="390"/>
                  </a:cubicBezTo>
                  <a:cubicBezTo>
                    <a:pt x="200" y="393"/>
                    <a:pt x="201" y="396"/>
                    <a:pt x="202" y="399"/>
                  </a:cubicBezTo>
                  <a:cubicBezTo>
                    <a:pt x="202" y="402"/>
                    <a:pt x="202" y="402"/>
                    <a:pt x="202" y="402"/>
                  </a:cubicBezTo>
                  <a:cubicBezTo>
                    <a:pt x="202" y="413"/>
                    <a:pt x="220" y="423"/>
                    <a:pt x="220" y="424"/>
                  </a:cubicBezTo>
                  <a:cubicBezTo>
                    <a:pt x="220" y="430"/>
                    <a:pt x="220" y="435"/>
                    <a:pt x="234" y="438"/>
                  </a:cubicBezTo>
                  <a:cubicBezTo>
                    <a:pt x="235" y="441"/>
                    <a:pt x="235" y="441"/>
                    <a:pt x="235" y="445"/>
                  </a:cubicBezTo>
                  <a:cubicBezTo>
                    <a:pt x="247" y="456"/>
                    <a:pt x="255" y="455"/>
                    <a:pt x="255" y="455"/>
                  </a:cubicBezTo>
                  <a:cubicBezTo>
                    <a:pt x="255" y="454"/>
                    <a:pt x="256" y="452"/>
                    <a:pt x="257" y="451"/>
                  </a:cubicBezTo>
                  <a:cubicBezTo>
                    <a:pt x="260" y="450"/>
                    <a:pt x="262" y="451"/>
                    <a:pt x="265" y="451"/>
                  </a:cubicBezTo>
                  <a:cubicBezTo>
                    <a:pt x="266" y="451"/>
                    <a:pt x="266" y="451"/>
                    <a:pt x="268" y="451"/>
                  </a:cubicBezTo>
                  <a:cubicBezTo>
                    <a:pt x="270" y="451"/>
                    <a:pt x="273" y="451"/>
                    <a:pt x="275" y="451"/>
                  </a:cubicBezTo>
                  <a:cubicBezTo>
                    <a:pt x="277" y="456"/>
                    <a:pt x="281" y="455"/>
                    <a:pt x="290" y="453"/>
                  </a:cubicBezTo>
                  <a:cubicBezTo>
                    <a:pt x="293" y="447"/>
                    <a:pt x="295" y="447"/>
                    <a:pt x="305" y="449"/>
                  </a:cubicBezTo>
                  <a:cubicBezTo>
                    <a:pt x="305" y="449"/>
                    <a:pt x="306" y="449"/>
                    <a:pt x="306" y="449"/>
                  </a:cubicBezTo>
                  <a:cubicBezTo>
                    <a:pt x="312" y="443"/>
                    <a:pt x="317" y="446"/>
                    <a:pt x="319" y="446"/>
                  </a:cubicBezTo>
                  <a:cubicBezTo>
                    <a:pt x="321" y="456"/>
                    <a:pt x="323" y="457"/>
                    <a:pt x="327" y="458"/>
                  </a:cubicBezTo>
                  <a:cubicBezTo>
                    <a:pt x="334" y="458"/>
                    <a:pt x="341" y="458"/>
                    <a:pt x="347" y="459"/>
                  </a:cubicBezTo>
                  <a:cubicBezTo>
                    <a:pt x="347" y="461"/>
                    <a:pt x="347" y="463"/>
                    <a:pt x="347" y="467"/>
                  </a:cubicBezTo>
                  <a:cubicBezTo>
                    <a:pt x="347" y="467"/>
                    <a:pt x="345" y="485"/>
                    <a:pt x="343" y="489"/>
                  </a:cubicBezTo>
                  <a:cubicBezTo>
                    <a:pt x="342" y="489"/>
                    <a:pt x="341" y="489"/>
                    <a:pt x="341" y="489"/>
                  </a:cubicBezTo>
                  <a:cubicBezTo>
                    <a:pt x="340" y="490"/>
                    <a:pt x="340" y="491"/>
                    <a:pt x="340" y="491"/>
                  </a:cubicBezTo>
                  <a:cubicBezTo>
                    <a:pt x="355" y="500"/>
                    <a:pt x="356" y="518"/>
                    <a:pt x="365" y="531"/>
                  </a:cubicBezTo>
                  <a:cubicBezTo>
                    <a:pt x="364" y="532"/>
                    <a:pt x="364" y="533"/>
                    <a:pt x="364" y="533"/>
                  </a:cubicBezTo>
                  <a:cubicBezTo>
                    <a:pt x="364" y="534"/>
                    <a:pt x="364" y="535"/>
                    <a:pt x="364" y="536"/>
                  </a:cubicBezTo>
                  <a:cubicBezTo>
                    <a:pt x="364" y="540"/>
                    <a:pt x="365" y="540"/>
                    <a:pt x="367" y="541"/>
                  </a:cubicBezTo>
                  <a:cubicBezTo>
                    <a:pt x="367" y="553"/>
                    <a:pt x="357" y="562"/>
                    <a:pt x="356" y="574"/>
                  </a:cubicBezTo>
                  <a:cubicBezTo>
                    <a:pt x="356" y="580"/>
                    <a:pt x="357" y="580"/>
                    <a:pt x="361" y="583"/>
                  </a:cubicBezTo>
                  <a:cubicBezTo>
                    <a:pt x="361" y="589"/>
                    <a:pt x="361" y="591"/>
                    <a:pt x="366" y="594"/>
                  </a:cubicBezTo>
                  <a:cubicBezTo>
                    <a:pt x="368" y="603"/>
                    <a:pt x="368" y="603"/>
                    <a:pt x="370" y="604"/>
                  </a:cubicBezTo>
                  <a:cubicBezTo>
                    <a:pt x="370" y="607"/>
                    <a:pt x="369" y="610"/>
                    <a:pt x="369" y="613"/>
                  </a:cubicBezTo>
                  <a:cubicBezTo>
                    <a:pt x="369" y="614"/>
                    <a:pt x="375" y="632"/>
                    <a:pt x="382" y="639"/>
                  </a:cubicBezTo>
                  <a:cubicBezTo>
                    <a:pt x="381" y="642"/>
                    <a:pt x="381" y="642"/>
                    <a:pt x="383" y="645"/>
                  </a:cubicBezTo>
                  <a:cubicBezTo>
                    <a:pt x="383" y="646"/>
                    <a:pt x="383" y="646"/>
                    <a:pt x="383" y="647"/>
                  </a:cubicBezTo>
                  <a:cubicBezTo>
                    <a:pt x="382" y="648"/>
                    <a:pt x="380" y="649"/>
                    <a:pt x="380" y="650"/>
                  </a:cubicBezTo>
                  <a:cubicBezTo>
                    <a:pt x="380" y="650"/>
                    <a:pt x="381" y="651"/>
                    <a:pt x="381" y="651"/>
                  </a:cubicBezTo>
                  <a:cubicBezTo>
                    <a:pt x="382" y="651"/>
                    <a:pt x="383" y="651"/>
                    <a:pt x="383" y="651"/>
                  </a:cubicBezTo>
                  <a:cubicBezTo>
                    <a:pt x="383" y="654"/>
                    <a:pt x="383" y="654"/>
                    <a:pt x="386" y="656"/>
                  </a:cubicBezTo>
                  <a:cubicBezTo>
                    <a:pt x="389" y="656"/>
                    <a:pt x="391" y="656"/>
                    <a:pt x="394" y="656"/>
                  </a:cubicBezTo>
                  <a:cubicBezTo>
                    <a:pt x="398" y="655"/>
                    <a:pt x="398" y="655"/>
                    <a:pt x="401" y="654"/>
                  </a:cubicBezTo>
                  <a:cubicBezTo>
                    <a:pt x="404" y="654"/>
                    <a:pt x="408" y="654"/>
                    <a:pt x="412" y="653"/>
                  </a:cubicBezTo>
                  <a:cubicBezTo>
                    <a:pt x="413" y="653"/>
                    <a:pt x="413" y="652"/>
                    <a:pt x="413" y="651"/>
                  </a:cubicBezTo>
                  <a:cubicBezTo>
                    <a:pt x="422" y="650"/>
                    <a:pt x="422" y="650"/>
                    <a:pt x="424" y="647"/>
                  </a:cubicBezTo>
                  <a:cubicBezTo>
                    <a:pt x="424" y="647"/>
                    <a:pt x="451" y="634"/>
                    <a:pt x="448" y="620"/>
                  </a:cubicBezTo>
                  <a:cubicBezTo>
                    <a:pt x="448" y="619"/>
                    <a:pt x="460" y="612"/>
                    <a:pt x="465" y="610"/>
                  </a:cubicBezTo>
                  <a:cubicBezTo>
                    <a:pt x="466" y="606"/>
                    <a:pt x="466" y="606"/>
                    <a:pt x="464" y="592"/>
                  </a:cubicBezTo>
                  <a:cubicBezTo>
                    <a:pt x="476" y="582"/>
                    <a:pt x="492" y="578"/>
                    <a:pt x="500" y="564"/>
                  </a:cubicBezTo>
                  <a:cubicBezTo>
                    <a:pt x="500" y="563"/>
                    <a:pt x="501" y="562"/>
                    <a:pt x="501" y="560"/>
                  </a:cubicBezTo>
                  <a:cubicBezTo>
                    <a:pt x="502" y="558"/>
                    <a:pt x="502" y="557"/>
                    <a:pt x="501" y="555"/>
                  </a:cubicBezTo>
                  <a:cubicBezTo>
                    <a:pt x="502" y="551"/>
                    <a:pt x="503" y="547"/>
                    <a:pt x="503" y="542"/>
                  </a:cubicBezTo>
                  <a:cubicBezTo>
                    <a:pt x="499" y="535"/>
                    <a:pt x="505" y="528"/>
                    <a:pt x="502" y="521"/>
                  </a:cubicBezTo>
                  <a:cubicBezTo>
                    <a:pt x="502" y="519"/>
                    <a:pt x="502" y="519"/>
                    <a:pt x="502" y="519"/>
                  </a:cubicBezTo>
                  <a:cubicBezTo>
                    <a:pt x="515" y="479"/>
                    <a:pt x="568" y="470"/>
                    <a:pt x="577" y="426"/>
                  </a:cubicBezTo>
                  <a:moveTo>
                    <a:pt x="133" y="516"/>
                  </a:moveTo>
                  <a:cubicBezTo>
                    <a:pt x="132" y="514"/>
                    <a:pt x="129" y="503"/>
                    <a:pt x="124" y="501"/>
                  </a:cubicBezTo>
                  <a:cubicBezTo>
                    <a:pt x="123" y="501"/>
                    <a:pt x="122" y="501"/>
                    <a:pt x="120" y="501"/>
                  </a:cubicBezTo>
                  <a:cubicBezTo>
                    <a:pt x="114" y="498"/>
                    <a:pt x="113" y="486"/>
                    <a:pt x="105" y="490"/>
                  </a:cubicBezTo>
                  <a:cubicBezTo>
                    <a:pt x="103" y="490"/>
                    <a:pt x="101" y="490"/>
                    <a:pt x="99" y="489"/>
                  </a:cubicBezTo>
                  <a:cubicBezTo>
                    <a:pt x="96" y="486"/>
                    <a:pt x="96" y="486"/>
                    <a:pt x="93" y="486"/>
                  </a:cubicBezTo>
                  <a:cubicBezTo>
                    <a:pt x="93" y="487"/>
                    <a:pt x="93" y="489"/>
                    <a:pt x="93" y="490"/>
                  </a:cubicBezTo>
                  <a:cubicBezTo>
                    <a:pt x="89" y="489"/>
                    <a:pt x="89" y="488"/>
                    <a:pt x="89" y="486"/>
                  </a:cubicBezTo>
                  <a:cubicBezTo>
                    <a:pt x="89" y="486"/>
                    <a:pt x="90" y="485"/>
                    <a:pt x="90" y="485"/>
                  </a:cubicBezTo>
                  <a:cubicBezTo>
                    <a:pt x="83" y="478"/>
                    <a:pt x="82" y="478"/>
                    <a:pt x="80" y="478"/>
                  </a:cubicBezTo>
                  <a:cubicBezTo>
                    <a:pt x="80" y="478"/>
                    <a:pt x="80" y="478"/>
                    <a:pt x="79" y="477"/>
                  </a:cubicBezTo>
                  <a:cubicBezTo>
                    <a:pt x="77" y="475"/>
                    <a:pt x="77" y="475"/>
                    <a:pt x="74" y="476"/>
                  </a:cubicBezTo>
                  <a:cubicBezTo>
                    <a:pt x="75" y="477"/>
                    <a:pt x="75" y="479"/>
                    <a:pt x="76" y="481"/>
                  </a:cubicBezTo>
                  <a:cubicBezTo>
                    <a:pt x="75" y="481"/>
                    <a:pt x="74" y="481"/>
                    <a:pt x="73" y="481"/>
                  </a:cubicBezTo>
                  <a:cubicBezTo>
                    <a:pt x="73" y="480"/>
                    <a:pt x="73" y="479"/>
                    <a:pt x="72" y="478"/>
                  </a:cubicBezTo>
                  <a:cubicBezTo>
                    <a:pt x="72" y="477"/>
                    <a:pt x="73" y="476"/>
                    <a:pt x="73" y="475"/>
                  </a:cubicBezTo>
                  <a:cubicBezTo>
                    <a:pt x="73" y="475"/>
                    <a:pt x="73" y="474"/>
                    <a:pt x="73" y="474"/>
                  </a:cubicBezTo>
                  <a:cubicBezTo>
                    <a:pt x="73" y="472"/>
                    <a:pt x="73" y="472"/>
                    <a:pt x="68" y="470"/>
                  </a:cubicBezTo>
                  <a:cubicBezTo>
                    <a:pt x="68" y="470"/>
                    <a:pt x="68" y="470"/>
                    <a:pt x="68" y="470"/>
                  </a:cubicBezTo>
                  <a:cubicBezTo>
                    <a:pt x="68" y="470"/>
                    <a:pt x="67" y="470"/>
                    <a:pt x="66" y="470"/>
                  </a:cubicBezTo>
                  <a:cubicBezTo>
                    <a:pt x="67" y="474"/>
                    <a:pt x="67" y="474"/>
                    <a:pt x="67" y="475"/>
                  </a:cubicBezTo>
                  <a:cubicBezTo>
                    <a:pt x="66" y="475"/>
                    <a:pt x="65" y="475"/>
                    <a:pt x="65" y="475"/>
                  </a:cubicBezTo>
                  <a:cubicBezTo>
                    <a:pt x="65" y="474"/>
                    <a:pt x="64" y="473"/>
                    <a:pt x="64" y="472"/>
                  </a:cubicBezTo>
                  <a:cubicBezTo>
                    <a:pt x="65" y="471"/>
                    <a:pt x="66" y="470"/>
                    <a:pt x="66" y="469"/>
                  </a:cubicBezTo>
                  <a:cubicBezTo>
                    <a:pt x="65" y="461"/>
                    <a:pt x="65" y="461"/>
                    <a:pt x="64" y="459"/>
                  </a:cubicBezTo>
                  <a:cubicBezTo>
                    <a:pt x="64" y="459"/>
                    <a:pt x="63" y="459"/>
                    <a:pt x="62" y="459"/>
                  </a:cubicBezTo>
                  <a:cubicBezTo>
                    <a:pt x="62" y="457"/>
                    <a:pt x="62" y="454"/>
                    <a:pt x="61" y="451"/>
                  </a:cubicBezTo>
                  <a:cubicBezTo>
                    <a:pt x="59" y="446"/>
                    <a:pt x="55" y="442"/>
                    <a:pt x="52" y="437"/>
                  </a:cubicBezTo>
                  <a:cubicBezTo>
                    <a:pt x="51" y="437"/>
                    <a:pt x="50" y="436"/>
                    <a:pt x="49" y="436"/>
                  </a:cubicBezTo>
                  <a:cubicBezTo>
                    <a:pt x="49" y="435"/>
                    <a:pt x="48" y="435"/>
                    <a:pt x="48" y="434"/>
                  </a:cubicBezTo>
                  <a:cubicBezTo>
                    <a:pt x="47" y="435"/>
                    <a:pt x="45" y="435"/>
                    <a:pt x="45" y="435"/>
                  </a:cubicBezTo>
                  <a:cubicBezTo>
                    <a:pt x="44" y="435"/>
                    <a:pt x="44" y="435"/>
                    <a:pt x="44" y="435"/>
                  </a:cubicBezTo>
                  <a:cubicBezTo>
                    <a:pt x="44" y="435"/>
                    <a:pt x="34" y="422"/>
                    <a:pt x="32" y="419"/>
                  </a:cubicBezTo>
                  <a:cubicBezTo>
                    <a:pt x="32" y="419"/>
                    <a:pt x="32" y="418"/>
                    <a:pt x="31" y="417"/>
                  </a:cubicBezTo>
                  <a:cubicBezTo>
                    <a:pt x="30" y="415"/>
                    <a:pt x="30" y="415"/>
                    <a:pt x="30" y="412"/>
                  </a:cubicBezTo>
                  <a:cubicBezTo>
                    <a:pt x="30" y="412"/>
                    <a:pt x="30" y="412"/>
                    <a:pt x="29" y="412"/>
                  </a:cubicBezTo>
                  <a:cubicBezTo>
                    <a:pt x="29" y="412"/>
                    <a:pt x="28" y="413"/>
                    <a:pt x="28" y="413"/>
                  </a:cubicBezTo>
                  <a:cubicBezTo>
                    <a:pt x="27" y="412"/>
                    <a:pt x="27" y="412"/>
                    <a:pt x="26" y="408"/>
                  </a:cubicBezTo>
                  <a:cubicBezTo>
                    <a:pt x="26" y="408"/>
                    <a:pt x="27" y="407"/>
                    <a:pt x="27" y="407"/>
                  </a:cubicBezTo>
                  <a:cubicBezTo>
                    <a:pt x="26" y="406"/>
                    <a:pt x="26" y="405"/>
                    <a:pt x="25" y="404"/>
                  </a:cubicBezTo>
                  <a:cubicBezTo>
                    <a:pt x="24" y="406"/>
                    <a:pt x="24" y="406"/>
                    <a:pt x="24" y="406"/>
                  </a:cubicBezTo>
                  <a:cubicBezTo>
                    <a:pt x="24" y="406"/>
                    <a:pt x="24" y="406"/>
                    <a:pt x="24" y="406"/>
                  </a:cubicBezTo>
                  <a:cubicBezTo>
                    <a:pt x="23" y="405"/>
                    <a:pt x="22" y="405"/>
                    <a:pt x="22" y="405"/>
                  </a:cubicBezTo>
                  <a:cubicBezTo>
                    <a:pt x="22" y="406"/>
                    <a:pt x="22" y="407"/>
                    <a:pt x="22" y="409"/>
                  </a:cubicBezTo>
                  <a:cubicBezTo>
                    <a:pt x="21" y="409"/>
                    <a:pt x="21" y="409"/>
                    <a:pt x="21" y="410"/>
                  </a:cubicBezTo>
                  <a:cubicBezTo>
                    <a:pt x="20" y="406"/>
                    <a:pt x="20" y="406"/>
                    <a:pt x="18" y="405"/>
                  </a:cubicBezTo>
                  <a:cubicBezTo>
                    <a:pt x="18" y="405"/>
                    <a:pt x="17" y="405"/>
                    <a:pt x="16" y="405"/>
                  </a:cubicBezTo>
                  <a:cubicBezTo>
                    <a:pt x="16" y="404"/>
                    <a:pt x="15" y="404"/>
                    <a:pt x="15" y="403"/>
                  </a:cubicBezTo>
                  <a:cubicBezTo>
                    <a:pt x="15" y="402"/>
                    <a:pt x="15" y="401"/>
                    <a:pt x="14" y="399"/>
                  </a:cubicBezTo>
                  <a:cubicBezTo>
                    <a:pt x="13" y="398"/>
                    <a:pt x="12" y="397"/>
                    <a:pt x="12" y="396"/>
                  </a:cubicBezTo>
                  <a:cubicBezTo>
                    <a:pt x="12" y="396"/>
                    <a:pt x="12" y="409"/>
                    <a:pt x="11" y="413"/>
                  </a:cubicBezTo>
                  <a:cubicBezTo>
                    <a:pt x="9" y="402"/>
                    <a:pt x="10" y="396"/>
                    <a:pt x="10" y="393"/>
                  </a:cubicBezTo>
                  <a:cubicBezTo>
                    <a:pt x="10" y="392"/>
                    <a:pt x="10" y="392"/>
                    <a:pt x="10" y="392"/>
                  </a:cubicBezTo>
                  <a:cubicBezTo>
                    <a:pt x="10" y="392"/>
                    <a:pt x="10" y="392"/>
                    <a:pt x="9" y="392"/>
                  </a:cubicBezTo>
                  <a:cubicBezTo>
                    <a:pt x="9" y="394"/>
                    <a:pt x="9" y="394"/>
                    <a:pt x="9" y="397"/>
                  </a:cubicBezTo>
                  <a:cubicBezTo>
                    <a:pt x="8" y="397"/>
                    <a:pt x="8" y="397"/>
                    <a:pt x="7" y="398"/>
                  </a:cubicBezTo>
                  <a:cubicBezTo>
                    <a:pt x="7" y="399"/>
                    <a:pt x="6" y="401"/>
                    <a:pt x="6" y="401"/>
                  </a:cubicBezTo>
                  <a:cubicBezTo>
                    <a:pt x="6" y="404"/>
                    <a:pt x="6" y="406"/>
                    <a:pt x="6" y="410"/>
                  </a:cubicBezTo>
                  <a:cubicBezTo>
                    <a:pt x="2" y="424"/>
                    <a:pt x="12" y="436"/>
                    <a:pt x="10" y="449"/>
                  </a:cubicBezTo>
                  <a:cubicBezTo>
                    <a:pt x="11" y="454"/>
                    <a:pt x="11" y="454"/>
                    <a:pt x="11" y="456"/>
                  </a:cubicBezTo>
                  <a:cubicBezTo>
                    <a:pt x="12" y="461"/>
                    <a:pt x="12" y="461"/>
                    <a:pt x="13" y="465"/>
                  </a:cubicBezTo>
                  <a:cubicBezTo>
                    <a:pt x="13" y="465"/>
                    <a:pt x="13" y="465"/>
                    <a:pt x="13" y="466"/>
                  </a:cubicBezTo>
                  <a:cubicBezTo>
                    <a:pt x="16" y="475"/>
                    <a:pt x="16" y="475"/>
                    <a:pt x="16" y="476"/>
                  </a:cubicBezTo>
                  <a:cubicBezTo>
                    <a:pt x="17" y="477"/>
                    <a:pt x="17" y="478"/>
                    <a:pt x="17" y="479"/>
                  </a:cubicBezTo>
                  <a:cubicBezTo>
                    <a:pt x="17" y="479"/>
                    <a:pt x="18" y="484"/>
                    <a:pt x="21" y="492"/>
                  </a:cubicBezTo>
                  <a:cubicBezTo>
                    <a:pt x="21" y="493"/>
                    <a:pt x="21" y="493"/>
                    <a:pt x="22" y="494"/>
                  </a:cubicBezTo>
                  <a:cubicBezTo>
                    <a:pt x="25" y="502"/>
                    <a:pt x="28" y="509"/>
                    <a:pt x="32" y="517"/>
                  </a:cubicBezTo>
                  <a:cubicBezTo>
                    <a:pt x="32" y="518"/>
                    <a:pt x="32" y="519"/>
                    <a:pt x="33" y="520"/>
                  </a:cubicBezTo>
                  <a:cubicBezTo>
                    <a:pt x="38" y="531"/>
                    <a:pt x="50" y="555"/>
                    <a:pt x="61" y="564"/>
                  </a:cubicBezTo>
                  <a:cubicBezTo>
                    <a:pt x="64" y="567"/>
                    <a:pt x="66" y="571"/>
                    <a:pt x="68" y="575"/>
                  </a:cubicBezTo>
                  <a:cubicBezTo>
                    <a:pt x="69" y="576"/>
                    <a:pt x="70" y="577"/>
                    <a:pt x="70" y="578"/>
                  </a:cubicBezTo>
                  <a:cubicBezTo>
                    <a:pt x="70" y="579"/>
                    <a:pt x="70" y="579"/>
                    <a:pt x="70" y="579"/>
                  </a:cubicBezTo>
                  <a:cubicBezTo>
                    <a:pt x="71" y="579"/>
                    <a:pt x="71" y="579"/>
                    <a:pt x="72" y="580"/>
                  </a:cubicBezTo>
                  <a:cubicBezTo>
                    <a:pt x="72" y="581"/>
                    <a:pt x="72" y="581"/>
                    <a:pt x="73" y="582"/>
                  </a:cubicBezTo>
                  <a:cubicBezTo>
                    <a:pt x="73" y="582"/>
                    <a:pt x="73" y="582"/>
                    <a:pt x="73" y="583"/>
                  </a:cubicBezTo>
                  <a:cubicBezTo>
                    <a:pt x="75" y="586"/>
                    <a:pt x="75" y="586"/>
                    <a:pt x="76" y="587"/>
                  </a:cubicBezTo>
                  <a:cubicBezTo>
                    <a:pt x="76" y="587"/>
                    <a:pt x="76" y="587"/>
                    <a:pt x="76" y="587"/>
                  </a:cubicBezTo>
                  <a:cubicBezTo>
                    <a:pt x="77" y="588"/>
                    <a:pt x="77" y="588"/>
                    <a:pt x="78" y="590"/>
                  </a:cubicBezTo>
                  <a:cubicBezTo>
                    <a:pt x="78" y="590"/>
                    <a:pt x="79" y="591"/>
                    <a:pt x="79" y="591"/>
                  </a:cubicBezTo>
                  <a:cubicBezTo>
                    <a:pt x="79" y="592"/>
                    <a:pt x="79" y="592"/>
                    <a:pt x="79" y="592"/>
                  </a:cubicBezTo>
                  <a:cubicBezTo>
                    <a:pt x="79" y="592"/>
                    <a:pt x="80" y="592"/>
                    <a:pt x="80" y="592"/>
                  </a:cubicBezTo>
                  <a:cubicBezTo>
                    <a:pt x="81" y="594"/>
                    <a:pt x="81" y="595"/>
                    <a:pt x="83" y="597"/>
                  </a:cubicBezTo>
                  <a:cubicBezTo>
                    <a:pt x="83" y="597"/>
                    <a:pt x="84" y="598"/>
                    <a:pt x="84" y="598"/>
                  </a:cubicBezTo>
                  <a:cubicBezTo>
                    <a:pt x="84" y="598"/>
                    <a:pt x="84" y="599"/>
                    <a:pt x="85" y="599"/>
                  </a:cubicBezTo>
                  <a:cubicBezTo>
                    <a:pt x="87" y="602"/>
                    <a:pt x="89" y="606"/>
                    <a:pt x="92" y="609"/>
                  </a:cubicBezTo>
                  <a:cubicBezTo>
                    <a:pt x="92" y="609"/>
                    <a:pt x="100" y="619"/>
                    <a:pt x="102" y="622"/>
                  </a:cubicBezTo>
                  <a:cubicBezTo>
                    <a:pt x="103" y="622"/>
                    <a:pt x="103" y="623"/>
                    <a:pt x="103" y="623"/>
                  </a:cubicBezTo>
                  <a:cubicBezTo>
                    <a:pt x="110" y="630"/>
                    <a:pt x="117" y="637"/>
                    <a:pt x="123" y="644"/>
                  </a:cubicBezTo>
                  <a:cubicBezTo>
                    <a:pt x="124" y="645"/>
                    <a:pt x="124" y="645"/>
                    <a:pt x="126" y="647"/>
                  </a:cubicBezTo>
                  <a:cubicBezTo>
                    <a:pt x="126" y="647"/>
                    <a:pt x="127" y="648"/>
                    <a:pt x="127" y="648"/>
                  </a:cubicBezTo>
                  <a:cubicBezTo>
                    <a:pt x="148" y="666"/>
                    <a:pt x="148" y="666"/>
                    <a:pt x="152" y="669"/>
                  </a:cubicBezTo>
                  <a:cubicBezTo>
                    <a:pt x="156" y="672"/>
                    <a:pt x="160" y="675"/>
                    <a:pt x="165" y="678"/>
                  </a:cubicBezTo>
                  <a:cubicBezTo>
                    <a:pt x="165" y="678"/>
                    <a:pt x="165" y="678"/>
                    <a:pt x="165" y="678"/>
                  </a:cubicBezTo>
                  <a:cubicBezTo>
                    <a:pt x="156" y="672"/>
                    <a:pt x="156" y="672"/>
                    <a:pt x="156" y="672"/>
                  </a:cubicBezTo>
                  <a:cubicBezTo>
                    <a:pt x="157" y="672"/>
                    <a:pt x="157" y="672"/>
                    <a:pt x="157" y="672"/>
                  </a:cubicBezTo>
                  <a:cubicBezTo>
                    <a:pt x="158" y="673"/>
                    <a:pt x="159" y="674"/>
                    <a:pt x="161" y="675"/>
                  </a:cubicBezTo>
                  <a:cubicBezTo>
                    <a:pt x="161" y="675"/>
                    <a:pt x="161" y="676"/>
                    <a:pt x="162" y="676"/>
                  </a:cubicBezTo>
                  <a:cubicBezTo>
                    <a:pt x="163" y="677"/>
                    <a:pt x="165" y="678"/>
                    <a:pt x="167" y="680"/>
                  </a:cubicBezTo>
                  <a:cubicBezTo>
                    <a:pt x="169" y="681"/>
                    <a:pt x="169" y="681"/>
                    <a:pt x="178" y="687"/>
                  </a:cubicBezTo>
                  <a:cubicBezTo>
                    <a:pt x="177" y="686"/>
                    <a:pt x="175" y="685"/>
                    <a:pt x="174" y="685"/>
                  </a:cubicBezTo>
                  <a:cubicBezTo>
                    <a:pt x="174" y="684"/>
                    <a:pt x="174" y="684"/>
                    <a:pt x="173" y="684"/>
                  </a:cubicBezTo>
                  <a:cubicBezTo>
                    <a:pt x="172" y="683"/>
                    <a:pt x="172" y="683"/>
                    <a:pt x="171" y="683"/>
                  </a:cubicBezTo>
                  <a:cubicBezTo>
                    <a:pt x="172" y="683"/>
                    <a:pt x="172" y="683"/>
                    <a:pt x="172" y="683"/>
                  </a:cubicBezTo>
                  <a:cubicBezTo>
                    <a:pt x="173" y="684"/>
                    <a:pt x="174" y="684"/>
                    <a:pt x="175" y="685"/>
                  </a:cubicBezTo>
                  <a:cubicBezTo>
                    <a:pt x="177" y="686"/>
                    <a:pt x="180" y="688"/>
                    <a:pt x="182" y="689"/>
                  </a:cubicBezTo>
                  <a:cubicBezTo>
                    <a:pt x="181" y="689"/>
                    <a:pt x="179" y="688"/>
                    <a:pt x="178" y="687"/>
                  </a:cubicBezTo>
                  <a:cubicBezTo>
                    <a:pt x="179" y="688"/>
                    <a:pt x="180" y="688"/>
                    <a:pt x="181" y="689"/>
                  </a:cubicBezTo>
                  <a:cubicBezTo>
                    <a:pt x="186" y="692"/>
                    <a:pt x="191" y="695"/>
                    <a:pt x="196" y="698"/>
                  </a:cubicBezTo>
                  <a:cubicBezTo>
                    <a:pt x="197" y="698"/>
                    <a:pt x="197" y="698"/>
                    <a:pt x="198" y="699"/>
                  </a:cubicBezTo>
                  <a:cubicBezTo>
                    <a:pt x="199" y="700"/>
                    <a:pt x="201" y="700"/>
                    <a:pt x="202" y="701"/>
                  </a:cubicBezTo>
                  <a:cubicBezTo>
                    <a:pt x="203" y="701"/>
                    <a:pt x="203" y="701"/>
                    <a:pt x="203" y="702"/>
                  </a:cubicBezTo>
                  <a:cubicBezTo>
                    <a:pt x="207" y="703"/>
                    <a:pt x="210" y="705"/>
                    <a:pt x="213" y="706"/>
                  </a:cubicBezTo>
                  <a:cubicBezTo>
                    <a:pt x="214" y="707"/>
                    <a:pt x="214" y="707"/>
                    <a:pt x="214" y="707"/>
                  </a:cubicBezTo>
                  <a:cubicBezTo>
                    <a:pt x="215" y="707"/>
                    <a:pt x="215" y="707"/>
                    <a:pt x="215" y="707"/>
                  </a:cubicBezTo>
                  <a:cubicBezTo>
                    <a:pt x="215" y="708"/>
                    <a:pt x="215" y="708"/>
                    <a:pt x="215" y="708"/>
                  </a:cubicBezTo>
                  <a:cubicBezTo>
                    <a:pt x="219" y="709"/>
                    <a:pt x="219" y="709"/>
                    <a:pt x="220" y="710"/>
                  </a:cubicBezTo>
                  <a:cubicBezTo>
                    <a:pt x="221" y="710"/>
                    <a:pt x="221" y="710"/>
                    <a:pt x="221" y="710"/>
                  </a:cubicBezTo>
                  <a:cubicBezTo>
                    <a:pt x="228" y="713"/>
                    <a:pt x="237" y="717"/>
                    <a:pt x="237" y="717"/>
                  </a:cubicBezTo>
                  <a:cubicBezTo>
                    <a:pt x="237" y="717"/>
                    <a:pt x="238" y="717"/>
                    <a:pt x="238" y="717"/>
                  </a:cubicBezTo>
                  <a:cubicBezTo>
                    <a:pt x="240" y="718"/>
                    <a:pt x="240" y="718"/>
                    <a:pt x="243" y="719"/>
                  </a:cubicBezTo>
                  <a:cubicBezTo>
                    <a:pt x="243" y="719"/>
                    <a:pt x="243" y="719"/>
                    <a:pt x="245" y="719"/>
                  </a:cubicBezTo>
                  <a:cubicBezTo>
                    <a:pt x="245" y="719"/>
                    <a:pt x="245" y="719"/>
                    <a:pt x="245" y="719"/>
                  </a:cubicBezTo>
                  <a:cubicBezTo>
                    <a:pt x="241" y="717"/>
                    <a:pt x="241" y="717"/>
                    <a:pt x="239" y="717"/>
                  </a:cubicBezTo>
                  <a:cubicBezTo>
                    <a:pt x="238" y="717"/>
                    <a:pt x="238" y="716"/>
                    <a:pt x="236" y="716"/>
                  </a:cubicBezTo>
                  <a:cubicBezTo>
                    <a:pt x="236" y="716"/>
                    <a:pt x="230" y="713"/>
                    <a:pt x="227" y="712"/>
                  </a:cubicBezTo>
                  <a:cubicBezTo>
                    <a:pt x="226" y="712"/>
                    <a:pt x="226" y="712"/>
                    <a:pt x="225" y="711"/>
                  </a:cubicBezTo>
                  <a:cubicBezTo>
                    <a:pt x="218" y="708"/>
                    <a:pt x="218" y="708"/>
                    <a:pt x="217" y="707"/>
                  </a:cubicBezTo>
                  <a:cubicBezTo>
                    <a:pt x="217" y="707"/>
                    <a:pt x="216" y="707"/>
                    <a:pt x="215" y="706"/>
                  </a:cubicBezTo>
                  <a:cubicBezTo>
                    <a:pt x="214" y="706"/>
                    <a:pt x="212" y="705"/>
                    <a:pt x="210" y="704"/>
                  </a:cubicBezTo>
                  <a:cubicBezTo>
                    <a:pt x="210" y="704"/>
                    <a:pt x="209" y="704"/>
                    <a:pt x="209" y="703"/>
                  </a:cubicBezTo>
                  <a:cubicBezTo>
                    <a:pt x="209" y="703"/>
                    <a:pt x="209" y="704"/>
                    <a:pt x="208" y="703"/>
                  </a:cubicBezTo>
                  <a:cubicBezTo>
                    <a:pt x="203" y="700"/>
                    <a:pt x="196" y="695"/>
                    <a:pt x="196" y="695"/>
                  </a:cubicBezTo>
                  <a:cubicBezTo>
                    <a:pt x="195" y="695"/>
                    <a:pt x="194" y="694"/>
                    <a:pt x="194" y="694"/>
                  </a:cubicBezTo>
                  <a:cubicBezTo>
                    <a:pt x="193" y="694"/>
                    <a:pt x="193" y="694"/>
                    <a:pt x="192" y="693"/>
                  </a:cubicBezTo>
                  <a:cubicBezTo>
                    <a:pt x="190" y="692"/>
                    <a:pt x="187" y="691"/>
                    <a:pt x="184" y="689"/>
                  </a:cubicBezTo>
                  <a:cubicBezTo>
                    <a:pt x="184" y="689"/>
                    <a:pt x="184" y="689"/>
                    <a:pt x="183" y="688"/>
                  </a:cubicBezTo>
                  <a:cubicBezTo>
                    <a:pt x="182" y="688"/>
                    <a:pt x="181" y="687"/>
                    <a:pt x="180" y="686"/>
                  </a:cubicBezTo>
                  <a:cubicBezTo>
                    <a:pt x="181" y="686"/>
                    <a:pt x="181" y="686"/>
                    <a:pt x="182" y="686"/>
                  </a:cubicBezTo>
                  <a:cubicBezTo>
                    <a:pt x="180" y="685"/>
                    <a:pt x="178" y="684"/>
                    <a:pt x="176" y="682"/>
                  </a:cubicBezTo>
                  <a:cubicBezTo>
                    <a:pt x="173" y="680"/>
                    <a:pt x="171" y="678"/>
                    <a:pt x="168" y="676"/>
                  </a:cubicBezTo>
                  <a:cubicBezTo>
                    <a:pt x="168" y="675"/>
                    <a:pt x="168" y="675"/>
                    <a:pt x="166" y="674"/>
                  </a:cubicBezTo>
                  <a:cubicBezTo>
                    <a:pt x="166" y="674"/>
                    <a:pt x="166" y="674"/>
                    <a:pt x="166" y="674"/>
                  </a:cubicBezTo>
                  <a:cubicBezTo>
                    <a:pt x="166" y="674"/>
                    <a:pt x="166" y="674"/>
                    <a:pt x="166" y="674"/>
                  </a:cubicBezTo>
                  <a:cubicBezTo>
                    <a:pt x="166" y="674"/>
                    <a:pt x="166" y="674"/>
                    <a:pt x="166" y="674"/>
                  </a:cubicBezTo>
                  <a:cubicBezTo>
                    <a:pt x="166" y="674"/>
                    <a:pt x="166" y="674"/>
                    <a:pt x="166" y="674"/>
                  </a:cubicBezTo>
                  <a:cubicBezTo>
                    <a:pt x="166" y="674"/>
                    <a:pt x="166" y="674"/>
                    <a:pt x="166" y="674"/>
                  </a:cubicBezTo>
                  <a:cubicBezTo>
                    <a:pt x="166" y="674"/>
                    <a:pt x="166" y="674"/>
                    <a:pt x="166" y="674"/>
                  </a:cubicBezTo>
                  <a:cubicBezTo>
                    <a:pt x="166" y="674"/>
                    <a:pt x="166" y="674"/>
                    <a:pt x="166" y="674"/>
                  </a:cubicBezTo>
                  <a:cubicBezTo>
                    <a:pt x="166" y="674"/>
                    <a:pt x="166" y="674"/>
                    <a:pt x="167" y="675"/>
                  </a:cubicBezTo>
                  <a:cubicBezTo>
                    <a:pt x="165" y="675"/>
                    <a:pt x="165" y="675"/>
                    <a:pt x="161" y="671"/>
                  </a:cubicBezTo>
                  <a:cubicBezTo>
                    <a:pt x="160" y="671"/>
                    <a:pt x="159" y="670"/>
                    <a:pt x="158" y="669"/>
                  </a:cubicBezTo>
                  <a:cubicBezTo>
                    <a:pt x="158" y="669"/>
                    <a:pt x="158" y="669"/>
                    <a:pt x="160" y="670"/>
                  </a:cubicBezTo>
                  <a:cubicBezTo>
                    <a:pt x="161" y="670"/>
                    <a:pt x="161" y="671"/>
                    <a:pt x="162" y="671"/>
                  </a:cubicBezTo>
                  <a:cubicBezTo>
                    <a:pt x="162" y="671"/>
                    <a:pt x="163" y="671"/>
                    <a:pt x="163" y="671"/>
                  </a:cubicBezTo>
                  <a:cubicBezTo>
                    <a:pt x="162" y="670"/>
                    <a:pt x="162" y="670"/>
                    <a:pt x="161" y="670"/>
                  </a:cubicBezTo>
                  <a:cubicBezTo>
                    <a:pt x="161" y="669"/>
                    <a:pt x="161" y="669"/>
                    <a:pt x="159" y="668"/>
                  </a:cubicBezTo>
                  <a:cubicBezTo>
                    <a:pt x="158" y="667"/>
                    <a:pt x="158" y="667"/>
                    <a:pt x="154" y="663"/>
                  </a:cubicBezTo>
                  <a:cubicBezTo>
                    <a:pt x="153" y="663"/>
                    <a:pt x="153" y="662"/>
                    <a:pt x="152" y="662"/>
                  </a:cubicBezTo>
                  <a:cubicBezTo>
                    <a:pt x="152" y="662"/>
                    <a:pt x="153" y="662"/>
                    <a:pt x="153" y="662"/>
                  </a:cubicBezTo>
                  <a:cubicBezTo>
                    <a:pt x="154" y="662"/>
                    <a:pt x="154" y="662"/>
                    <a:pt x="154" y="661"/>
                  </a:cubicBezTo>
                  <a:cubicBezTo>
                    <a:pt x="155" y="661"/>
                    <a:pt x="155" y="661"/>
                    <a:pt x="157" y="662"/>
                  </a:cubicBezTo>
                  <a:cubicBezTo>
                    <a:pt x="155" y="660"/>
                    <a:pt x="153" y="657"/>
                    <a:pt x="152" y="655"/>
                  </a:cubicBezTo>
                  <a:cubicBezTo>
                    <a:pt x="151" y="653"/>
                    <a:pt x="151" y="653"/>
                    <a:pt x="151" y="653"/>
                  </a:cubicBezTo>
                  <a:cubicBezTo>
                    <a:pt x="150" y="653"/>
                    <a:pt x="149" y="652"/>
                    <a:pt x="148" y="651"/>
                  </a:cubicBezTo>
                  <a:cubicBezTo>
                    <a:pt x="148" y="651"/>
                    <a:pt x="148" y="651"/>
                    <a:pt x="147" y="651"/>
                  </a:cubicBezTo>
                  <a:cubicBezTo>
                    <a:pt x="147" y="650"/>
                    <a:pt x="146" y="650"/>
                    <a:pt x="145" y="648"/>
                  </a:cubicBezTo>
                  <a:cubicBezTo>
                    <a:pt x="142" y="646"/>
                    <a:pt x="139" y="645"/>
                    <a:pt x="137" y="643"/>
                  </a:cubicBezTo>
                  <a:cubicBezTo>
                    <a:pt x="138" y="643"/>
                    <a:pt x="138" y="643"/>
                    <a:pt x="139" y="643"/>
                  </a:cubicBezTo>
                  <a:cubicBezTo>
                    <a:pt x="145" y="646"/>
                    <a:pt x="145" y="646"/>
                    <a:pt x="146" y="644"/>
                  </a:cubicBezTo>
                  <a:cubicBezTo>
                    <a:pt x="137" y="630"/>
                    <a:pt x="137" y="628"/>
                    <a:pt x="137" y="627"/>
                  </a:cubicBezTo>
                  <a:cubicBezTo>
                    <a:pt x="138" y="628"/>
                    <a:pt x="139" y="630"/>
                    <a:pt x="140" y="631"/>
                  </a:cubicBezTo>
                  <a:cubicBezTo>
                    <a:pt x="137" y="619"/>
                    <a:pt x="125" y="611"/>
                    <a:pt x="127" y="597"/>
                  </a:cubicBezTo>
                  <a:cubicBezTo>
                    <a:pt x="128" y="597"/>
                    <a:pt x="129" y="597"/>
                    <a:pt x="130" y="597"/>
                  </a:cubicBezTo>
                  <a:cubicBezTo>
                    <a:pt x="130" y="596"/>
                    <a:pt x="131" y="594"/>
                    <a:pt x="131" y="593"/>
                  </a:cubicBezTo>
                  <a:cubicBezTo>
                    <a:pt x="133" y="594"/>
                    <a:pt x="136" y="594"/>
                    <a:pt x="138" y="594"/>
                  </a:cubicBezTo>
                  <a:cubicBezTo>
                    <a:pt x="138" y="593"/>
                    <a:pt x="138" y="592"/>
                    <a:pt x="137" y="591"/>
                  </a:cubicBezTo>
                  <a:cubicBezTo>
                    <a:pt x="138" y="590"/>
                    <a:pt x="138" y="590"/>
                    <a:pt x="138" y="590"/>
                  </a:cubicBezTo>
                  <a:cubicBezTo>
                    <a:pt x="137" y="585"/>
                    <a:pt x="137" y="585"/>
                    <a:pt x="137" y="584"/>
                  </a:cubicBezTo>
                  <a:cubicBezTo>
                    <a:pt x="137" y="583"/>
                    <a:pt x="138" y="583"/>
                    <a:pt x="138" y="583"/>
                  </a:cubicBezTo>
                  <a:cubicBezTo>
                    <a:pt x="136" y="579"/>
                    <a:pt x="136" y="578"/>
                    <a:pt x="136" y="575"/>
                  </a:cubicBezTo>
                  <a:cubicBezTo>
                    <a:pt x="136" y="575"/>
                    <a:pt x="136" y="575"/>
                    <a:pt x="136" y="575"/>
                  </a:cubicBezTo>
                  <a:cubicBezTo>
                    <a:pt x="136" y="572"/>
                    <a:pt x="134" y="569"/>
                    <a:pt x="133" y="566"/>
                  </a:cubicBezTo>
                  <a:cubicBezTo>
                    <a:pt x="133" y="566"/>
                    <a:pt x="133" y="566"/>
                    <a:pt x="133" y="564"/>
                  </a:cubicBezTo>
                  <a:cubicBezTo>
                    <a:pt x="133" y="561"/>
                    <a:pt x="132" y="559"/>
                    <a:pt x="131" y="557"/>
                  </a:cubicBezTo>
                  <a:cubicBezTo>
                    <a:pt x="131" y="557"/>
                    <a:pt x="131" y="556"/>
                    <a:pt x="130" y="555"/>
                  </a:cubicBezTo>
                  <a:cubicBezTo>
                    <a:pt x="130" y="554"/>
                    <a:pt x="130" y="554"/>
                    <a:pt x="129" y="553"/>
                  </a:cubicBezTo>
                  <a:cubicBezTo>
                    <a:pt x="129" y="552"/>
                    <a:pt x="129" y="552"/>
                    <a:pt x="128" y="550"/>
                  </a:cubicBezTo>
                  <a:cubicBezTo>
                    <a:pt x="127" y="548"/>
                    <a:pt x="126" y="545"/>
                    <a:pt x="126" y="543"/>
                  </a:cubicBezTo>
                  <a:cubicBezTo>
                    <a:pt x="126" y="543"/>
                    <a:pt x="126" y="543"/>
                    <a:pt x="129" y="535"/>
                  </a:cubicBezTo>
                  <a:cubicBezTo>
                    <a:pt x="129" y="534"/>
                    <a:pt x="130" y="534"/>
                    <a:pt x="130" y="534"/>
                  </a:cubicBezTo>
                  <a:cubicBezTo>
                    <a:pt x="130" y="533"/>
                    <a:pt x="131" y="533"/>
                    <a:pt x="131" y="532"/>
                  </a:cubicBezTo>
                  <a:cubicBezTo>
                    <a:pt x="131" y="532"/>
                    <a:pt x="132" y="525"/>
                    <a:pt x="133" y="522"/>
                  </a:cubicBezTo>
                  <a:cubicBezTo>
                    <a:pt x="134" y="519"/>
                    <a:pt x="134" y="519"/>
                    <a:pt x="133" y="516"/>
                  </a:cubicBezTo>
                  <a:moveTo>
                    <a:pt x="19" y="357"/>
                  </a:moveTo>
                  <a:cubicBezTo>
                    <a:pt x="20" y="357"/>
                    <a:pt x="20" y="357"/>
                    <a:pt x="20" y="357"/>
                  </a:cubicBezTo>
                  <a:cubicBezTo>
                    <a:pt x="19" y="357"/>
                    <a:pt x="19" y="356"/>
                    <a:pt x="19" y="356"/>
                  </a:cubicBezTo>
                  <a:cubicBezTo>
                    <a:pt x="19" y="355"/>
                    <a:pt x="19" y="353"/>
                    <a:pt x="19" y="352"/>
                  </a:cubicBezTo>
                  <a:cubicBezTo>
                    <a:pt x="17" y="353"/>
                    <a:pt x="17" y="353"/>
                    <a:pt x="17" y="353"/>
                  </a:cubicBezTo>
                  <a:cubicBezTo>
                    <a:pt x="16" y="353"/>
                    <a:pt x="16" y="353"/>
                    <a:pt x="16" y="353"/>
                  </a:cubicBezTo>
                  <a:cubicBezTo>
                    <a:pt x="16" y="352"/>
                    <a:pt x="16" y="352"/>
                    <a:pt x="15" y="351"/>
                  </a:cubicBezTo>
                  <a:cubicBezTo>
                    <a:pt x="15" y="351"/>
                    <a:pt x="15" y="351"/>
                    <a:pt x="15" y="351"/>
                  </a:cubicBezTo>
                  <a:cubicBezTo>
                    <a:pt x="14" y="352"/>
                    <a:pt x="14" y="353"/>
                    <a:pt x="14" y="353"/>
                  </a:cubicBezTo>
                  <a:cubicBezTo>
                    <a:pt x="13" y="353"/>
                    <a:pt x="13" y="353"/>
                    <a:pt x="13" y="353"/>
                  </a:cubicBezTo>
                  <a:cubicBezTo>
                    <a:pt x="13" y="353"/>
                    <a:pt x="13" y="353"/>
                    <a:pt x="12" y="352"/>
                  </a:cubicBezTo>
                  <a:cubicBezTo>
                    <a:pt x="12" y="351"/>
                    <a:pt x="12" y="351"/>
                    <a:pt x="12" y="351"/>
                  </a:cubicBezTo>
                  <a:cubicBezTo>
                    <a:pt x="12" y="350"/>
                    <a:pt x="12" y="350"/>
                    <a:pt x="11" y="349"/>
                  </a:cubicBezTo>
                  <a:cubicBezTo>
                    <a:pt x="11" y="348"/>
                    <a:pt x="11" y="348"/>
                    <a:pt x="11" y="348"/>
                  </a:cubicBezTo>
                  <a:cubicBezTo>
                    <a:pt x="11" y="348"/>
                    <a:pt x="11" y="348"/>
                    <a:pt x="11" y="348"/>
                  </a:cubicBezTo>
                  <a:cubicBezTo>
                    <a:pt x="10" y="348"/>
                    <a:pt x="10" y="348"/>
                    <a:pt x="10" y="348"/>
                  </a:cubicBezTo>
                  <a:cubicBezTo>
                    <a:pt x="10" y="348"/>
                    <a:pt x="10" y="347"/>
                    <a:pt x="9" y="347"/>
                  </a:cubicBezTo>
                  <a:cubicBezTo>
                    <a:pt x="9" y="347"/>
                    <a:pt x="9" y="347"/>
                    <a:pt x="8" y="348"/>
                  </a:cubicBezTo>
                  <a:cubicBezTo>
                    <a:pt x="8" y="350"/>
                    <a:pt x="8" y="353"/>
                    <a:pt x="8" y="355"/>
                  </a:cubicBezTo>
                  <a:cubicBezTo>
                    <a:pt x="8" y="359"/>
                    <a:pt x="8" y="360"/>
                    <a:pt x="8" y="360"/>
                  </a:cubicBezTo>
                  <a:cubicBezTo>
                    <a:pt x="9" y="360"/>
                    <a:pt x="9" y="360"/>
                    <a:pt x="9" y="360"/>
                  </a:cubicBezTo>
                  <a:cubicBezTo>
                    <a:pt x="9" y="360"/>
                    <a:pt x="9" y="360"/>
                    <a:pt x="10" y="358"/>
                  </a:cubicBezTo>
                  <a:cubicBezTo>
                    <a:pt x="10" y="357"/>
                    <a:pt x="11" y="357"/>
                    <a:pt x="11" y="357"/>
                  </a:cubicBezTo>
                  <a:cubicBezTo>
                    <a:pt x="11" y="357"/>
                    <a:pt x="11" y="357"/>
                    <a:pt x="12" y="358"/>
                  </a:cubicBezTo>
                  <a:cubicBezTo>
                    <a:pt x="12" y="358"/>
                    <a:pt x="12" y="358"/>
                    <a:pt x="12" y="358"/>
                  </a:cubicBezTo>
                  <a:cubicBezTo>
                    <a:pt x="12" y="358"/>
                    <a:pt x="12" y="358"/>
                    <a:pt x="12" y="358"/>
                  </a:cubicBezTo>
                  <a:cubicBezTo>
                    <a:pt x="12" y="357"/>
                    <a:pt x="12" y="357"/>
                    <a:pt x="13" y="358"/>
                  </a:cubicBezTo>
                  <a:cubicBezTo>
                    <a:pt x="14" y="358"/>
                    <a:pt x="15" y="357"/>
                    <a:pt x="15" y="357"/>
                  </a:cubicBezTo>
                  <a:cubicBezTo>
                    <a:pt x="16" y="357"/>
                    <a:pt x="16" y="357"/>
                    <a:pt x="16" y="357"/>
                  </a:cubicBezTo>
                  <a:cubicBezTo>
                    <a:pt x="17" y="358"/>
                    <a:pt x="18" y="358"/>
                    <a:pt x="18" y="358"/>
                  </a:cubicBezTo>
                  <a:cubicBezTo>
                    <a:pt x="19" y="358"/>
                    <a:pt x="19" y="358"/>
                    <a:pt x="19" y="358"/>
                  </a:cubicBezTo>
                  <a:cubicBezTo>
                    <a:pt x="19" y="358"/>
                    <a:pt x="19" y="358"/>
                    <a:pt x="19" y="357"/>
                  </a:cubicBezTo>
                  <a:moveTo>
                    <a:pt x="4" y="358"/>
                  </a:moveTo>
                  <a:cubicBezTo>
                    <a:pt x="4" y="357"/>
                    <a:pt x="4" y="355"/>
                    <a:pt x="4" y="355"/>
                  </a:cubicBezTo>
                  <a:cubicBezTo>
                    <a:pt x="4" y="354"/>
                    <a:pt x="4" y="354"/>
                    <a:pt x="4" y="354"/>
                  </a:cubicBezTo>
                  <a:cubicBezTo>
                    <a:pt x="4" y="354"/>
                    <a:pt x="4" y="353"/>
                    <a:pt x="4" y="353"/>
                  </a:cubicBezTo>
                  <a:cubicBezTo>
                    <a:pt x="4" y="353"/>
                    <a:pt x="4" y="353"/>
                    <a:pt x="4" y="353"/>
                  </a:cubicBezTo>
                  <a:cubicBezTo>
                    <a:pt x="3" y="353"/>
                    <a:pt x="3" y="352"/>
                    <a:pt x="3" y="352"/>
                  </a:cubicBezTo>
                  <a:cubicBezTo>
                    <a:pt x="3" y="356"/>
                    <a:pt x="3" y="356"/>
                    <a:pt x="3" y="356"/>
                  </a:cubicBezTo>
                  <a:cubicBezTo>
                    <a:pt x="3" y="356"/>
                    <a:pt x="3" y="356"/>
                    <a:pt x="3" y="356"/>
                  </a:cubicBezTo>
                  <a:cubicBezTo>
                    <a:pt x="3" y="356"/>
                    <a:pt x="3" y="356"/>
                    <a:pt x="3" y="356"/>
                  </a:cubicBezTo>
                  <a:cubicBezTo>
                    <a:pt x="3" y="356"/>
                    <a:pt x="4" y="357"/>
                    <a:pt x="4" y="357"/>
                  </a:cubicBezTo>
                  <a:cubicBezTo>
                    <a:pt x="4" y="358"/>
                    <a:pt x="4" y="359"/>
                    <a:pt x="4" y="360"/>
                  </a:cubicBezTo>
                  <a:cubicBezTo>
                    <a:pt x="4" y="360"/>
                    <a:pt x="4" y="360"/>
                    <a:pt x="4" y="360"/>
                  </a:cubicBezTo>
                  <a:cubicBezTo>
                    <a:pt x="4" y="360"/>
                    <a:pt x="4" y="360"/>
                    <a:pt x="4" y="358"/>
                  </a:cubicBezTo>
                  <a:moveTo>
                    <a:pt x="4" y="343"/>
                  </a:moveTo>
                  <a:cubicBezTo>
                    <a:pt x="5" y="343"/>
                    <a:pt x="6" y="343"/>
                    <a:pt x="7" y="343"/>
                  </a:cubicBezTo>
                  <a:cubicBezTo>
                    <a:pt x="7" y="342"/>
                    <a:pt x="7" y="336"/>
                    <a:pt x="6" y="335"/>
                  </a:cubicBezTo>
                  <a:cubicBezTo>
                    <a:pt x="6" y="335"/>
                    <a:pt x="6" y="335"/>
                    <a:pt x="6" y="335"/>
                  </a:cubicBezTo>
                  <a:cubicBezTo>
                    <a:pt x="5" y="335"/>
                    <a:pt x="5" y="335"/>
                    <a:pt x="5" y="335"/>
                  </a:cubicBezTo>
                  <a:cubicBezTo>
                    <a:pt x="5" y="335"/>
                    <a:pt x="5" y="335"/>
                    <a:pt x="5" y="335"/>
                  </a:cubicBezTo>
                  <a:cubicBezTo>
                    <a:pt x="5" y="335"/>
                    <a:pt x="5" y="335"/>
                    <a:pt x="4" y="327"/>
                  </a:cubicBezTo>
                  <a:cubicBezTo>
                    <a:pt x="4" y="325"/>
                    <a:pt x="4" y="325"/>
                    <a:pt x="4" y="324"/>
                  </a:cubicBezTo>
                  <a:cubicBezTo>
                    <a:pt x="5" y="323"/>
                    <a:pt x="5" y="323"/>
                    <a:pt x="4" y="323"/>
                  </a:cubicBezTo>
                  <a:cubicBezTo>
                    <a:pt x="4" y="323"/>
                    <a:pt x="4" y="323"/>
                    <a:pt x="4" y="323"/>
                  </a:cubicBezTo>
                  <a:cubicBezTo>
                    <a:pt x="4" y="323"/>
                    <a:pt x="4" y="323"/>
                    <a:pt x="4" y="323"/>
                  </a:cubicBezTo>
                  <a:cubicBezTo>
                    <a:pt x="4" y="323"/>
                    <a:pt x="4" y="323"/>
                    <a:pt x="4" y="323"/>
                  </a:cubicBezTo>
                  <a:cubicBezTo>
                    <a:pt x="4" y="323"/>
                    <a:pt x="4" y="323"/>
                    <a:pt x="4" y="324"/>
                  </a:cubicBezTo>
                  <a:cubicBezTo>
                    <a:pt x="4" y="323"/>
                    <a:pt x="4" y="323"/>
                    <a:pt x="4" y="323"/>
                  </a:cubicBezTo>
                  <a:cubicBezTo>
                    <a:pt x="4" y="323"/>
                    <a:pt x="4" y="323"/>
                    <a:pt x="4" y="323"/>
                  </a:cubicBezTo>
                  <a:cubicBezTo>
                    <a:pt x="3" y="323"/>
                    <a:pt x="3" y="323"/>
                    <a:pt x="3" y="323"/>
                  </a:cubicBezTo>
                  <a:cubicBezTo>
                    <a:pt x="3" y="323"/>
                    <a:pt x="2" y="331"/>
                    <a:pt x="3" y="332"/>
                  </a:cubicBezTo>
                  <a:cubicBezTo>
                    <a:pt x="3" y="331"/>
                    <a:pt x="3" y="330"/>
                    <a:pt x="3" y="329"/>
                  </a:cubicBezTo>
                  <a:cubicBezTo>
                    <a:pt x="4" y="329"/>
                    <a:pt x="3" y="332"/>
                    <a:pt x="3" y="334"/>
                  </a:cubicBezTo>
                  <a:cubicBezTo>
                    <a:pt x="3" y="335"/>
                    <a:pt x="3" y="337"/>
                    <a:pt x="4" y="337"/>
                  </a:cubicBezTo>
                  <a:cubicBezTo>
                    <a:pt x="4" y="337"/>
                    <a:pt x="4" y="337"/>
                    <a:pt x="4" y="337"/>
                  </a:cubicBezTo>
                  <a:cubicBezTo>
                    <a:pt x="4" y="337"/>
                    <a:pt x="4" y="337"/>
                    <a:pt x="4" y="339"/>
                  </a:cubicBezTo>
                  <a:cubicBezTo>
                    <a:pt x="4" y="339"/>
                    <a:pt x="4" y="342"/>
                    <a:pt x="4" y="343"/>
                  </a:cubicBezTo>
                  <a:moveTo>
                    <a:pt x="287" y="80"/>
                  </a:moveTo>
                  <a:cubicBezTo>
                    <a:pt x="287" y="79"/>
                    <a:pt x="288" y="78"/>
                    <a:pt x="289" y="77"/>
                  </a:cubicBezTo>
                  <a:cubicBezTo>
                    <a:pt x="289" y="76"/>
                    <a:pt x="289" y="76"/>
                    <a:pt x="289" y="75"/>
                  </a:cubicBezTo>
                  <a:cubicBezTo>
                    <a:pt x="288" y="75"/>
                    <a:pt x="288" y="75"/>
                    <a:pt x="287" y="74"/>
                  </a:cubicBezTo>
                  <a:cubicBezTo>
                    <a:pt x="289" y="71"/>
                    <a:pt x="289" y="71"/>
                    <a:pt x="290" y="70"/>
                  </a:cubicBezTo>
                  <a:cubicBezTo>
                    <a:pt x="289" y="70"/>
                    <a:pt x="288" y="70"/>
                    <a:pt x="287" y="70"/>
                  </a:cubicBezTo>
                  <a:cubicBezTo>
                    <a:pt x="286" y="70"/>
                    <a:pt x="286" y="70"/>
                    <a:pt x="286" y="70"/>
                  </a:cubicBezTo>
                  <a:cubicBezTo>
                    <a:pt x="284" y="70"/>
                    <a:pt x="282" y="72"/>
                    <a:pt x="280" y="72"/>
                  </a:cubicBezTo>
                  <a:cubicBezTo>
                    <a:pt x="279" y="72"/>
                    <a:pt x="279" y="72"/>
                    <a:pt x="278" y="72"/>
                  </a:cubicBezTo>
                  <a:cubicBezTo>
                    <a:pt x="278" y="71"/>
                    <a:pt x="277" y="71"/>
                    <a:pt x="276" y="71"/>
                  </a:cubicBezTo>
                  <a:cubicBezTo>
                    <a:pt x="274" y="71"/>
                    <a:pt x="272" y="73"/>
                    <a:pt x="270" y="73"/>
                  </a:cubicBezTo>
                  <a:cubicBezTo>
                    <a:pt x="270" y="73"/>
                    <a:pt x="269" y="73"/>
                    <a:pt x="268" y="73"/>
                  </a:cubicBezTo>
                  <a:cubicBezTo>
                    <a:pt x="268" y="72"/>
                    <a:pt x="269" y="72"/>
                    <a:pt x="269" y="71"/>
                  </a:cubicBezTo>
                  <a:cubicBezTo>
                    <a:pt x="269" y="71"/>
                    <a:pt x="270" y="70"/>
                    <a:pt x="270" y="70"/>
                  </a:cubicBezTo>
                  <a:cubicBezTo>
                    <a:pt x="270" y="69"/>
                    <a:pt x="270" y="69"/>
                    <a:pt x="270" y="68"/>
                  </a:cubicBezTo>
                  <a:cubicBezTo>
                    <a:pt x="269" y="69"/>
                    <a:pt x="269" y="69"/>
                    <a:pt x="269" y="69"/>
                  </a:cubicBezTo>
                  <a:cubicBezTo>
                    <a:pt x="268" y="69"/>
                    <a:pt x="268" y="70"/>
                    <a:pt x="268" y="70"/>
                  </a:cubicBezTo>
                  <a:cubicBezTo>
                    <a:pt x="268" y="70"/>
                    <a:pt x="262" y="67"/>
                    <a:pt x="258" y="73"/>
                  </a:cubicBezTo>
                  <a:cubicBezTo>
                    <a:pt x="259" y="73"/>
                    <a:pt x="260" y="73"/>
                    <a:pt x="261" y="73"/>
                  </a:cubicBezTo>
                  <a:cubicBezTo>
                    <a:pt x="263" y="73"/>
                    <a:pt x="263" y="73"/>
                    <a:pt x="263" y="73"/>
                  </a:cubicBezTo>
                  <a:cubicBezTo>
                    <a:pt x="263" y="75"/>
                    <a:pt x="263" y="75"/>
                    <a:pt x="263" y="75"/>
                  </a:cubicBezTo>
                  <a:cubicBezTo>
                    <a:pt x="264" y="76"/>
                    <a:pt x="262" y="76"/>
                    <a:pt x="262" y="77"/>
                  </a:cubicBezTo>
                  <a:cubicBezTo>
                    <a:pt x="260" y="76"/>
                    <a:pt x="257" y="76"/>
                    <a:pt x="256" y="76"/>
                  </a:cubicBezTo>
                  <a:cubicBezTo>
                    <a:pt x="255" y="77"/>
                    <a:pt x="255" y="78"/>
                    <a:pt x="254" y="79"/>
                  </a:cubicBezTo>
                  <a:cubicBezTo>
                    <a:pt x="255" y="78"/>
                    <a:pt x="255" y="78"/>
                    <a:pt x="256" y="78"/>
                  </a:cubicBezTo>
                  <a:cubicBezTo>
                    <a:pt x="257" y="78"/>
                    <a:pt x="258" y="78"/>
                    <a:pt x="258" y="78"/>
                  </a:cubicBezTo>
                  <a:cubicBezTo>
                    <a:pt x="259" y="79"/>
                    <a:pt x="259" y="79"/>
                    <a:pt x="259" y="79"/>
                  </a:cubicBezTo>
                  <a:cubicBezTo>
                    <a:pt x="258" y="80"/>
                    <a:pt x="257" y="81"/>
                    <a:pt x="256" y="82"/>
                  </a:cubicBezTo>
                  <a:cubicBezTo>
                    <a:pt x="256" y="83"/>
                    <a:pt x="256" y="83"/>
                    <a:pt x="256" y="83"/>
                  </a:cubicBezTo>
                  <a:cubicBezTo>
                    <a:pt x="256" y="83"/>
                    <a:pt x="257" y="83"/>
                    <a:pt x="257" y="83"/>
                  </a:cubicBezTo>
                  <a:cubicBezTo>
                    <a:pt x="259" y="83"/>
                    <a:pt x="260" y="83"/>
                    <a:pt x="261" y="83"/>
                  </a:cubicBezTo>
                  <a:cubicBezTo>
                    <a:pt x="262" y="83"/>
                    <a:pt x="262" y="83"/>
                    <a:pt x="263" y="83"/>
                  </a:cubicBezTo>
                  <a:cubicBezTo>
                    <a:pt x="264" y="83"/>
                    <a:pt x="264" y="83"/>
                    <a:pt x="264" y="84"/>
                  </a:cubicBezTo>
                  <a:cubicBezTo>
                    <a:pt x="264" y="84"/>
                    <a:pt x="264" y="86"/>
                    <a:pt x="266" y="86"/>
                  </a:cubicBezTo>
                  <a:cubicBezTo>
                    <a:pt x="267" y="86"/>
                    <a:pt x="268" y="86"/>
                    <a:pt x="269" y="86"/>
                  </a:cubicBezTo>
                  <a:cubicBezTo>
                    <a:pt x="270" y="85"/>
                    <a:pt x="270" y="85"/>
                    <a:pt x="272" y="83"/>
                  </a:cubicBezTo>
                  <a:cubicBezTo>
                    <a:pt x="273" y="83"/>
                    <a:pt x="275" y="82"/>
                    <a:pt x="275" y="82"/>
                  </a:cubicBezTo>
                  <a:cubicBezTo>
                    <a:pt x="276" y="82"/>
                    <a:pt x="277" y="82"/>
                    <a:pt x="277" y="81"/>
                  </a:cubicBezTo>
                  <a:cubicBezTo>
                    <a:pt x="278" y="80"/>
                    <a:pt x="279" y="80"/>
                    <a:pt x="281" y="80"/>
                  </a:cubicBezTo>
                  <a:cubicBezTo>
                    <a:pt x="282" y="79"/>
                    <a:pt x="282" y="79"/>
                    <a:pt x="287" y="80"/>
                  </a:cubicBezTo>
                  <a:moveTo>
                    <a:pt x="103" y="171"/>
                  </a:moveTo>
                  <a:cubicBezTo>
                    <a:pt x="104" y="170"/>
                    <a:pt x="104" y="170"/>
                    <a:pt x="104" y="170"/>
                  </a:cubicBezTo>
                  <a:cubicBezTo>
                    <a:pt x="104" y="169"/>
                    <a:pt x="104" y="169"/>
                    <a:pt x="104" y="168"/>
                  </a:cubicBezTo>
                  <a:cubicBezTo>
                    <a:pt x="104" y="168"/>
                    <a:pt x="104" y="168"/>
                    <a:pt x="104" y="168"/>
                  </a:cubicBezTo>
                  <a:cubicBezTo>
                    <a:pt x="103" y="168"/>
                    <a:pt x="103" y="164"/>
                    <a:pt x="103" y="164"/>
                  </a:cubicBezTo>
                  <a:cubicBezTo>
                    <a:pt x="103" y="163"/>
                    <a:pt x="103" y="163"/>
                    <a:pt x="101" y="162"/>
                  </a:cubicBezTo>
                  <a:cubicBezTo>
                    <a:pt x="101" y="162"/>
                    <a:pt x="101" y="162"/>
                    <a:pt x="101" y="161"/>
                  </a:cubicBezTo>
                  <a:cubicBezTo>
                    <a:pt x="104" y="158"/>
                    <a:pt x="104" y="158"/>
                    <a:pt x="104" y="158"/>
                  </a:cubicBezTo>
                  <a:cubicBezTo>
                    <a:pt x="105" y="157"/>
                    <a:pt x="106" y="157"/>
                    <a:pt x="106" y="157"/>
                  </a:cubicBezTo>
                  <a:cubicBezTo>
                    <a:pt x="108" y="155"/>
                    <a:pt x="108" y="154"/>
                    <a:pt x="108" y="153"/>
                  </a:cubicBezTo>
                  <a:cubicBezTo>
                    <a:pt x="108" y="152"/>
                    <a:pt x="108" y="152"/>
                    <a:pt x="108" y="152"/>
                  </a:cubicBezTo>
                  <a:cubicBezTo>
                    <a:pt x="108" y="152"/>
                    <a:pt x="106" y="153"/>
                    <a:pt x="106" y="153"/>
                  </a:cubicBezTo>
                  <a:cubicBezTo>
                    <a:pt x="104" y="155"/>
                    <a:pt x="104" y="157"/>
                    <a:pt x="102" y="158"/>
                  </a:cubicBezTo>
                  <a:cubicBezTo>
                    <a:pt x="99" y="162"/>
                    <a:pt x="95" y="165"/>
                    <a:pt x="92" y="168"/>
                  </a:cubicBezTo>
                  <a:cubicBezTo>
                    <a:pt x="90" y="170"/>
                    <a:pt x="90" y="170"/>
                    <a:pt x="88" y="174"/>
                  </a:cubicBezTo>
                  <a:cubicBezTo>
                    <a:pt x="90" y="175"/>
                    <a:pt x="92" y="175"/>
                    <a:pt x="94" y="175"/>
                  </a:cubicBezTo>
                  <a:cubicBezTo>
                    <a:pt x="95" y="175"/>
                    <a:pt x="95" y="175"/>
                    <a:pt x="95" y="177"/>
                  </a:cubicBezTo>
                  <a:cubicBezTo>
                    <a:pt x="94" y="180"/>
                    <a:pt x="95" y="181"/>
                    <a:pt x="95" y="182"/>
                  </a:cubicBezTo>
                  <a:cubicBezTo>
                    <a:pt x="96" y="181"/>
                    <a:pt x="96" y="181"/>
                    <a:pt x="96" y="181"/>
                  </a:cubicBezTo>
                  <a:cubicBezTo>
                    <a:pt x="97" y="181"/>
                    <a:pt x="97" y="180"/>
                    <a:pt x="99" y="176"/>
                  </a:cubicBezTo>
                  <a:cubicBezTo>
                    <a:pt x="101" y="173"/>
                    <a:pt x="101" y="173"/>
                    <a:pt x="103" y="171"/>
                  </a:cubicBezTo>
                  <a:moveTo>
                    <a:pt x="89" y="162"/>
                  </a:moveTo>
                  <a:cubicBezTo>
                    <a:pt x="89" y="162"/>
                    <a:pt x="89" y="162"/>
                    <a:pt x="89" y="162"/>
                  </a:cubicBezTo>
                  <a:cubicBezTo>
                    <a:pt x="89" y="162"/>
                    <a:pt x="89" y="161"/>
                    <a:pt x="88" y="161"/>
                  </a:cubicBezTo>
                  <a:cubicBezTo>
                    <a:pt x="88" y="161"/>
                    <a:pt x="88" y="161"/>
                    <a:pt x="88" y="161"/>
                  </a:cubicBezTo>
                  <a:cubicBezTo>
                    <a:pt x="88" y="160"/>
                    <a:pt x="88" y="160"/>
                    <a:pt x="88" y="159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7" y="158"/>
                    <a:pt x="87" y="159"/>
                    <a:pt x="86" y="159"/>
                  </a:cubicBezTo>
                  <a:cubicBezTo>
                    <a:pt x="86" y="159"/>
                    <a:pt x="86" y="160"/>
                    <a:pt x="86" y="160"/>
                  </a:cubicBezTo>
                  <a:cubicBezTo>
                    <a:pt x="86" y="161"/>
                    <a:pt x="86" y="161"/>
                    <a:pt x="86" y="162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6"/>
                    <a:pt x="85" y="166"/>
                    <a:pt x="89" y="162"/>
                  </a:cubicBezTo>
                  <a:moveTo>
                    <a:pt x="363" y="4"/>
                  </a:moveTo>
                  <a:cubicBezTo>
                    <a:pt x="363" y="3"/>
                    <a:pt x="363" y="3"/>
                    <a:pt x="363" y="3"/>
                  </a:cubicBezTo>
                  <a:cubicBezTo>
                    <a:pt x="363" y="3"/>
                    <a:pt x="363" y="3"/>
                    <a:pt x="362" y="3"/>
                  </a:cubicBezTo>
                  <a:cubicBezTo>
                    <a:pt x="362" y="3"/>
                    <a:pt x="362" y="3"/>
                    <a:pt x="362" y="3"/>
                  </a:cubicBezTo>
                  <a:cubicBezTo>
                    <a:pt x="362" y="3"/>
                    <a:pt x="362" y="3"/>
                    <a:pt x="362" y="3"/>
                  </a:cubicBezTo>
                  <a:cubicBezTo>
                    <a:pt x="362" y="3"/>
                    <a:pt x="362" y="3"/>
                    <a:pt x="362" y="3"/>
                  </a:cubicBezTo>
                  <a:cubicBezTo>
                    <a:pt x="362" y="3"/>
                    <a:pt x="362" y="3"/>
                    <a:pt x="362" y="3"/>
                  </a:cubicBezTo>
                  <a:cubicBezTo>
                    <a:pt x="362" y="3"/>
                    <a:pt x="362" y="3"/>
                    <a:pt x="362" y="3"/>
                  </a:cubicBezTo>
                  <a:cubicBezTo>
                    <a:pt x="362" y="3"/>
                    <a:pt x="362" y="3"/>
                    <a:pt x="362" y="3"/>
                  </a:cubicBezTo>
                  <a:cubicBezTo>
                    <a:pt x="362" y="3"/>
                    <a:pt x="362" y="3"/>
                    <a:pt x="362" y="3"/>
                  </a:cubicBezTo>
                  <a:cubicBezTo>
                    <a:pt x="362" y="3"/>
                    <a:pt x="362" y="3"/>
                    <a:pt x="362" y="3"/>
                  </a:cubicBezTo>
                  <a:cubicBezTo>
                    <a:pt x="362" y="3"/>
                    <a:pt x="362" y="3"/>
                    <a:pt x="361" y="3"/>
                  </a:cubicBezTo>
                  <a:cubicBezTo>
                    <a:pt x="361" y="3"/>
                    <a:pt x="356" y="4"/>
                    <a:pt x="354" y="4"/>
                  </a:cubicBezTo>
                  <a:cubicBezTo>
                    <a:pt x="354" y="4"/>
                    <a:pt x="354" y="4"/>
                    <a:pt x="354" y="4"/>
                  </a:cubicBezTo>
                  <a:cubicBezTo>
                    <a:pt x="354" y="4"/>
                    <a:pt x="354" y="4"/>
                    <a:pt x="354" y="4"/>
                  </a:cubicBezTo>
                  <a:cubicBezTo>
                    <a:pt x="354" y="4"/>
                    <a:pt x="354" y="4"/>
                    <a:pt x="354" y="4"/>
                  </a:cubicBezTo>
                  <a:cubicBezTo>
                    <a:pt x="354" y="4"/>
                    <a:pt x="354" y="4"/>
                    <a:pt x="354" y="4"/>
                  </a:cubicBezTo>
                  <a:cubicBezTo>
                    <a:pt x="354" y="4"/>
                    <a:pt x="354" y="4"/>
                    <a:pt x="354" y="4"/>
                  </a:cubicBezTo>
                  <a:cubicBezTo>
                    <a:pt x="354" y="4"/>
                    <a:pt x="354" y="4"/>
                    <a:pt x="354" y="4"/>
                  </a:cubicBezTo>
                  <a:cubicBezTo>
                    <a:pt x="354" y="4"/>
                    <a:pt x="354" y="4"/>
                    <a:pt x="354" y="4"/>
                  </a:cubicBezTo>
                  <a:cubicBezTo>
                    <a:pt x="354" y="4"/>
                    <a:pt x="354" y="4"/>
                    <a:pt x="353" y="4"/>
                  </a:cubicBezTo>
                  <a:cubicBezTo>
                    <a:pt x="351" y="5"/>
                    <a:pt x="349" y="5"/>
                    <a:pt x="348" y="6"/>
                  </a:cubicBezTo>
                  <a:cubicBezTo>
                    <a:pt x="350" y="5"/>
                    <a:pt x="352" y="5"/>
                    <a:pt x="354" y="4"/>
                  </a:cubicBezTo>
                  <a:cubicBezTo>
                    <a:pt x="354" y="4"/>
                    <a:pt x="355" y="4"/>
                    <a:pt x="355" y="4"/>
                  </a:cubicBezTo>
                  <a:cubicBezTo>
                    <a:pt x="358" y="3"/>
                    <a:pt x="358" y="3"/>
                    <a:pt x="360" y="3"/>
                  </a:cubicBezTo>
                  <a:cubicBezTo>
                    <a:pt x="359" y="3"/>
                    <a:pt x="359" y="3"/>
                    <a:pt x="359" y="3"/>
                  </a:cubicBezTo>
                  <a:cubicBezTo>
                    <a:pt x="357" y="3"/>
                    <a:pt x="354" y="3"/>
                    <a:pt x="352" y="4"/>
                  </a:cubicBezTo>
                  <a:cubicBezTo>
                    <a:pt x="354" y="3"/>
                    <a:pt x="354" y="3"/>
                    <a:pt x="355" y="3"/>
                  </a:cubicBezTo>
                  <a:cubicBezTo>
                    <a:pt x="355" y="3"/>
                    <a:pt x="355" y="3"/>
                    <a:pt x="356" y="3"/>
                  </a:cubicBezTo>
                  <a:cubicBezTo>
                    <a:pt x="357" y="3"/>
                    <a:pt x="357" y="3"/>
                    <a:pt x="357" y="3"/>
                  </a:cubicBezTo>
                  <a:cubicBezTo>
                    <a:pt x="357" y="3"/>
                    <a:pt x="357" y="3"/>
                    <a:pt x="357" y="3"/>
                  </a:cubicBezTo>
                  <a:cubicBezTo>
                    <a:pt x="357" y="3"/>
                    <a:pt x="356" y="3"/>
                    <a:pt x="356" y="3"/>
                  </a:cubicBezTo>
                  <a:cubicBezTo>
                    <a:pt x="355" y="3"/>
                    <a:pt x="355" y="3"/>
                    <a:pt x="354" y="3"/>
                  </a:cubicBezTo>
                  <a:cubicBezTo>
                    <a:pt x="354" y="3"/>
                    <a:pt x="353" y="3"/>
                    <a:pt x="352" y="3"/>
                  </a:cubicBezTo>
                  <a:cubicBezTo>
                    <a:pt x="352" y="3"/>
                    <a:pt x="352" y="3"/>
                    <a:pt x="352" y="3"/>
                  </a:cubicBezTo>
                  <a:cubicBezTo>
                    <a:pt x="352" y="3"/>
                    <a:pt x="352" y="3"/>
                    <a:pt x="352" y="3"/>
                  </a:cubicBezTo>
                  <a:cubicBezTo>
                    <a:pt x="352" y="3"/>
                    <a:pt x="352" y="3"/>
                    <a:pt x="352" y="3"/>
                  </a:cubicBezTo>
                  <a:cubicBezTo>
                    <a:pt x="352" y="3"/>
                    <a:pt x="352" y="3"/>
                    <a:pt x="352" y="3"/>
                  </a:cubicBezTo>
                  <a:cubicBezTo>
                    <a:pt x="352" y="3"/>
                    <a:pt x="352" y="3"/>
                    <a:pt x="352" y="3"/>
                  </a:cubicBezTo>
                  <a:cubicBezTo>
                    <a:pt x="352" y="3"/>
                    <a:pt x="352" y="3"/>
                    <a:pt x="352" y="3"/>
                  </a:cubicBezTo>
                  <a:cubicBezTo>
                    <a:pt x="352" y="3"/>
                    <a:pt x="352" y="3"/>
                    <a:pt x="352" y="3"/>
                  </a:cubicBezTo>
                  <a:cubicBezTo>
                    <a:pt x="352" y="3"/>
                    <a:pt x="352" y="3"/>
                    <a:pt x="351" y="3"/>
                  </a:cubicBezTo>
                  <a:cubicBezTo>
                    <a:pt x="351" y="3"/>
                    <a:pt x="351" y="3"/>
                    <a:pt x="351" y="3"/>
                  </a:cubicBezTo>
                  <a:cubicBezTo>
                    <a:pt x="351" y="3"/>
                    <a:pt x="351" y="3"/>
                    <a:pt x="351" y="3"/>
                  </a:cubicBezTo>
                  <a:cubicBezTo>
                    <a:pt x="351" y="3"/>
                    <a:pt x="351" y="3"/>
                    <a:pt x="351" y="3"/>
                  </a:cubicBezTo>
                  <a:cubicBezTo>
                    <a:pt x="351" y="3"/>
                    <a:pt x="351" y="3"/>
                    <a:pt x="351" y="3"/>
                  </a:cubicBezTo>
                  <a:cubicBezTo>
                    <a:pt x="351" y="3"/>
                    <a:pt x="351" y="3"/>
                    <a:pt x="351" y="3"/>
                  </a:cubicBezTo>
                  <a:cubicBezTo>
                    <a:pt x="351" y="3"/>
                    <a:pt x="351" y="3"/>
                    <a:pt x="351" y="3"/>
                  </a:cubicBezTo>
                  <a:cubicBezTo>
                    <a:pt x="351" y="3"/>
                    <a:pt x="351" y="3"/>
                    <a:pt x="351" y="3"/>
                  </a:cubicBezTo>
                  <a:cubicBezTo>
                    <a:pt x="351" y="3"/>
                    <a:pt x="351" y="3"/>
                    <a:pt x="351" y="3"/>
                  </a:cubicBezTo>
                  <a:cubicBezTo>
                    <a:pt x="351" y="3"/>
                    <a:pt x="350" y="3"/>
                    <a:pt x="350" y="3"/>
                  </a:cubicBezTo>
                  <a:cubicBezTo>
                    <a:pt x="351" y="3"/>
                    <a:pt x="353" y="2"/>
                    <a:pt x="355" y="2"/>
                  </a:cubicBezTo>
                  <a:cubicBezTo>
                    <a:pt x="356" y="2"/>
                    <a:pt x="356" y="2"/>
                    <a:pt x="358" y="2"/>
                  </a:cubicBezTo>
                  <a:cubicBezTo>
                    <a:pt x="359" y="2"/>
                    <a:pt x="359" y="2"/>
                    <a:pt x="359" y="2"/>
                  </a:cubicBezTo>
                  <a:cubicBezTo>
                    <a:pt x="359" y="2"/>
                    <a:pt x="360" y="2"/>
                    <a:pt x="361" y="2"/>
                  </a:cubicBezTo>
                  <a:cubicBezTo>
                    <a:pt x="362" y="2"/>
                    <a:pt x="362" y="2"/>
                    <a:pt x="364" y="2"/>
                  </a:cubicBezTo>
                  <a:cubicBezTo>
                    <a:pt x="364" y="2"/>
                    <a:pt x="365" y="2"/>
                    <a:pt x="365" y="1"/>
                  </a:cubicBezTo>
                  <a:cubicBezTo>
                    <a:pt x="365" y="1"/>
                    <a:pt x="365" y="1"/>
                    <a:pt x="365" y="1"/>
                  </a:cubicBezTo>
                  <a:cubicBezTo>
                    <a:pt x="365" y="1"/>
                    <a:pt x="365" y="1"/>
                    <a:pt x="365" y="1"/>
                  </a:cubicBezTo>
                  <a:cubicBezTo>
                    <a:pt x="366" y="1"/>
                    <a:pt x="366" y="1"/>
                    <a:pt x="366" y="1"/>
                  </a:cubicBezTo>
                  <a:cubicBezTo>
                    <a:pt x="366" y="1"/>
                    <a:pt x="366" y="1"/>
                    <a:pt x="366" y="1"/>
                  </a:cubicBezTo>
                  <a:cubicBezTo>
                    <a:pt x="366" y="1"/>
                    <a:pt x="365" y="1"/>
                    <a:pt x="366" y="1"/>
                  </a:cubicBezTo>
                  <a:cubicBezTo>
                    <a:pt x="366" y="1"/>
                    <a:pt x="366" y="1"/>
                    <a:pt x="366" y="1"/>
                  </a:cubicBezTo>
                  <a:cubicBezTo>
                    <a:pt x="365" y="1"/>
                    <a:pt x="365" y="1"/>
                    <a:pt x="365" y="1"/>
                  </a:cubicBezTo>
                  <a:cubicBezTo>
                    <a:pt x="365" y="1"/>
                    <a:pt x="365" y="1"/>
                    <a:pt x="365" y="1"/>
                  </a:cubicBezTo>
                  <a:cubicBezTo>
                    <a:pt x="365" y="1"/>
                    <a:pt x="365" y="1"/>
                    <a:pt x="365" y="1"/>
                  </a:cubicBezTo>
                  <a:cubicBezTo>
                    <a:pt x="364" y="1"/>
                    <a:pt x="364" y="1"/>
                    <a:pt x="364" y="1"/>
                  </a:cubicBezTo>
                  <a:cubicBezTo>
                    <a:pt x="363" y="1"/>
                    <a:pt x="363" y="1"/>
                    <a:pt x="363" y="1"/>
                  </a:cubicBezTo>
                  <a:cubicBezTo>
                    <a:pt x="364" y="1"/>
                    <a:pt x="364" y="1"/>
                    <a:pt x="364" y="1"/>
                  </a:cubicBezTo>
                  <a:cubicBezTo>
                    <a:pt x="364" y="1"/>
                    <a:pt x="364" y="1"/>
                    <a:pt x="365" y="1"/>
                  </a:cubicBezTo>
                  <a:cubicBezTo>
                    <a:pt x="365" y="1"/>
                    <a:pt x="366" y="1"/>
                    <a:pt x="366" y="1"/>
                  </a:cubicBezTo>
                  <a:cubicBezTo>
                    <a:pt x="367" y="1"/>
                    <a:pt x="367" y="1"/>
                    <a:pt x="368" y="1"/>
                  </a:cubicBezTo>
                  <a:cubicBezTo>
                    <a:pt x="369" y="1"/>
                    <a:pt x="370" y="0"/>
                    <a:pt x="370" y="0"/>
                  </a:cubicBezTo>
                  <a:cubicBezTo>
                    <a:pt x="370" y="0"/>
                    <a:pt x="370" y="0"/>
                    <a:pt x="370" y="0"/>
                  </a:cubicBezTo>
                  <a:cubicBezTo>
                    <a:pt x="370" y="0"/>
                    <a:pt x="370" y="0"/>
                    <a:pt x="370" y="0"/>
                  </a:cubicBezTo>
                  <a:cubicBezTo>
                    <a:pt x="370" y="0"/>
                    <a:pt x="370" y="0"/>
                    <a:pt x="369" y="0"/>
                  </a:cubicBezTo>
                  <a:cubicBezTo>
                    <a:pt x="369" y="0"/>
                    <a:pt x="368" y="0"/>
                    <a:pt x="367" y="0"/>
                  </a:cubicBezTo>
                  <a:cubicBezTo>
                    <a:pt x="367" y="0"/>
                    <a:pt x="367" y="0"/>
                    <a:pt x="367" y="0"/>
                  </a:cubicBezTo>
                  <a:cubicBezTo>
                    <a:pt x="367" y="0"/>
                    <a:pt x="367" y="0"/>
                    <a:pt x="367" y="0"/>
                  </a:cubicBezTo>
                  <a:cubicBezTo>
                    <a:pt x="365" y="0"/>
                    <a:pt x="363" y="1"/>
                    <a:pt x="362" y="1"/>
                  </a:cubicBezTo>
                  <a:cubicBezTo>
                    <a:pt x="361" y="1"/>
                    <a:pt x="361" y="1"/>
                    <a:pt x="362" y="0"/>
                  </a:cubicBezTo>
                  <a:cubicBezTo>
                    <a:pt x="362" y="0"/>
                    <a:pt x="363" y="0"/>
                    <a:pt x="363" y="0"/>
                  </a:cubicBezTo>
                  <a:cubicBezTo>
                    <a:pt x="363" y="0"/>
                    <a:pt x="362" y="0"/>
                    <a:pt x="361" y="0"/>
                  </a:cubicBezTo>
                  <a:cubicBezTo>
                    <a:pt x="361" y="0"/>
                    <a:pt x="361" y="0"/>
                    <a:pt x="361" y="0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359" y="0"/>
                    <a:pt x="359" y="1"/>
                    <a:pt x="358" y="1"/>
                  </a:cubicBezTo>
                  <a:cubicBezTo>
                    <a:pt x="357" y="1"/>
                    <a:pt x="357" y="1"/>
                    <a:pt x="357" y="1"/>
                  </a:cubicBezTo>
                  <a:cubicBezTo>
                    <a:pt x="357" y="1"/>
                    <a:pt x="357" y="1"/>
                    <a:pt x="357" y="1"/>
                  </a:cubicBezTo>
                  <a:cubicBezTo>
                    <a:pt x="357" y="1"/>
                    <a:pt x="357" y="1"/>
                    <a:pt x="357" y="1"/>
                  </a:cubicBezTo>
                  <a:cubicBezTo>
                    <a:pt x="356" y="1"/>
                    <a:pt x="356" y="1"/>
                    <a:pt x="356" y="1"/>
                  </a:cubicBezTo>
                  <a:cubicBezTo>
                    <a:pt x="356" y="1"/>
                    <a:pt x="356" y="1"/>
                    <a:pt x="356" y="1"/>
                  </a:cubicBezTo>
                  <a:cubicBezTo>
                    <a:pt x="355" y="1"/>
                    <a:pt x="354" y="1"/>
                    <a:pt x="353" y="1"/>
                  </a:cubicBezTo>
                  <a:cubicBezTo>
                    <a:pt x="353" y="1"/>
                    <a:pt x="353" y="1"/>
                    <a:pt x="353" y="1"/>
                  </a:cubicBezTo>
                  <a:cubicBezTo>
                    <a:pt x="354" y="1"/>
                    <a:pt x="354" y="1"/>
                    <a:pt x="354" y="1"/>
                  </a:cubicBezTo>
                  <a:cubicBezTo>
                    <a:pt x="354" y="1"/>
                    <a:pt x="354" y="1"/>
                    <a:pt x="354" y="1"/>
                  </a:cubicBezTo>
                  <a:cubicBezTo>
                    <a:pt x="354" y="1"/>
                    <a:pt x="354" y="1"/>
                    <a:pt x="354" y="1"/>
                  </a:cubicBezTo>
                  <a:cubicBezTo>
                    <a:pt x="354" y="1"/>
                    <a:pt x="354" y="1"/>
                    <a:pt x="354" y="1"/>
                  </a:cubicBezTo>
                  <a:cubicBezTo>
                    <a:pt x="354" y="1"/>
                    <a:pt x="354" y="1"/>
                    <a:pt x="354" y="1"/>
                  </a:cubicBezTo>
                  <a:cubicBezTo>
                    <a:pt x="355" y="1"/>
                    <a:pt x="355" y="1"/>
                    <a:pt x="355" y="1"/>
                  </a:cubicBezTo>
                  <a:cubicBezTo>
                    <a:pt x="355" y="1"/>
                    <a:pt x="355" y="1"/>
                    <a:pt x="355" y="1"/>
                  </a:cubicBezTo>
                  <a:cubicBezTo>
                    <a:pt x="355" y="1"/>
                    <a:pt x="355" y="1"/>
                    <a:pt x="355" y="1"/>
                  </a:cubicBezTo>
                  <a:cubicBezTo>
                    <a:pt x="355" y="1"/>
                    <a:pt x="355" y="1"/>
                    <a:pt x="355" y="1"/>
                  </a:cubicBezTo>
                  <a:cubicBezTo>
                    <a:pt x="355" y="1"/>
                    <a:pt x="355" y="1"/>
                    <a:pt x="355" y="1"/>
                  </a:cubicBezTo>
                  <a:cubicBezTo>
                    <a:pt x="355" y="1"/>
                    <a:pt x="355" y="1"/>
                    <a:pt x="355" y="1"/>
                  </a:cubicBezTo>
                  <a:cubicBezTo>
                    <a:pt x="355" y="1"/>
                    <a:pt x="355" y="1"/>
                    <a:pt x="355" y="1"/>
                  </a:cubicBezTo>
                  <a:cubicBezTo>
                    <a:pt x="354" y="1"/>
                    <a:pt x="354" y="1"/>
                    <a:pt x="354" y="1"/>
                  </a:cubicBezTo>
                  <a:cubicBezTo>
                    <a:pt x="352" y="1"/>
                    <a:pt x="352" y="1"/>
                    <a:pt x="352" y="1"/>
                  </a:cubicBezTo>
                  <a:cubicBezTo>
                    <a:pt x="352" y="1"/>
                    <a:pt x="352" y="1"/>
                    <a:pt x="352" y="1"/>
                  </a:cubicBezTo>
                  <a:cubicBezTo>
                    <a:pt x="351" y="1"/>
                    <a:pt x="351" y="1"/>
                    <a:pt x="351" y="1"/>
                  </a:cubicBezTo>
                  <a:cubicBezTo>
                    <a:pt x="351" y="1"/>
                    <a:pt x="351" y="1"/>
                    <a:pt x="351" y="1"/>
                  </a:cubicBezTo>
                  <a:cubicBezTo>
                    <a:pt x="350" y="1"/>
                    <a:pt x="350" y="1"/>
                    <a:pt x="350" y="1"/>
                  </a:cubicBezTo>
                  <a:cubicBezTo>
                    <a:pt x="350" y="2"/>
                    <a:pt x="350" y="2"/>
                    <a:pt x="350" y="2"/>
                  </a:cubicBezTo>
                  <a:cubicBezTo>
                    <a:pt x="350" y="2"/>
                    <a:pt x="350" y="2"/>
                    <a:pt x="350" y="2"/>
                  </a:cubicBezTo>
                  <a:cubicBezTo>
                    <a:pt x="350" y="2"/>
                    <a:pt x="350" y="2"/>
                    <a:pt x="350" y="2"/>
                  </a:cubicBezTo>
                  <a:cubicBezTo>
                    <a:pt x="350" y="2"/>
                    <a:pt x="350" y="2"/>
                    <a:pt x="350" y="2"/>
                  </a:cubicBezTo>
                  <a:cubicBezTo>
                    <a:pt x="349" y="2"/>
                    <a:pt x="349" y="2"/>
                    <a:pt x="349" y="2"/>
                  </a:cubicBezTo>
                  <a:cubicBezTo>
                    <a:pt x="348" y="2"/>
                    <a:pt x="348" y="2"/>
                    <a:pt x="348" y="2"/>
                  </a:cubicBezTo>
                  <a:cubicBezTo>
                    <a:pt x="347" y="2"/>
                    <a:pt x="347" y="2"/>
                    <a:pt x="347" y="2"/>
                  </a:cubicBezTo>
                  <a:cubicBezTo>
                    <a:pt x="347" y="2"/>
                    <a:pt x="347" y="2"/>
                    <a:pt x="347" y="2"/>
                  </a:cubicBezTo>
                  <a:cubicBezTo>
                    <a:pt x="346" y="2"/>
                    <a:pt x="346" y="2"/>
                    <a:pt x="346" y="2"/>
                  </a:cubicBezTo>
                  <a:cubicBezTo>
                    <a:pt x="344" y="2"/>
                    <a:pt x="344" y="2"/>
                    <a:pt x="344" y="2"/>
                  </a:cubicBezTo>
                  <a:cubicBezTo>
                    <a:pt x="345" y="2"/>
                    <a:pt x="345" y="2"/>
                    <a:pt x="345" y="2"/>
                  </a:cubicBezTo>
                  <a:cubicBezTo>
                    <a:pt x="345" y="2"/>
                    <a:pt x="345" y="2"/>
                    <a:pt x="345" y="2"/>
                  </a:cubicBezTo>
                  <a:cubicBezTo>
                    <a:pt x="345" y="2"/>
                    <a:pt x="345" y="2"/>
                    <a:pt x="345" y="2"/>
                  </a:cubicBezTo>
                  <a:cubicBezTo>
                    <a:pt x="346" y="2"/>
                    <a:pt x="346" y="2"/>
                    <a:pt x="346" y="2"/>
                  </a:cubicBezTo>
                  <a:cubicBezTo>
                    <a:pt x="346" y="2"/>
                    <a:pt x="346" y="2"/>
                    <a:pt x="346" y="2"/>
                  </a:cubicBezTo>
                  <a:cubicBezTo>
                    <a:pt x="346" y="2"/>
                    <a:pt x="346" y="2"/>
                    <a:pt x="346" y="2"/>
                  </a:cubicBezTo>
                  <a:cubicBezTo>
                    <a:pt x="346" y="2"/>
                    <a:pt x="347" y="2"/>
                    <a:pt x="347" y="2"/>
                  </a:cubicBezTo>
                  <a:cubicBezTo>
                    <a:pt x="347" y="2"/>
                    <a:pt x="347" y="2"/>
                    <a:pt x="347" y="2"/>
                  </a:cubicBezTo>
                  <a:cubicBezTo>
                    <a:pt x="348" y="2"/>
                    <a:pt x="348" y="2"/>
                    <a:pt x="348" y="2"/>
                  </a:cubicBezTo>
                  <a:cubicBezTo>
                    <a:pt x="348" y="2"/>
                    <a:pt x="348" y="2"/>
                    <a:pt x="348" y="2"/>
                  </a:cubicBezTo>
                  <a:cubicBezTo>
                    <a:pt x="349" y="2"/>
                    <a:pt x="349" y="2"/>
                    <a:pt x="349" y="2"/>
                  </a:cubicBezTo>
                  <a:cubicBezTo>
                    <a:pt x="349" y="2"/>
                    <a:pt x="349" y="2"/>
                    <a:pt x="349" y="2"/>
                  </a:cubicBezTo>
                  <a:cubicBezTo>
                    <a:pt x="350" y="1"/>
                    <a:pt x="350" y="1"/>
                    <a:pt x="350" y="1"/>
                  </a:cubicBezTo>
                  <a:cubicBezTo>
                    <a:pt x="350" y="1"/>
                    <a:pt x="350" y="1"/>
                    <a:pt x="350" y="1"/>
                  </a:cubicBezTo>
                  <a:cubicBezTo>
                    <a:pt x="350" y="1"/>
                    <a:pt x="350" y="1"/>
                    <a:pt x="350" y="1"/>
                  </a:cubicBezTo>
                  <a:cubicBezTo>
                    <a:pt x="350" y="1"/>
                    <a:pt x="350" y="1"/>
                    <a:pt x="350" y="1"/>
                  </a:cubicBezTo>
                  <a:cubicBezTo>
                    <a:pt x="350" y="1"/>
                    <a:pt x="350" y="1"/>
                    <a:pt x="350" y="1"/>
                  </a:cubicBezTo>
                  <a:cubicBezTo>
                    <a:pt x="350" y="1"/>
                    <a:pt x="350" y="1"/>
                    <a:pt x="350" y="1"/>
                  </a:cubicBezTo>
                  <a:cubicBezTo>
                    <a:pt x="351" y="1"/>
                    <a:pt x="351" y="1"/>
                    <a:pt x="351" y="1"/>
                  </a:cubicBezTo>
                  <a:cubicBezTo>
                    <a:pt x="351" y="1"/>
                    <a:pt x="350" y="1"/>
                    <a:pt x="350" y="1"/>
                  </a:cubicBezTo>
                  <a:cubicBezTo>
                    <a:pt x="349" y="1"/>
                    <a:pt x="348" y="1"/>
                    <a:pt x="348" y="2"/>
                  </a:cubicBezTo>
                  <a:cubicBezTo>
                    <a:pt x="348" y="2"/>
                    <a:pt x="348" y="2"/>
                    <a:pt x="348" y="2"/>
                  </a:cubicBezTo>
                  <a:cubicBezTo>
                    <a:pt x="347" y="2"/>
                    <a:pt x="347" y="2"/>
                    <a:pt x="347" y="2"/>
                  </a:cubicBezTo>
                  <a:cubicBezTo>
                    <a:pt x="346" y="2"/>
                    <a:pt x="346" y="2"/>
                    <a:pt x="346" y="2"/>
                  </a:cubicBezTo>
                  <a:cubicBezTo>
                    <a:pt x="346" y="2"/>
                    <a:pt x="346" y="2"/>
                    <a:pt x="346" y="2"/>
                  </a:cubicBezTo>
                  <a:cubicBezTo>
                    <a:pt x="345" y="2"/>
                    <a:pt x="345" y="2"/>
                    <a:pt x="345" y="2"/>
                  </a:cubicBezTo>
                  <a:cubicBezTo>
                    <a:pt x="345" y="2"/>
                    <a:pt x="344" y="2"/>
                    <a:pt x="344" y="2"/>
                  </a:cubicBezTo>
                  <a:cubicBezTo>
                    <a:pt x="343" y="2"/>
                    <a:pt x="343" y="2"/>
                    <a:pt x="343" y="2"/>
                  </a:cubicBezTo>
                  <a:cubicBezTo>
                    <a:pt x="343" y="2"/>
                    <a:pt x="342" y="2"/>
                    <a:pt x="341" y="2"/>
                  </a:cubicBezTo>
                  <a:cubicBezTo>
                    <a:pt x="341" y="3"/>
                    <a:pt x="341" y="3"/>
                    <a:pt x="341" y="3"/>
                  </a:cubicBezTo>
                  <a:cubicBezTo>
                    <a:pt x="341" y="3"/>
                    <a:pt x="341" y="3"/>
                    <a:pt x="341" y="3"/>
                  </a:cubicBezTo>
                  <a:cubicBezTo>
                    <a:pt x="341" y="3"/>
                    <a:pt x="341" y="3"/>
                    <a:pt x="341" y="3"/>
                  </a:cubicBezTo>
                  <a:cubicBezTo>
                    <a:pt x="341" y="3"/>
                    <a:pt x="341" y="3"/>
                    <a:pt x="341" y="3"/>
                  </a:cubicBezTo>
                  <a:cubicBezTo>
                    <a:pt x="341" y="2"/>
                    <a:pt x="341" y="2"/>
                    <a:pt x="341" y="2"/>
                  </a:cubicBezTo>
                  <a:cubicBezTo>
                    <a:pt x="341" y="2"/>
                    <a:pt x="341" y="2"/>
                    <a:pt x="341" y="2"/>
                  </a:cubicBezTo>
                  <a:cubicBezTo>
                    <a:pt x="342" y="2"/>
                    <a:pt x="342" y="2"/>
                    <a:pt x="342" y="2"/>
                  </a:cubicBezTo>
                  <a:cubicBezTo>
                    <a:pt x="342" y="2"/>
                    <a:pt x="342" y="2"/>
                    <a:pt x="342" y="2"/>
                  </a:cubicBezTo>
                  <a:cubicBezTo>
                    <a:pt x="343" y="2"/>
                    <a:pt x="343" y="2"/>
                    <a:pt x="343" y="2"/>
                  </a:cubicBezTo>
                  <a:cubicBezTo>
                    <a:pt x="343" y="2"/>
                    <a:pt x="343" y="2"/>
                    <a:pt x="343" y="2"/>
                  </a:cubicBezTo>
                  <a:cubicBezTo>
                    <a:pt x="344" y="2"/>
                    <a:pt x="344" y="2"/>
                    <a:pt x="344" y="2"/>
                  </a:cubicBezTo>
                  <a:cubicBezTo>
                    <a:pt x="345" y="2"/>
                    <a:pt x="345" y="2"/>
                    <a:pt x="345" y="2"/>
                  </a:cubicBezTo>
                  <a:cubicBezTo>
                    <a:pt x="345" y="2"/>
                    <a:pt x="345" y="2"/>
                    <a:pt x="345" y="2"/>
                  </a:cubicBezTo>
                  <a:cubicBezTo>
                    <a:pt x="346" y="2"/>
                    <a:pt x="346" y="2"/>
                    <a:pt x="346" y="2"/>
                  </a:cubicBezTo>
                  <a:cubicBezTo>
                    <a:pt x="346" y="2"/>
                    <a:pt x="346" y="2"/>
                    <a:pt x="346" y="2"/>
                  </a:cubicBezTo>
                  <a:cubicBezTo>
                    <a:pt x="346" y="2"/>
                    <a:pt x="346" y="2"/>
                    <a:pt x="346" y="2"/>
                  </a:cubicBezTo>
                  <a:cubicBezTo>
                    <a:pt x="347" y="1"/>
                    <a:pt x="347" y="1"/>
                    <a:pt x="347" y="1"/>
                  </a:cubicBezTo>
                  <a:cubicBezTo>
                    <a:pt x="348" y="1"/>
                    <a:pt x="348" y="1"/>
                    <a:pt x="348" y="1"/>
                  </a:cubicBezTo>
                  <a:cubicBezTo>
                    <a:pt x="348" y="1"/>
                    <a:pt x="348" y="1"/>
                    <a:pt x="348" y="1"/>
                  </a:cubicBezTo>
                  <a:cubicBezTo>
                    <a:pt x="349" y="1"/>
                    <a:pt x="349" y="1"/>
                    <a:pt x="349" y="1"/>
                  </a:cubicBezTo>
                  <a:cubicBezTo>
                    <a:pt x="349" y="1"/>
                    <a:pt x="349" y="1"/>
                    <a:pt x="349" y="1"/>
                  </a:cubicBezTo>
                  <a:cubicBezTo>
                    <a:pt x="348" y="1"/>
                    <a:pt x="348" y="1"/>
                    <a:pt x="348" y="1"/>
                  </a:cubicBezTo>
                  <a:cubicBezTo>
                    <a:pt x="348" y="1"/>
                    <a:pt x="348" y="1"/>
                    <a:pt x="346" y="1"/>
                  </a:cubicBezTo>
                  <a:cubicBezTo>
                    <a:pt x="345" y="2"/>
                    <a:pt x="344" y="2"/>
                    <a:pt x="343" y="2"/>
                  </a:cubicBezTo>
                  <a:cubicBezTo>
                    <a:pt x="342" y="2"/>
                    <a:pt x="342" y="2"/>
                    <a:pt x="342" y="2"/>
                  </a:cubicBezTo>
                  <a:cubicBezTo>
                    <a:pt x="342" y="2"/>
                    <a:pt x="342" y="2"/>
                    <a:pt x="342" y="2"/>
                  </a:cubicBezTo>
                  <a:cubicBezTo>
                    <a:pt x="341" y="2"/>
                    <a:pt x="341" y="2"/>
                    <a:pt x="341" y="2"/>
                  </a:cubicBezTo>
                  <a:cubicBezTo>
                    <a:pt x="340" y="2"/>
                    <a:pt x="339" y="2"/>
                    <a:pt x="338" y="3"/>
                  </a:cubicBezTo>
                  <a:cubicBezTo>
                    <a:pt x="338" y="3"/>
                    <a:pt x="338" y="3"/>
                    <a:pt x="338" y="3"/>
                  </a:cubicBezTo>
                  <a:cubicBezTo>
                    <a:pt x="337" y="3"/>
                    <a:pt x="337" y="3"/>
                    <a:pt x="337" y="3"/>
                  </a:cubicBezTo>
                  <a:cubicBezTo>
                    <a:pt x="338" y="2"/>
                    <a:pt x="338" y="2"/>
                    <a:pt x="338" y="2"/>
                  </a:cubicBezTo>
                  <a:cubicBezTo>
                    <a:pt x="339" y="2"/>
                    <a:pt x="339" y="2"/>
                    <a:pt x="339" y="2"/>
                  </a:cubicBezTo>
                  <a:cubicBezTo>
                    <a:pt x="339" y="2"/>
                    <a:pt x="340" y="2"/>
                    <a:pt x="340" y="2"/>
                  </a:cubicBezTo>
                  <a:cubicBezTo>
                    <a:pt x="341" y="2"/>
                    <a:pt x="341" y="2"/>
                    <a:pt x="342" y="2"/>
                  </a:cubicBezTo>
                  <a:cubicBezTo>
                    <a:pt x="343" y="2"/>
                    <a:pt x="343" y="2"/>
                    <a:pt x="343" y="2"/>
                  </a:cubicBezTo>
                  <a:cubicBezTo>
                    <a:pt x="343" y="2"/>
                    <a:pt x="343" y="2"/>
                    <a:pt x="343" y="2"/>
                  </a:cubicBezTo>
                  <a:cubicBezTo>
                    <a:pt x="344" y="2"/>
                    <a:pt x="344" y="2"/>
                    <a:pt x="344" y="2"/>
                  </a:cubicBezTo>
                  <a:cubicBezTo>
                    <a:pt x="344" y="2"/>
                    <a:pt x="344" y="2"/>
                    <a:pt x="344" y="2"/>
                  </a:cubicBezTo>
                  <a:cubicBezTo>
                    <a:pt x="345" y="2"/>
                    <a:pt x="345" y="2"/>
                    <a:pt x="345" y="2"/>
                  </a:cubicBezTo>
                  <a:cubicBezTo>
                    <a:pt x="346" y="2"/>
                    <a:pt x="346" y="2"/>
                    <a:pt x="346" y="2"/>
                  </a:cubicBezTo>
                  <a:cubicBezTo>
                    <a:pt x="346" y="1"/>
                    <a:pt x="346" y="1"/>
                    <a:pt x="346" y="1"/>
                  </a:cubicBezTo>
                  <a:cubicBezTo>
                    <a:pt x="347" y="1"/>
                    <a:pt x="347" y="1"/>
                    <a:pt x="348" y="1"/>
                  </a:cubicBezTo>
                  <a:cubicBezTo>
                    <a:pt x="348" y="1"/>
                    <a:pt x="348" y="1"/>
                    <a:pt x="348" y="1"/>
                  </a:cubicBezTo>
                  <a:cubicBezTo>
                    <a:pt x="349" y="1"/>
                    <a:pt x="349" y="1"/>
                    <a:pt x="349" y="1"/>
                  </a:cubicBezTo>
                  <a:cubicBezTo>
                    <a:pt x="349" y="1"/>
                    <a:pt x="349" y="1"/>
                    <a:pt x="349" y="1"/>
                  </a:cubicBezTo>
                  <a:cubicBezTo>
                    <a:pt x="349" y="1"/>
                    <a:pt x="349" y="1"/>
                    <a:pt x="349" y="1"/>
                  </a:cubicBezTo>
                  <a:cubicBezTo>
                    <a:pt x="349" y="1"/>
                    <a:pt x="349" y="1"/>
                    <a:pt x="349" y="1"/>
                  </a:cubicBezTo>
                  <a:cubicBezTo>
                    <a:pt x="348" y="1"/>
                    <a:pt x="348" y="1"/>
                    <a:pt x="348" y="1"/>
                  </a:cubicBezTo>
                  <a:cubicBezTo>
                    <a:pt x="347" y="1"/>
                    <a:pt x="347" y="1"/>
                    <a:pt x="347" y="1"/>
                  </a:cubicBezTo>
                  <a:cubicBezTo>
                    <a:pt x="347" y="1"/>
                    <a:pt x="347" y="1"/>
                    <a:pt x="347" y="1"/>
                  </a:cubicBezTo>
                  <a:cubicBezTo>
                    <a:pt x="346" y="1"/>
                    <a:pt x="346" y="1"/>
                    <a:pt x="346" y="1"/>
                  </a:cubicBezTo>
                  <a:cubicBezTo>
                    <a:pt x="346" y="1"/>
                    <a:pt x="346" y="1"/>
                    <a:pt x="346" y="1"/>
                  </a:cubicBezTo>
                  <a:cubicBezTo>
                    <a:pt x="346" y="1"/>
                    <a:pt x="346" y="1"/>
                    <a:pt x="346" y="1"/>
                  </a:cubicBezTo>
                  <a:cubicBezTo>
                    <a:pt x="346" y="1"/>
                    <a:pt x="346" y="1"/>
                    <a:pt x="346" y="1"/>
                  </a:cubicBezTo>
                  <a:cubicBezTo>
                    <a:pt x="345" y="1"/>
                    <a:pt x="345" y="1"/>
                    <a:pt x="345" y="1"/>
                  </a:cubicBezTo>
                  <a:cubicBezTo>
                    <a:pt x="345" y="1"/>
                    <a:pt x="345" y="1"/>
                    <a:pt x="345" y="1"/>
                  </a:cubicBezTo>
                  <a:cubicBezTo>
                    <a:pt x="345" y="1"/>
                    <a:pt x="345" y="1"/>
                    <a:pt x="345" y="1"/>
                  </a:cubicBezTo>
                  <a:cubicBezTo>
                    <a:pt x="345" y="1"/>
                    <a:pt x="345" y="1"/>
                    <a:pt x="345" y="1"/>
                  </a:cubicBezTo>
                  <a:cubicBezTo>
                    <a:pt x="345" y="1"/>
                    <a:pt x="345" y="1"/>
                    <a:pt x="345" y="1"/>
                  </a:cubicBezTo>
                  <a:cubicBezTo>
                    <a:pt x="344" y="1"/>
                    <a:pt x="344" y="1"/>
                    <a:pt x="344" y="1"/>
                  </a:cubicBezTo>
                  <a:cubicBezTo>
                    <a:pt x="344" y="1"/>
                    <a:pt x="344" y="1"/>
                    <a:pt x="344" y="1"/>
                  </a:cubicBezTo>
                  <a:cubicBezTo>
                    <a:pt x="343" y="1"/>
                    <a:pt x="343" y="1"/>
                    <a:pt x="343" y="1"/>
                  </a:cubicBezTo>
                  <a:cubicBezTo>
                    <a:pt x="343" y="1"/>
                    <a:pt x="343" y="1"/>
                    <a:pt x="343" y="1"/>
                  </a:cubicBezTo>
                  <a:cubicBezTo>
                    <a:pt x="343" y="2"/>
                    <a:pt x="343" y="2"/>
                    <a:pt x="343" y="2"/>
                  </a:cubicBezTo>
                  <a:cubicBezTo>
                    <a:pt x="342" y="2"/>
                    <a:pt x="342" y="2"/>
                    <a:pt x="342" y="2"/>
                  </a:cubicBezTo>
                  <a:cubicBezTo>
                    <a:pt x="341" y="2"/>
                    <a:pt x="341" y="2"/>
                    <a:pt x="341" y="2"/>
                  </a:cubicBezTo>
                  <a:cubicBezTo>
                    <a:pt x="341" y="2"/>
                    <a:pt x="341" y="2"/>
                    <a:pt x="341" y="2"/>
                  </a:cubicBezTo>
                  <a:cubicBezTo>
                    <a:pt x="341" y="2"/>
                    <a:pt x="341" y="2"/>
                    <a:pt x="341" y="2"/>
                  </a:cubicBezTo>
                  <a:cubicBezTo>
                    <a:pt x="341" y="2"/>
                    <a:pt x="341" y="2"/>
                    <a:pt x="341" y="2"/>
                  </a:cubicBezTo>
                  <a:cubicBezTo>
                    <a:pt x="341" y="2"/>
                    <a:pt x="341" y="2"/>
                    <a:pt x="341" y="2"/>
                  </a:cubicBezTo>
                  <a:cubicBezTo>
                    <a:pt x="341" y="2"/>
                    <a:pt x="341" y="2"/>
                    <a:pt x="341" y="2"/>
                  </a:cubicBezTo>
                  <a:cubicBezTo>
                    <a:pt x="341" y="2"/>
                    <a:pt x="341" y="2"/>
                    <a:pt x="341" y="2"/>
                  </a:cubicBezTo>
                  <a:cubicBezTo>
                    <a:pt x="341" y="2"/>
                    <a:pt x="341" y="2"/>
                    <a:pt x="341" y="2"/>
                  </a:cubicBezTo>
                  <a:cubicBezTo>
                    <a:pt x="341" y="2"/>
                    <a:pt x="341" y="2"/>
                    <a:pt x="341" y="2"/>
                  </a:cubicBezTo>
                  <a:cubicBezTo>
                    <a:pt x="341" y="2"/>
                    <a:pt x="341" y="2"/>
                    <a:pt x="341" y="2"/>
                  </a:cubicBezTo>
                  <a:cubicBezTo>
                    <a:pt x="341" y="2"/>
                    <a:pt x="341" y="2"/>
                    <a:pt x="341" y="2"/>
                  </a:cubicBezTo>
                  <a:cubicBezTo>
                    <a:pt x="341" y="2"/>
                    <a:pt x="341" y="2"/>
                    <a:pt x="341" y="2"/>
                  </a:cubicBezTo>
                  <a:cubicBezTo>
                    <a:pt x="340" y="2"/>
                    <a:pt x="340" y="2"/>
                    <a:pt x="340" y="2"/>
                  </a:cubicBezTo>
                  <a:cubicBezTo>
                    <a:pt x="340" y="2"/>
                    <a:pt x="340" y="2"/>
                    <a:pt x="340" y="2"/>
                  </a:cubicBezTo>
                  <a:cubicBezTo>
                    <a:pt x="339" y="2"/>
                    <a:pt x="339" y="2"/>
                    <a:pt x="339" y="2"/>
                  </a:cubicBezTo>
                  <a:cubicBezTo>
                    <a:pt x="338" y="2"/>
                    <a:pt x="338" y="2"/>
                    <a:pt x="338" y="2"/>
                  </a:cubicBezTo>
                  <a:cubicBezTo>
                    <a:pt x="338" y="2"/>
                    <a:pt x="338" y="2"/>
                    <a:pt x="338" y="2"/>
                  </a:cubicBezTo>
                  <a:cubicBezTo>
                    <a:pt x="338" y="2"/>
                    <a:pt x="338" y="2"/>
                    <a:pt x="338" y="2"/>
                  </a:cubicBezTo>
                  <a:cubicBezTo>
                    <a:pt x="338" y="2"/>
                    <a:pt x="338" y="2"/>
                    <a:pt x="338" y="2"/>
                  </a:cubicBezTo>
                  <a:cubicBezTo>
                    <a:pt x="338" y="2"/>
                    <a:pt x="338" y="2"/>
                    <a:pt x="338" y="2"/>
                  </a:cubicBezTo>
                  <a:cubicBezTo>
                    <a:pt x="338" y="2"/>
                    <a:pt x="338" y="2"/>
                    <a:pt x="338" y="2"/>
                  </a:cubicBezTo>
                  <a:cubicBezTo>
                    <a:pt x="338" y="2"/>
                    <a:pt x="338" y="2"/>
                    <a:pt x="338" y="2"/>
                  </a:cubicBezTo>
                  <a:cubicBezTo>
                    <a:pt x="338" y="2"/>
                    <a:pt x="338" y="2"/>
                    <a:pt x="338" y="2"/>
                  </a:cubicBezTo>
                  <a:cubicBezTo>
                    <a:pt x="338" y="2"/>
                    <a:pt x="338" y="2"/>
                    <a:pt x="338" y="2"/>
                  </a:cubicBezTo>
                  <a:cubicBezTo>
                    <a:pt x="338" y="2"/>
                    <a:pt x="338" y="2"/>
                    <a:pt x="338" y="2"/>
                  </a:cubicBezTo>
                  <a:cubicBezTo>
                    <a:pt x="338" y="2"/>
                    <a:pt x="338" y="2"/>
                    <a:pt x="338" y="2"/>
                  </a:cubicBezTo>
                  <a:cubicBezTo>
                    <a:pt x="338" y="2"/>
                    <a:pt x="338" y="2"/>
                    <a:pt x="338" y="2"/>
                  </a:cubicBezTo>
                  <a:cubicBezTo>
                    <a:pt x="337" y="2"/>
                    <a:pt x="337" y="2"/>
                    <a:pt x="337" y="2"/>
                  </a:cubicBezTo>
                  <a:cubicBezTo>
                    <a:pt x="336" y="2"/>
                    <a:pt x="336" y="2"/>
                    <a:pt x="336" y="2"/>
                  </a:cubicBezTo>
                  <a:cubicBezTo>
                    <a:pt x="335" y="3"/>
                    <a:pt x="335" y="3"/>
                    <a:pt x="335" y="3"/>
                  </a:cubicBezTo>
                  <a:cubicBezTo>
                    <a:pt x="335" y="3"/>
                    <a:pt x="335" y="3"/>
                    <a:pt x="335" y="3"/>
                  </a:cubicBezTo>
                  <a:cubicBezTo>
                    <a:pt x="335" y="3"/>
                    <a:pt x="335" y="3"/>
                    <a:pt x="335" y="3"/>
                  </a:cubicBezTo>
                  <a:cubicBezTo>
                    <a:pt x="335" y="3"/>
                    <a:pt x="335" y="3"/>
                    <a:pt x="335" y="3"/>
                  </a:cubicBezTo>
                  <a:cubicBezTo>
                    <a:pt x="335" y="3"/>
                    <a:pt x="335" y="3"/>
                    <a:pt x="335" y="3"/>
                  </a:cubicBezTo>
                  <a:cubicBezTo>
                    <a:pt x="336" y="3"/>
                    <a:pt x="336" y="3"/>
                    <a:pt x="336" y="3"/>
                  </a:cubicBezTo>
                  <a:cubicBezTo>
                    <a:pt x="336" y="2"/>
                    <a:pt x="336" y="2"/>
                    <a:pt x="336" y="2"/>
                  </a:cubicBezTo>
                  <a:cubicBezTo>
                    <a:pt x="336" y="2"/>
                    <a:pt x="336" y="2"/>
                    <a:pt x="336" y="2"/>
                  </a:cubicBezTo>
                  <a:cubicBezTo>
                    <a:pt x="337" y="2"/>
                    <a:pt x="337" y="2"/>
                    <a:pt x="337" y="2"/>
                  </a:cubicBezTo>
                  <a:cubicBezTo>
                    <a:pt x="337" y="2"/>
                    <a:pt x="337" y="2"/>
                    <a:pt x="337" y="2"/>
                  </a:cubicBezTo>
                  <a:cubicBezTo>
                    <a:pt x="337" y="2"/>
                    <a:pt x="337" y="2"/>
                    <a:pt x="337" y="2"/>
                  </a:cubicBezTo>
                  <a:cubicBezTo>
                    <a:pt x="337" y="2"/>
                    <a:pt x="337" y="2"/>
                    <a:pt x="337" y="2"/>
                  </a:cubicBezTo>
                  <a:cubicBezTo>
                    <a:pt x="338" y="2"/>
                    <a:pt x="338" y="2"/>
                    <a:pt x="338" y="2"/>
                  </a:cubicBezTo>
                  <a:cubicBezTo>
                    <a:pt x="339" y="2"/>
                    <a:pt x="339" y="2"/>
                    <a:pt x="339" y="2"/>
                  </a:cubicBezTo>
                  <a:cubicBezTo>
                    <a:pt x="340" y="2"/>
                    <a:pt x="340" y="2"/>
                    <a:pt x="340" y="2"/>
                  </a:cubicBezTo>
                  <a:cubicBezTo>
                    <a:pt x="340" y="2"/>
                    <a:pt x="340" y="2"/>
                    <a:pt x="340" y="2"/>
                  </a:cubicBezTo>
                  <a:cubicBezTo>
                    <a:pt x="341" y="2"/>
                    <a:pt x="341" y="2"/>
                    <a:pt x="341" y="2"/>
                  </a:cubicBezTo>
                  <a:cubicBezTo>
                    <a:pt x="341" y="2"/>
                    <a:pt x="341" y="2"/>
                    <a:pt x="341" y="2"/>
                  </a:cubicBezTo>
                  <a:cubicBezTo>
                    <a:pt x="341" y="2"/>
                    <a:pt x="341" y="2"/>
                    <a:pt x="341" y="2"/>
                  </a:cubicBezTo>
                  <a:cubicBezTo>
                    <a:pt x="340" y="2"/>
                    <a:pt x="340" y="2"/>
                    <a:pt x="340" y="2"/>
                  </a:cubicBezTo>
                  <a:cubicBezTo>
                    <a:pt x="340" y="2"/>
                    <a:pt x="340" y="2"/>
                    <a:pt x="340" y="2"/>
                  </a:cubicBezTo>
                  <a:cubicBezTo>
                    <a:pt x="339" y="2"/>
                    <a:pt x="339" y="2"/>
                    <a:pt x="339" y="2"/>
                  </a:cubicBezTo>
                  <a:cubicBezTo>
                    <a:pt x="339" y="2"/>
                    <a:pt x="339" y="2"/>
                    <a:pt x="339" y="2"/>
                  </a:cubicBezTo>
                  <a:cubicBezTo>
                    <a:pt x="338" y="2"/>
                    <a:pt x="338" y="2"/>
                    <a:pt x="338" y="2"/>
                  </a:cubicBezTo>
                  <a:cubicBezTo>
                    <a:pt x="337" y="2"/>
                    <a:pt x="336" y="2"/>
                    <a:pt x="336" y="2"/>
                  </a:cubicBezTo>
                  <a:cubicBezTo>
                    <a:pt x="335" y="2"/>
                    <a:pt x="335" y="2"/>
                    <a:pt x="335" y="2"/>
                  </a:cubicBezTo>
                  <a:cubicBezTo>
                    <a:pt x="335" y="2"/>
                    <a:pt x="335" y="2"/>
                    <a:pt x="335" y="2"/>
                  </a:cubicBezTo>
                  <a:cubicBezTo>
                    <a:pt x="334" y="2"/>
                    <a:pt x="334" y="2"/>
                    <a:pt x="334" y="2"/>
                  </a:cubicBezTo>
                  <a:cubicBezTo>
                    <a:pt x="332" y="3"/>
                    <a:pt x="331" y="3"/>
                    <a:pt x="329" y="3"/>
                  </a:cubicBezTo>
                  <a:cubicBezTo>
                    <a:pt x="329" y="3"/>
                    <a:pt x="329" y="3"/>
                    <a:pt x="329" y="3"/>
                  </a:cubicBezTo>
                  <a:cubicBezTo>
                    <a:pt x="330" y="3"/>
                    <a:pt x="330" y="3"/>
                    <a:pt x="330" y="3"/>
                  </a:cubicBezTo>
                  <a:cubicBezTo>
                    <a:pt x="330" y="3"/>
                    <a:pt x="330" y="3"/>
                    <a:pt x="330" y="3"/>
                  </a:cubicBezTo>
                  <a:cubicBezTo>
                    <a:pt x="330" y="3"/>
                    <a:pt x="330" y="3"/>
                    <a:pt x="330" y="3"/>
                  </a:cubicBezTo>
                  <a:cubicBezTo>
                    <a:pt x="330" y="3"/>
                    <a:pt x="329" y="3"/>
                    <a:pt x="328" y="3"/>
                  </a:cubicBezTo>
                  <a:cubicBezTo>
                    <a:pt x="327" y="3"/>
                    <a:pt x="326" y="3"/>
                    <a:pt x="325" y="3"/>
                  </a:cubicBezTo>
                  <a:cubicBezTo>
                    <a:pt x="325" y="3"/>
                    <a:pt x="324" y="4"/>
                    <a:pt x="323" y="4"/>
                  </a:cubicBezTo>
                  <a:cubicBezTo>
                    <a:pt x="323" y="4"/>
                    <a:pt x="323" y="4"/>
                    <a:pt x="323" y="4"/>
                  </a:cubicBezTo>
                  <a:cubicBezTo>
                    <a:pt x="323" y="4"/>
                    <a:pt x="323" y="4"/>
                    <a:pt x="323" y="4"/>
                  </a:cubicBezTo>
                  <a:cubicBezTo>
                    <a:pt x="323" y="4"/>
                    <a:pt x="323" y="4"/>
                    <a:pt x="323" y="4"/>
                  </a:cubicBezTo>
                  <a:cubicBezTo>
                    <a:pt x="322" y="4"/>
                    <a:pt x="322" y="4"/>
                    <a:pt x="322" y="4"/>
                  </a:cubicBezTo>
                  <a:cubicBezTo>
                    <a:pt x="322" y="4"/>
                    <a:pt x="322" y="4"/>
                    <a:pt x="322" y="4"/>
                  </a:cubicBezTo>
                  <a:cubicBezTo>
                    <a:pt x="322" y="4"/>
                    <a:pt x="322" y="4"/>
                    <a:pt x="322" y="4"/>
                  </a:cubicBezTo>
                  <a:cubicBezTo>
                    <a:pt x="321" y="4"/>
                    <a:pt x="321" y="4"/>
                    <a:pt x="321" y="4"/>
                  </a:cubicBezTo>
                  <a:cubicBezTo>
                    <a:pt x="321" y="4"/>
                    <a:pt x="321" y="4"/>
                    <a:pt x="321" y="4"/>
                  </a:cubicBezTo>
                  <a:cubicBezTo>
                    <a:pt x="320" y="4"/>
                    <a:pt x="320" y="4"/>
                    <a:pt x="320" y="4"/>
                  </a:cubicBezTo>
                  <a:cubicBezTo>
                    <a:pt x="320" y="4"/>
                    <a:pt x="320" y="4"/>
                    <a:pt x="320" y="4"/>
                  </a:cubicBezTo>
                  <a:cubicBezTo>
                    <a:pt x="320" y="4"/>
                    <a:pt x="320" y="4"/>
                    <a:pt x="320" y="4"/>
                  </a:cubicBezTo>
                  <a:cubicBezTo>
                    <a:pt x="319" y="4"/>
                    <a:pt x="319" y="4"/>
                    <a:pt x="319" y="4"/>
                  </a:cubicBezTo>
                  <a:cubicBezTo>
                    <a:pt x="319" y="4"/>
                    <a:pt x="318" y="4"/>
                    <a:pt x="317" y="5"/>
                  </a:cubicBezTo>
                  <a:cubicBezTo>
                    <a:pt x="317" y="5"/>
                    <a:pt x="317" y="5"/>
                    <a:pt x="317" y="5"/>
                  </a:cubicBezTo>
                  <a:cubicBezTo>
                    <a:pt x="316" y="5"/>
                    <a:pt x="315" y="5"/>
                    <a:pt x="315" y="5"/>
                  </a:cubicBezTo>
                  <a:cubicBezTo>
                    <a:pt x="315" y="5"/>
                    <a:pt x="315" y="5"/>
                    <a:pt x="314" y="5"/>
                  </a:cubicBezTo>
                  <a:cubicBezTo>
                    <a:pt x="314" y="5"/>
                    <a:pt x="314" y="5"/>
                    <a:pt x="314" y="5"/>
                  </a:cubicBezTo>
                  <a:cubicBezTo>
                    <a:pt x="313" y="5"/>
                    <a:pt x="313" y="5"/>
                    <a:pt x="313" y="5"/>
                  </a:cubicBezTo>
                  <a:cubicBezTo>
                    <a:pt x="313" y="5"/>
                    <a:pt x="313" y="5"/>
                    <a:pt x="314" y="5"/>
                  </a:cubicBezTo>
                  <a:cubicBezTo>
                    <a:pt x="314" y="5"/>
                    <a:pt x="314" y="5"/>
                    <a:pt x="314" y="5"/>
                  </a:cubicBezTo>
                  <a:cubicBezTo>
                    <a:pt x="315" y="5"/>
                    <a:pt x="315" y="5"/>
                    <a:pt x="315" y="5"/>
                  </a:cubicBezTo>
                  <a:cubicBezTo>
                    <a:pt x="314" y="5"/>
                    <a:pt x="313" y="6"/>
                    <a:pt x="312" y="6"/>
                  </a:cubicBezTo>
                  <a:cubicBezTo>
                    <a:pt x="311" y="6"/>
                    <a:pt x="311" y="6"/>
                    <a:pt x="311" y="6"/>
                  </a:cubicBezTo>
                  <a:cubicBezTo>
                    <a:pt x="311" y="6"/>
                    <a:pt x="311" y="6"/>
                    <a:pt x="311" y="6"/>
                  </a:cubicBezTo>
                  <a:cubicBezTo>
                    <a:pt x="310" y="6"/>
                    <a:pt x="310" y="6"/>
                    <a:pt x="310" y="6"/>
                  </a:cubicBezTo>
                  <a:cubicBezTo>
                    <a:pt x="309" y="6"/>
                    <a:pt x="308" y="6"/>
                    <a:pt x="307" y="7"/>
                  </a:cubicBezTo>
                  <a:cubicBezTo>
                    <a:pt x="306" y="7"/>
                    <a:pt x="305" y="7"/>
                    <a:pt x="305" y="7"/>
                  </a:cubicBezTo>
                  <a:cubicBezTo>
                    <a:pt x="304" y="7"/>
                    <a:pt x="304" y="7"/>
                    <a:pt x="304" y="7"/>
                  </a:cubicBezTo>
                  <a:cubicBezTo>
                    <a:pt x="303" y="7"/>
                    <a:pt x="303" y="7"/>
                    <a:pt x="303" y="7"/>
                  </a:cubicBezTo>
                  <a:cubicBezTo>
                    <a:pt x="303" y="7"/>
                    <a:pt x="303" y="7"/>
                    <a:pt x="303" y="7"/>
                  </a:cubicBezTo>
                  <a:cubicBezTo>
                    <a:pt x="303" y="7"/>
                    <a:pt x="303" y="7"/>
                    <a:pt x="303" y="7"/>
                  </a:cubicBezTo>
                  <a:cubicBezTo>
                    <a:pt x="302" y="8"/>
                    <a:pt x="302" y="8"/>
                    <a:pt x="302" y="8"/>
                  </a:cubicBezTo>
                  <a:cubicBezTo>
                    <a:pt x="302" y="8"/>
                    <a:pt x="302" y="8"/>
                    <a:pt x="302" y="8"/>
                  </a:cubicBezTo>
                  <a:cubicBezTo>
                    <a:pt x="302" y="7"/>
                    <a:pt x="302" y="7"/>
                    <a:pt x="302" y="7"/>
                  </a:cubicBezTo>
                  <a:cubicBezTo>
                    <a:pt x="302" y="7"/>
                    <a:pt x="302" y="7"/>
                    <a:pt x="302" y="7"/>
                  </a:cubicBezTo>
                  <a:cubicBezTo>
                    <a:pt x="301" y="8"/>
                    <a:pt x="301" y="8"/>
                    <a:pt x="301" y="8"/>
                  </a:cubicBezTo>
                  <a:cubicBezTo>
                    <a:pt x="300" y="8"/>
                    <a:pt x="300" y="8"/>
                    <a:pt x="300" y="8"/>
                  </a:cubicBezTo>
                  <a:cubicBezTo>
                    <a:pt x="300" y="8"/>
                    <a:pt x="300" y="8"/>
                    <a:pt x="299" y="8"/>
                  </a:cubicBezTo>
                  <a:cubicBezTo>
                    <a:pt x="299" y="8"/>
                    <a:pt x="298" y="8"/>
                    <a:pt x="298" y="8"/>
                  </a:cubicBezTo>
                  <a:cubicBezTo>
                    <a:pt x="298" y="8"/>
                    <a:pt x="298" y="8"/>
                    <a:pt x="298" y="8"/>
                  </a:cubicBezTo>
                  <a:cubicBezTo>
                    <a:pt x="298" y="8"/>
                    <a:pt x="298" y="8"/>
                    <a:pt x="297" y="8"/>
                  </a:cubicBezTo>
                  <a:cubicBezTo>
                    <a:pt x="296" y="8"/>
                    <a:pt x="296" y="8"/>
                    <a:pt x="296" y="8"/>
                  </a:cubicBezTo>
                  <a:cubicBezTo>
                    <a:pt x="295" y="8"/>
                    <a:pt x="295" y="8"/>
                    <a:pt x="295" y="8"/>
                  </a:cubicBezTo>
                  <a:cubicBezTo>
                    <a:pt x="295" y="8"/>
                    <a:pt x="295" y="8"/>
                    <a:pt x="295" y="8"/>
                  </a:cubicBezTo>
                  <a:cubicBezTo>
                    <a:pt x="295" y="9"/>
                    <a:pt x="295" y="9"/>
                    <a:pt x="295" y="9"/>
                  </a:cubicBezTo>
                  <a:cubicBezTo>
                    <a:pt x="294" y="9"/>
                    <a:pt x="294" y="9"/>
                    <a:pt x="294" y="9"/>
                  </a:cubicBezTo>
                  <a:cubicBezTo>
                    <a:pt x="294" y="9"/>
                    <a:pt x="294" y="9"/>
                    <a:pt x="294" y="9"/>
                  </a:cubicBezTo>
                  <a:cubicBezTo>
                    <a:pt x="293" y="9"/>
                    <a:pt x="293" y="9"/>
                    <a:pt x="293" y="9"/>
                  </a:cubicBezTo>
                  <a:cubicBezTo>
                    <a:pt x="292" y="9"/>
                    <a:pt x="292" y="9"/>
                    <a:pt x="292" y="9"/>
                  </a:cubicBezTo>
                  <a:cubicBezTo>
                    <a:pt x="292" y="9"/>
                    <a:pt x="292" y="9"/>
                    <a:pt x="292" y="9"/>
                  </a:cubicBezTo>
                  <a:cubicBezTo>
                    <a:pt x="292" y="9"/>
                    <a:pt x="292" y="9"/>
                    <a:pt x="292" y="9"/>
                  </a:cubicBezTo>
                  <a:cubicBezTo>
                    <a:pt x="289" y="10"/>
                    <a:pt x="287" y="11"/>
                    <a:pt x="284" y="11"/>
                  </a:cubicBezTo>
                  <a:cubicBezTo>
                    <a:pt x="284" y="11"/>
                    <a:pt x="284" y="11"/>
                    <a:pt x="284" y="11"/>
                  </a:cubicBezTo>
                  <a:cubicBezTo>
                    <a:pt x="283" y="12"/>
                    <a:pt x="283" y="12"/>
                    <a:pt x="283" y="12"/>
                  </a:cubicBezTo>
                  <a:cubicBezTo>
                    <a:pt x="283" y="12"/>
                    <a:pt x="283" y="12"/>
                    <a:pt x="283" y="12"/>
                  </a:cubicBezTo>
                  <a:cubicBezTo>
                    <a:pt x="282" y="12"/>
                    <a:pt x="282" y="12"/>
                    <a:pt x="282" y="12"/>
                  </a:cubicBezTo>
                  <a:cubicBezTo>
                    <a:pt x="282" y="12"/>
                    <a:pt x="282" y="12"/>
                    <a:pt x="282" y="12"/>
                  </a:cubicBezTo>
                  <a:cubicBezTo>
                    <a:pt x="283" y="12"/>
                    <a:pt x="283" y="12"/>
                    <a:pt x="283" y="12"/>
                  </a:cubicBezTo>
                  <a:cubicBezTo>
                    <a:pt x="284" y="12"/>
                    <a:pt x="284" y="12"/>
                    <a:pt x="284" y="12"/>
                  </a:cubicBezTo>
                  <a:cubicBezTo>
                    <a:pt x="284" y="12"/>
                    <a:pt x="284" y="12"/>
                    <a:pt x="285" y="12"/>
                  </a:cubicBezTo>
                  <a:cubicBezTo>
                    <a:pt x="285" y="12"/>
                    <a:pt x="285" y="12"/>
                    <a:pt x="285" y="12"/>
                  </a:cubicBezTo>
                  <a:cubicBezTo>
                    <a:pt x="285" y="12"/>
                    <a:pt x="285" y="12"/>
                    <a:pt x="285" y="12"/>
                  </a:cubicBezTo>
                  <a:cubicBezTo>
                    <a:pt x="284" y="12"/>
                    <a:pt x="283" y="12"/>
                    <a:pt x="282" y="13"/>
                  </a:cubicBezTo>
                  <a:cubicBezTo>
                    <a:pt x="282" y="13"/>
                    <a:pt x="282" y="13"/>
                    <a:pt x="281" y="13"/>
                  </a:cubicBezTo>
                  <a:cubicBezTo>
                    <a:pt x="281" y="13"/>
                    <a:pt x="281" y="13"/>
                    <a:pt x="281" y="13"/>
                  </a:cubicBezTo>
                  <a:cubicBezTo>
                    <a:pt x="280" y="13"/>
                    <a:pt x="280" y="13"/>
                    <a:pt x="279" y="13"/>
                  </a:cubicBezTo>
                  <a:cubicBezTo>
                    <a:pt x="279" y="13"/>
                    <a:pt x="279" y="13"/>
                    <a:pt x="279" y="13"/>
                  </a:cubicBezTo>
                  <a:cubicBezTo>
                    <a:pt x="279" y="13"/>
                    <a:pt x="279" y="13"/>
                    <a:pt x="279" y="13"/>
                  </a:cubicBezTo>
                  <a:cubicBezTo>
                    <a:pt x="279" y="13"/>
                    <a:pt x="279" y="13"/>
                    <a:pt x="279" y="13"/>
                  </a:cubicBezTo>
                  <a:cubicBezTo>
                    <a:pt x="279" y="13"/>
                    <a:pt x="279" y="13"/>
                    <a:pt x="279" y="13"/>
                  </a:cubicBezTo>
                  <a:cubicBezTo>
                    <a:pt x="280" y="13"/>
                    <a:pt x="280" y="13"/>
                    <a:pt x="280" y="13"/>
                  </a:cubicBezTo>
                  <a:cubicBezTo>
                    <a:pt x="280" y="13"/>
                    <a:pt x="280" y="13"/>
                    <a:pt x="280" y="13"/>
                  </a:cubicBezTo>
                  <a:cubicBezTo>
                    <a:pt x="280" y="13"/>
                    <a:pt x="280" y="13"/>
                    <a:pt x="280" y="13"/>
                  </a:cubicBezTo>
                  <a:cubicBezTo>
                    <a:pt x="280" y="13"/>
                    <a:pt x="280" y="13"/>
                    <a:pt x="280" y="13"/>
                  </a:cubicBezTo>
                  <a:cubicBezTo>
                    <a:pt x="280" y="13"/>
                    <a:pt x="280" y="13"/>
                    <a:pt x="280" y="13"/>
                  </a:cubicBezTo>
                  <a:cubicBezTo>
                    <a:pt x="280" y="13"/>
                    <a:pt x="280" y="13"/>
                    <a:pt x="280" y="13"/>
                  </a:cubicBezTo>
                  <a:cubicBezTo>
                    <a:pt x="280" y="13"/>
                    <a:pt x="280" y="13"/>
                    <a:pt x="280" y="13"/>
                  </a:cubicBezTo>
                  <a:cubicBezTo>
                    <a:pt x="280" y="13"/>
                    <a:pt x="280" y="13"/>
                    <a:pt x="280" y="13"/>
                  </a:cubicBezTo>
                  <a:cubicBezTo>
                    <a:pt x="280" y="13"/>
                    <a:pt x="280" y="13"/>
                    <a:pt x="280" y="13"/>
                  </a:cubicBezTo>
                  <a:cubicBezTo>
                    <a:pt x="280" y="13"/>
                    <a:pt x="280" y="13"/>
                    <a:pt x="280" y="13"/>
                  </a:cubicBezTo>
                  <a:cubicBezTo>
                    <a:pt x="279" y="13"/>
                    <a:pt x="279" y="13"/>
                    <a:pt x="279" y="13"/>
                  </a:cubicBezTo>
                  <a:cubicBezTo>
                    <a:pt x="278" y="13"/>
                    <a:pt x="278" y="13"/>
                    <a:pt x="278" y="13"/>
                  </a:cubicBezTo>
                  <a:cubicBezTo>
                    <a:pt x="278" y="13"/>
                    <a:pt x="278" y="13"/>
                    <a:pt x="278" y="13"/>
                  </a:cubicBezTo>
                  <a:cubicBezTo>
                    <a:pt x="279" y="13"/>
                    <a:pt x="279" y="13"/>
                    <a:pt x="279" y="13"/>
                  </a:cubicBezTo>
                  <a:cubicBezTo>
                    <a:pt x="279" y="13"/>
                    <a:pt x="279" y="13"/>
                    <a:pt x="279" y="13"/>
                  </a:cubicBezTo>
                  <a:cubicBezTo>
                    <a:pt x="278" y="13"/>
                    <a:pt x="278" y="13"/>
                    <a:pt x="277" y="13"/>
                  </a:cubicBezTo>
                  <a:cubicBezTo>
                    <a:pt x="277" y="13"/>
                    <a:pt x="277" y="13"/>
                    <a:pt x="277" y="13"/>
                  </a:cubicBezTo>
                  <a:cubicBezTo>
                    <a:pt x="276" y="14"/>
                    <a:pt x="275" y="14"/>
                    <a:pt x="274" y="14"/>
                  </a:cubicBezTo>
                  <a:cubicBezTo>
                    <a:pt x="274" y="14"/>
                    <a:pt x="274" y="14"/>
                    <a:pt x="274" y="14"/>
                  </a:cubicBezTo>
                  <a:cubicBezTo>
                    <a:pt x="273" y="15"/>
                    <a:pt x="273" y="15"/>
                    <a:pt x="271" y="15"/>
                  </a:cubicBezTo>
                  <a:cubicBezTo>
                    <a:pt x="271" y="16"/>
                    <a:pt x="271" y="16"/>
                    <a:pt x="271" y="16"/>
                  </a:cubicBezTo>
                  <a:cubicBezTo>
                    <a:pt x="270" y="16"/>
                    <a:pt x="270" y="16"/>
                    <a:pt x="270" y="16"/>
                  </a:cubicBezTo>
                  <a:cubicBezTo>
                    <a:pt x="270" y="16"/>
                    <a:pt x="270" y="16"/>
                    <a:pt x="270" y="16"/>
                  </a:cubicBezTo>
                  <a:cubicBezTo>
                    <a:pt x="269" y="16"/>
                    <a:pt x="269" y="16"/>
                    <a:pt x="269" y="16"/>
                  </a:cubicBezTo>
                  <a:cubicBezTo>
                    <a:pt x="269" y="16"/>
                    <a:pt x="269" y="16"/>
                    <a:pt x="269" y="16"/>
                  </a:cubicBezTo>
                  <a:cubicBezTo>
                    <a:pt x="268" y="16"/>
                    <a:pt x="268" y="16"/>
                    <a:pt x="268" y="16"/>
                  </a:cubicBezTo>
                  <a:cubicBezTo>
                    <a:pt x="268" y="17"/>
                    <a:pt x="268" y="17"/>
                    <a:pt x="268" y="17"/>
                  </a:cubicBezTo>
                  <a:cubicBezTo>
                    <a:pt x="267" y="17"/>
                    <a:pt x="267" y="17"/>
                    <a:pt x="267" y="17"/>
                  </a:cubicBezTo>
                  <a:cubicBezTo>
                    <a:pt x="267" y="17"/>
                    <a:pt x="267" y="17"/>
                    <a:pt x="267" y="17"/>
                  </a:cubicBezTo>
                  <a:cubicBezTo>
                    <a:pt x="267" y="17"/>
                    <a:pt x="267" y="17"/>
                    <a:pt x="267" y="17"/>
                  </a:cubicBezTo>
                  <a:cubicBezTo>
                    <a:pt x="266" y="17"/>
                    <a:pt x="266" y="17"/>
                    <a:pt x="266" y="17"/>
                  </a:cubicBezTo>
                  <a:cubicBezTo>
                    <a:pt x="266" y="17"/>
                    <a:pt x="266" y="17"/>
                    <a:pt x="266" y="17"/>
                  </a:cubicBezTo>
                  <a:cubicBezTo>
                    <a:pt x="266" y="17"/>
                    <a:pt x="266" y="17"/>
                    <a:pt x="266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6" y="18"/>
                    <a:pt x="266" y="18"/>
                    <a:pt x="266" y="18"/>
                  </a:cubicBezTo>
                  <a:cubicBezTo>
                    <a:pt x="266" y="17"/>
                    <a:pt x="267" y="17"/>
                    <a:pt x="268" y="17"/>
                  </a:cubicBezTo>
                  <a:cubicBezTo>
                    <a:pt x="268" y="17"/>
                    <a:pt x="268" y="17"/>
                    <a:pt x="268" y="17"/>
                  </a:cubicBezTo>
                  <a:cubicBezTo>
                    <a:pt x="268" y="17"/>
                    <a:pt x="268" y="17"/>
                    <a:pt x="268" y="17"/>
                  </a:cubicBezTo>
                  <a:cubicBezTo>
                    <a:pt x="268" y="17"/>
                    <a:pt x="268" y="17"/>
                    <a:pt x="268" y="17"/>
                  </a:cubicBezTo>
                  <a:cubicBezTo>
                    <a:pt x="268" y="17"/>
                    <a:pt x="268" y="17"/>
                    <a:pt x="268" y="17"/>
                  </a:cubicBezTo>
                  <a:cubicBezTo>
                    <a:pt x="268" y="17"/>
                    <a:pt x="268" y="17"/>
                    <a:pt x="268" y="17"/>
                  </a:cubicBezTo>
                  <a:cubicBezTo>
                    <a:pt x="268" y="17"/>
                    <a:pt x="268" y="17"/>
                    <a:pt x="269" y="17"/>
                  </a:cubicBezTo>
                  <a:cubicBezTo>
                    <a:pt x="269" y="17"/>
                    <a:pt x="269" y="17"/>
                    <a:pt x="269" y="17"/>
                  </a:cubicBezTo>
                  <a:cubicBezTo>
                    <a:pt x="269" y="17"/>
                    <a:pt x="269" y="17"/>
                    <a:pt x="269" y="17"/>
                  </a:cubicBezTo>
                  <a:cubicBezTo>
                    <a:pt x="269" y="17"/>
                    <a:pt x="269" y="17"/>
                    <a:pt x="269" y="17"/>
                  </a:cubicBezTo>
                  <a:cubicBezTo>
                    <a:pt x="269" y="17"/>
                    <a:pt x="269" y="17"/>
                    <a:pt x="269" y="17"/>
                  </a:cubicBezTo>
                  <a:cubicBezTo>
                    <a:pt x="270" y="17"/>
                    <a:pt x="270" y="17"/>
                    <a:pt x="270" y="17"/>
                  </a:cubicBezTo>
                  <a:cubicBezTo>
                    <a:pt x="270" y="17"/>
                    <a:pt x="270" y="17"/>
                    <a:pt x="270" y="17"/>
                  </a:cubicBezTo>
                  <a:cubicBezTo>
                    <a:pt x="270" y="17"/>
                    <a:pt x="270" y="17"/>
                    <a:pt x="270" y="17"/>
                  </a:cubicBezTo>
                  <a:cubicBezTo>
                    <a:pt x="270" y="17"/>
                    <a:pt x="270" y="17"/>
                    <a:pt x="270" y="17"/>
                  </a:cubicBezTo>
                  <a:cubicBezTo>
                    <a:pt x="270" y="17"/>
                    <a:pt x="270" y="17"/>
                    <a:pt x="270" y="17"/>
                  </a:cubicBezTo>
                  <a:cubicBezTo>
                    <a:pt x="270" y="17"/>
                    <a:pt x="270" y="17"/>
                    <a:pt x="270" y="17"/>
                  </a:cubicBezTo>
                  <a:cubicBezTo>
                    <a:pt x="270" y="17"/>
                    <a:pt x="270" y="17"/>
                    <a:pt x="270" y="17"/>
                  </a:cubicBezTo>
                  <a:cubicBezTo>
                    <a:pt x="270" y="17"/>
                    <a:pt x="270" y="17"/>
                    <a:pt x="270" y="17"/>
                  </a:cubicBezTo>
                  <a:cubicBezTo>
                    <a:pt x="270" y="17"/>
                    <a:pt x="270" y="17"/>
                    <a:pt x="270" y="17"/>
                  </a:cubicBezTo>
                  <a:cubicBezTo>
                    <a:pt x="270" y="17"/>
                    <a:pt x="270" y="17"/>
                    <a:pt x="270" y="17"/>
                  </a:cubicBezTo>
                  <a:cubicBezTo>
                    <a:pt x="270" y="17"/>
                    <a:pt x="270" y="17"/>
                    <a:pt x="270" y="17"/>
                  </a:cubicBezTo>
                  <a:cubicBezTo>
                    <a:pt x="270" y="17"/>
                    <a:pt x="270" y="17"/>
                    <a:pt x="270" y="17"/>
                  </a:cubicBezTo>
                  <a:cubicBezTo>
                    <a:pt x="270" y="17"/>
                    <a:pt x="270" y="17"/>
                    <a:pt x="270" y="17"/>
                  </a:cubicBezTo>
                  <a:cubicBezTo>
                    <a:pt x="270" y="17"/>
                    <a:pt x="270" y="17"/>
                    <a:pt x="270" y="17"/>
                  </a:cubicBezTo>
                  <a:cubicBezTo>
                    <a:pt x="270" y="17"/>
                    <a:pt x="270" y="17"/>
                    <a:pt x="270" y="17"/>
                  </a:cubicBezTo>
                  <a:cubicBezTo>
                    <a:pt x="270" y="17"/>
                    <a:pt x="270" y="17"/>
                    <a:pt x="270" y="17"/>
                  </a:cubicBezTo>
                  <a:cubicBezTo>
                    <a:pt x="270" y="17"/>
                    <a:pt x="270" y="17"/>
                    <a:pt x="270" y="17"/>
                  </a:cubicBezTo>
                  <a:cubicBezTo>
                    <a:pt x="270" y="17"/>
                    <a:pt x="270" y="17"/>
                    <a:pt x="270" y="17"/>
                  </a:cubicBezTo>
                  <a:cubicBezTo>
                    <a:pt x="271" y="17"/>
                    <a:pt x="271" y="17"/>
                    <a:pt x="271" y="17"/>
                  </a:cubicBezTo>
                  <a:cubicBezTo>
                    <a:pt x="271" y="17"/>
                    <a:pt x="271" y="17"/>
                    <a:pt x="271" y="17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1" y="17"/>
                    <a:pt x="271" y="17"/>
                    <a:pt x="271" y="17"/>
                  </a:cubicBezTo>
                  <a:cubicBezTo>
                    <a:pt x="271" y="17"/>
                    <a:pt x="271" y="17"/>
                    <a:pt x="271" y="17"/>
                  </a:cubicBezTo>
                  <a:cubicBezTo>
                    <a:pt x="271" y="17"/>
                    <a:pt x="271" y="17"/>
                    <a:pt x="271" y="17"/>
                  </a:cubicBezTo>
                  <a:cubicBezTo>
                    <a:pt x="271" y="17"/>
                    <a:pt x="271" y="17"/>
                    <a:pt x="271" y="17"/>
                  </a:cubicBezTo>
                  <a:cubicBezTo>
                    <a:pt x="271" y="18"/>
                    <a:pt x="271" y="18"/>
                    <a:pt x="271" y="18"/>
                  </a:cubicBezTo>
                  <a:cubicBezTo>
                    <a:pt x="270" y="18"/>
                    <a:pt x="270" y="18"/>
                    <a:pt x="270" y="18"/>
                  </a:cubicBezTo>
                  <a:cubicBezTo>
                    <a:pt x="270" y="18"/>
                    <a:pt x="270" y="18"/>
                    <a:pt x="270" y="18"/>
                  </a:cubicBezTo>
                  <a:cubicBezTo>
                    <a:pt x="270" y="18"/>
                    <a:pt x="270" y="18"/>
                    <a:pt x="270" y="18"/>
                  </a:cubicBezTo>
                  <a:cubicBezTo>
                    <a:pt x="270" y="18"/>
                    <a:pt x="270" y="18"/>
                    <a:pt x="270" y="18"/>
                  </a:cubicBezTo>
                  <a:cubicBezTo>
                    <a:pt x="270" y="18"/>
                    <a:pt x="270" y="18"/>
                    <a:pt x="270" y="18"/>
                  </a:cubicBezTo>
                  <a:cubicBezTo>
                    <a:pt x="270" y="18"/>
                    <a:pt x="270" y="18"/>
                    <a:pt x="270" y="18"/>
                  </a:cubicBezTo>
                  <a:cubicBezTo>
                    <a:pt x="269" y="19"/>
                    <a:pt x="269" y="19"/>
                    <a:pt x="269" y="19"/>
                  </a:cubicBezTo>
                  <a:cubicBezTo>
                    <a:pt x="270" y="19"/>
                    <a:pt x="270" y="19"/>
                    <a:pt x="270" y="19"/>
                  </a:cubicBezTo>
                  <a:cubicBezTo>
                    <a:pt x="270" y="19"/>
                    <a:pt x="270" y="19"/>
                    <a:pt x="270" y="19"/>
                  </a:cubicBezTo>
                  <a:cubicBezTo>
                    <a:pt x="268" y="19"/>
                    <a:pt x="268" y="19"/>
                    <a:pt x="268" y="19"/>
                  </a:cubicBezTo>
                  <a:cubicBezTo>
                    <a:pt x="268" y="19"/>
                    <a:pt x="268" y="19"/>
                    <a:pt x="268" y="19"/>
                  </a:cubicBezTo>
                  <a:cubicBezTo>
                    <a:pt x="268" y="20"/>
                    <a:pt x="268" y="20"/>
                    <a:pt x="268" y="20"/>
                  </a:cubicBezTo>
                  <a:cubicBezTo>
                    <a:pt x="267" y="20"/>
                    <a:pt x="267" y="20"/>
                    <a:pt x="267" y="20"/>
                  </a:cubicBezTo>
                  <a:cubicBezTo>
                    <a:pt x="266" y="21"/>
                    <a:pt x="264" y="21"/>
                    <a:pt x="263" y="22"/>
                  </a:cubicBezTo>
                  <a:cubicBezTo>
                    <a:pt x="262" y="22"/>
                    <a:pt x="262" y="22"/>
                    <a:pt x="262" y="22"/>
                  </a:cubicBezTo>
                  <a:cubicBezTo>
                    <a:pt x="262" y="22"/>
                    <a:pt x="262" y="22"/>
                    <a:pt x="262" y="22"/>
                  </a:cubicBezTo>
                  <a:cubicBezTo>
                    <a:pt x="261" y="22"/>
                    <a:pt x="261" y="22"/>
                    <a:pt x="261" y="22"/>
                  </a:cubicBezTo>
                  <a:cubicBezTo>
                    <a:pt x="261" y="22"/>
                    <a:pt x="261" y="22"/>
                    <a:pt x="261" y="22"/>
                  </a:cubicBezTo>
                  <a:cubicBezTo>
                    <a:pt x="261" y="22"/>
                    <a:pt x="261" y="22"/>
                    <a:pt x="261" y="22"/>
                  </a:cubicBezTo>
                  <a:cubicBezTo>
                    <a:pt x="261" y="23"/>
                    <a:pt x="261" y="23"/>
                    <a:pt x="261" y="23"/>
                  </a:cubicBezTo>
                  <a:cubicBezTo>
                    <a:pt x="261" y="23"/>
                    <a:pt x="261" y="23"/>
                    <a:pt x="261" y="23"/>
                  </a:cubicBezTo>
                  <a:cubicBezTo>
                    <a:pt x="261" y="23"/>
                    <a:pt x="261" y="23"/>
                    <a:pt x="261" y="23"/>
                  </a:cubicBezTo>
                  <a:cubicBezTo>
                    <a:pt x="260" y="23"/>
                    <a:pt x="260" y="23"/>
                    <a:pt x="259" y="24"/>
                  </a:cubicBezTo>
                  <a:cubicBezTo>
                    <a:pt x="259" y="24"/>
                    <a:pt x="259" y="24"/>
                    <a:pt x="259" y="24"/>
                  </a:cubicBezTo>
                  <a:cubicBezTo>
                    <a:pt x="259" y="24"/>
                    <a:pt x="258" y="24"/>
                    <a:pt x="258" y="24"/>
                  </a:cubicBezTo>
                  <a:cubicBezTo>
                    <a:pt x="257" y="25"/>
                    <a:pt x="257" y="25"/>
                    <a:pt x="257" y="25"/>
                  </a:cubicBezTo>
                  <a:cubicBezTo>
                    <a:pt x="257" y="25"/>
                    <a:pt x="257" y="25"/>
                    <a:pt x="257" y="25"/>
                  </a:cubicBezTo>
                  <a:cubicBezTo>
                    <a:pt x="256" y="25"/>
                    <a:pt x="256" y="25"/>
                    <a:pt x="256" y="25"/>
                  </a:cubicBezTo>
                  <a:cubicBezTo>
                    <a:pt x="256" y="26"/>
                    <a:pt x="255" y="26"/>
                    <a:pt x="254" y="26"/>
                  </a:cubicBezTo>
                  <a:cubicBezTo>
                    <a:pt x="254" y="27"/>
                    <a:pt x="253" y="27"/>
                    <a:pt x="252" y="27"/>
                  </a:cubicBezTo>
                  <a:cubicBezTo>
                    <a:pt x="252" y="28"/>
                    <a:pt x="252" y="28"/>
                    <a:pt x="252" y="28"/>
                  </a:cubicBezTo>
                  <a:cubicBezTo>
                    <a:pt x="251" y="28"/>
                    <a:pt x="251" y="28"/>
                    <a:pt x="251" y="28"/>
                  </a:cubicBezTo>
                  <a:cubicBezTo>
                    <a:pt x="251" y="28"/>
                    <a:pt x="251" y="28"/>
                    <a:pt x="250" y="29"/>
                  </a:cubicBezTo>
                  <a:cubicBezTo>
                    <a:pt x="249" y="29"/>
                    <a:pt x="249" y="29"/>
                    <a:pt x="247" y="30"/>
                  </a:cubicBezTo>
                  <a:cubicBezTo>
                    <a:pt x="246" y="31"/>
                    <a:pt x="245" y="31"/>
                    <a:pt x="244" y="32"/>
                  </a:cubicBezTo>
                  <a:cubicBezTo>
                    <a:pt x="243" y="32"/>
                    <a:pt x="242" y="32"/>
                    <a:pt x="242" y="33"/>
                  </a:cubicBezTo>
                  <a:cubicBezTo>
                    <a:pt x="242" y="33"/>
                    <a:pt x="242" y="33"/>
                    <a:pt x="242" y="33"/>
                  </a:cubicBezTo>
                  <a:cubicBezTo>
                    <a:pt x="242" y="33"/>
                    <a:pt x="241" y="33"/>
                    <a:pt x="240" y="34"/>
                  </a:cubicBezTo>
                  <a:cubicBezTo>
                    <a:pt x="239" y="34"/>
                    <a:pt x="239" y="34"/>
                    <a:pt x="239" y="34"/>
                  </a:cubicBezTo>
                  <a:cubicBezTo>
                    <a:pt x="238" y="35"/>
                    <a:pt x="237" y="35"/>
                    <a:pt x="235" y="36"/>
                  </a:cubicBezTo>
                  <a:cubicBezTo>
                    <a:pt x="235" y="36"/>
                    <a:pt x="235" y="36"/>
                    <a:pt x="235" y="36"/>
                  </a:cubicBezTo>
                  <a:cubicBezTo>
                    <a:pt x="234" y="36"/>
                    <a:pt x="233" y="37"/>
                    <a:pt x="233" y="37"/>
                  </a:cubicBezTo>
                  <a:cubicBezTo>
                    <a:pt x="232" y="38"/>
                    <a:pt x="232" y="38"/>
                    <a:pt x="232" y="38"/>
                  </a:cubicBezTo>
                  <a:cubicBezTo>
                    <a:pt x="232" y="38"/>
                    <a:pt x="232" y="38"/>
                    <a:pt x="232" y="38"/>
                  </a:cubicBezTo>
                  <a:cubicBezTo>
                    <a:pt x="233" y="38"/>
                    <a:pt x="233" y="38"/>
                    <a:pt x="234" y="38"/>
                  </a:cubicBezTo>
                  <a:cubicBezTo>
                    <a:pt x="235" y="37"/>
                    <a:pt x="235" y="37"/>
                    <a:pt x="237" y="38"/>
                  </a:cubicBezTo>
                  <a:cubicBezTo>
                    <a:pt x="234" y="39"/>
                    <a:pt x="234" y="39"/>
                    <a:pt x="233" y="40"/>
                  </a:cubicBezTo>
                  <a:cubicBezTo>
                    <a:pt x="233" y="40"/>
                    <a:pt x="233" y="40"/>
                    <a:pt x="233" y="40"/>
                  </a:cubicBezTo>
                  <a:cubicBezTo>
                    <a:pt x="233" y="40"/>
                    <a:pt x="233" y="40"/>
                    <a:pt x="233" y="40"/>
                  </a:cubicBezTo>
                  <a:cubicBezTo>
                    <a:pt x="233" y="40"/>
                    <a:pt x="233" y="40"/>
                    <a:pt x="233" y="40"/>
                  </a:cubicBezTo>
                  <a:cubicBezTo>
                    <a:pt x="233" y="40"/>
                    <a:pt x="233" y="40"/>
                    <a:pt x="233" y="40"/>
                  </a:cubicBezTo>
                  <a:cubicBezTo>
                    <a:pt x="233" y="40"/>
                    <a:pt x="233" y="40"/>
                    <a:pt x="233" y="40"/>
                  </a:cubicBezTo>
                  <a:cubicBezTo>
                    <a:pt x="233" y="40"/>
                    <a:pt x="233" y="40"/>
                    <a:pt x="233" y="40"/>
                  </a:cubicBezTo>
                  <a:cubicBezTo>
                    <a:pt x="233" y="40"/>
                    <a:pt x="233" y="40"/>
                    <a:pt x="233" y="40"/>
                  </a:cubicBezTo>
                  <a:cubicBezTo>
                    <a:pt x="233" y="40"/>
                    <a:pt x="233" y="40"/>
                    <a:pt x="233" y="40"/>
                  </a:cubicBezTo>
                  <a:cubicBezTo>
                    <a:pt x="232" y="42"/>
                    <a:pt x="232" y="42"/>
                    <a:pt x="231" y="43"/>
                  </a:cubicBezTo>
                  <a:cubicBezTo>
                    <a:pt x="230" y="43"/>
                    <a:pt x="230" y="43"/>
                    <a:pt x="230" y="43"/>
                  </a:cubicBezTo>
                  <a:cubicBezTo>
                    <a:pt x="230" y="43"/>
                    <a:pt x="230" y="43"/>
                    <a:pt x="229" y="43"/>
                  </a:cubicBezTo>
                  <a:cubicBezTo>
                    <a:pt x="229" y="43"/>
                    <a:pt x="229" y="43"/>
                    <a:pt x="229" y="43"/>
                  </a:cubicBezTo>
                  <a:cubicBezTo>
                    <a:pt x="229" y="43"/>
                    <a:pt x="229" y="43"/>
                    <a:pt x="228" y="42"/>
                  </a:cubicBezTo>
                  <a:cubicBezTo>
                    <a:pt x="229" y="42"/>
                    <a:pt x="229" y="42"/>
                    <a:pt x="229" y="42"/>
                  </a:cubicBezTo>
                  <a:cubicBezTo>
                    <a:pt x="219" y="46"/>
                    <a:pt x="219" y="46"/>
                    <a:pt x="219" y="46"/>
                  </a:cubicBezTo>
                  <a:cubicBezTo>
                    <a:pt x="219" y="47"/>
                    <a:pt x="219" y="47"/>
                    <a:pt x="217" y="49"/>
                  </a:cubicBezTo>
                  <a:cubicBezTo>
                    <a:pt x="220" y="48"/>
                    <a:pt x="220" y="48"/>
                    <a:pt x="221" y="48"/>
                  </a:cubicBezTo>
                  <a:cubicBezTo>
                    <a:pt x="222" y="47"/>
                    <a:pt x="223" y="46"/>
                    <a:pt x="224" y="46"/>
                  </a:cubicBezTo>
                  <a:cubicBezTo>
                    <a:pt x="224" y="45"/>
                    <a:pt x="224" y="45"/>
                    <a:pt x="224" y="45"/>
                  </a:cubicBezTo>
                  <a:cubicBezTo>
                    <a:pt x="225" y="44"/>
                    <a:pt x="225" y="44"/>
                    <a:pt x="225" y="44"/>
                  </a:cubicBezTo>
                  <a:cubicBezTo>
                    <a:pt x="225" y="44"/>
                    <a:pt x="225" y="44"/>
                    <a:pt x="226" y="44"/>
                  </a:cubicBezTo>
                  <a:cubicBezTo>
                    <a:pt x="226" y="45"/>
                    <a:pt x="226" y="45"/>
                    <a:pt x="226" y="45"/>
                  </a:cubicBezTo>
                  <a:cubicBezTo>
                    <a:pt x="226" y="45"/>
                    <a:pt x="226" y="45"/>
                    <a:pt x="227" y="46"/>
                  </a:cubicBezTo>
                  <a:cubicBezTo>
                    <a:pt x="226" y="46"/>
                    <a:pt x="226" y="46"/>
                    <a:pt x="226" y="46"/>
                  </a:cubicBezTo>
                  <a:cubicBezTo>
                    <a:pt x="226" y="46"/>
                    <a:pt x="225" y="47"/>
                    <a:pt x="225" y="47"/>
                  </a:cubicBezTo>
                  <a:cubicBezTo>
                    <a:pt x="224" y="47"/>
                    <a:pt x="223" y="48"/>
                    <a:pt x="222" y="48"/>
                  </a:cubicBezTo>
                  <a:cubicBezTo>
                    <a:pt x="222" y="48"/>
                    <a:pt x="222" y="48"/>
                    <a:pt x="221" y="49"/>
                  </a:cubicBezTo>
                  <a:cubicBezTo>
                    <a:pt x="221" y="49"/>
                    <a:pt x="220" y="50"/>
                    <a:pt x="220" y="50"/>
                  </a:cubicBezTo>
                  <a:cubicBezTo>
                    <a:pt x="219" y="51"/>
                    <a:pt x="218" y="52"/>
                    <a:pt x="217" y="52"/>
                  </a:cubicBezTo>
                  <a:cubicBezTo>
                    <a:pt x="217" y="52"/>
                    <a:pt x="216" y="52"/>
                    <a:pt x="215" y="52"/>
                  </a:cubicBezTo>
                  <a:cubicBezTo>
                    <a:pt x="215" y="52"/>
                    <a:pt x="214" y="53"/>
                    <a:pt x="213" y="53"/>
                  </a:cubicBezTo>
                  <a:cubicBezTo>
                    <a:pt x="213" y="53"/>
                    <a:pt x="213" y="53"/>
                    <a:pt x="213" y="53"/>
                  </a:cubicBezTo>
                  <a:cubicBezTo>
                    <a:pt x="213" y="53"/>
                    <a:pt x="213" y="53"/>
                    <a:pt x="212" y="53"/>
                  </a:cubicBezTo>
                  <a:cubicBezTo>
                    <a:pt x="211" y="54"/>
                    <a:pt x="209" y="55"/>
                    <a:pt x="208" y="55"/>
                  </a:cubicBezTo>
                  <a:cubicBezTo>
                    <a:pt x="206" y="56"/>
                    <a:pt x="204" y="56"/>
                    <a:pt x="203" y="58"/>
                  </a:cubicBezTo>
                  <a:cubicBezTo>
                    <a:pt x="203" y="58"/>
                    <a:pt x="203" y="58"/>
                    <a:pt x="202" y="59"/>
                  </a:cubicBezTo>
                  <a:cubicBezTo>
                    <a:pt x="193" y="66"/>
                    <a:pt x="193" y="66"/>
                    <a:pt x="193" y="67"/>
                  </a:cubicBezTo>
                  <a:cubicBezTo>
                    <a:pt x="194" y="67"/>
                    <a:pt x="194" y="67"/>
                    <a:pt x="195" y="67"/>
                  </a:cubicBezTo>
                  <a:cubicBezTo>
                    <a:pt x="195" y="67"/>
                    <a:pt x="195" y="67"/>
                    <a:pt x="195" y="67"/>
                  </a:cubicBezTo>
                  <a:cubicBezTo>
                    <a:pt x="195" y="68"/>
                    <a:pt x="194" y="68"/>
                    <a:pt x="194" y="69"/>
                  </a:cubicBezTo>
                  <a:cubicBezTo>
                    <a:pt x="193" y="69"/>
                    <a:pt x="193" y="68"/>
                    <a:pt x="193" y="69"/>
                  </a:cubicBezTo>
                  <a:cubicBezTo>
                    <a:pt x="187" y="73"/>
                    <a:pt x="187" y="73"/>
                    <a:pt x="186" y="74"/>
                  </a:cubicBezTo>
                  <a:cubicBezTo>
                    <a:pt x="188" y="74"/>
                    <a:pt x="189" y="72"/>
                    <a:pt x="191" y="73"/>
                  </a:cubicBezTo>
                  <a:cubicBezTo>
                    <a:pt x="190" y="73"/>
                    <a:pt x="189" y="74"/>
                    <a:pt x="187" y="76"/>
                  </a:cubicBezTo>
                  <a:cubicBezTo>
                    <a:pt x="182" y="79"/>
                    <a:pt x="178" y="81"/>
                    <a:pt x="173" y="94"/>
                  </a:cubicBezTo>
                  <a:cubicBezTo>
                    <a:pt x="173" y="95"/>
                    <a:pt x="173" y="95"/>
                    <a:pt x="173" y="95"/>
                  </a:cubicBezTo>
                  <a:cubicBezTo>
                    <a:pt x="173" y="95"/>
                    <a:pt x="173" y="96"/>
                    <a:pt x="173" y="97"/>
                  </a:cubicBezTo>
                  <a:cubicBezTo>
                    <a:pt x="174" y="97"/>
                    <a:pt x="174" y="97"/>
                    <a:pt x="175" y="96"/>
                  </a:cubicBezTo>
                  <a:cubicBezTo>
                    <a:pt x="175" y="96"/>
                    <a:pt x="175" y="96"/>
                    <a:pt x="176" y="96"/>
                  </a:cubicBezTo>
                  <a:cubicBezTo>
                    <a:pt x="176" y="96"/>
                    <a:pt x="176" y="96"/>
                    <a:pt x="177" y="97"/>
                  </a:cubicBezTo>
                  <a:cubicBezTo>
                    <a:pt x="176" y="97"/>
                    <a:pt x="176" y="98"/>
                    <a:pt x="175" y="99"/>
                  </a:cubicBezTo>
                  <a:cubicBezTo>
                    <a:pt x="176" y="99"/>
                    <a:pt x="176" y="100"/>
                    <a:pt x="177" y="100"/>
                  </a:cubicBezTo>
                  <a:cubicBezTo>
                    <a:pt x="176" y="101"/>
                    <a:pt x="176" y="102"/>
                    <a:pt x="176" y="102"/>
                  </a:cubicBezTo>
                  <a:cubicBezTo>
                    <a:pt x="177" y="102"/>
                    <a:pt x="180" y="102"/>
                    <a:pt x="182" y="100"/>
                  </a:cubicBezTo>
                  <a:cubicBezTo>
                    <a:pt x="182" y="100"/>
                    <a:pt x="182" y="99"/>
                    <a:pt x="183" y="99"/>
                  </a:cubicBezTo>
                  <a:cubicBezTo>
                    <a:pt x="194" y="85"/>
                    <a:pt x="196" y="85"/>
                    <a:pt x="197" y="85"/>
                  </a:cubicBezTo>
                  <a:cubicBezTo>
                    <a:pt x="197" y="85"/>
                    <a:pt x="198" y="85"/>
                    <a:pt x="198" y="85"/>
                  </a:cubicBezTo>
                  <a:cubicBezTo>
                    <a:pt x="201" y="85"/>
                    <a:pt x="203" y="82"/>
                    <a:pt x="205" y="81"/>
                  </a:cubicBezTo>
                  <a:cubicBezTo>
                    <a:pt x="206" y="80"/>
                    <a:pt x="208" y="79"/>
                    <a:pt x="209" y="77"/>
                  </a:cubicBezTo>
                  <a:cubicBezTo>
                    <a:pt x="211" y="76"/>
                    <a:pt x="211" y="76"/>
                    <a:pt x="220" y="70"/>
                  </a:cubicBezTo>
                  <a:cubicBezTo>
                    <a:pt x="221" y="70"/>
                    <a:pt x="222" y="70"/>
                    <a:pt x="223" y="70"/>
                  </a:cubicBezTo>
                  <a:cubicBezTo>
                    <a:pt x="224" y="68"/>
                    <a:pt x="224" y="68"/>
                    <a:pt x="225" y="67"/>
                  </a:cubicBezTo>
                  <a:cubicBezTo>
                    <a:pt x="226" y="67"/>
                    <a:pt x="226" y="67"/>
                    <a:pt x="227" y="68"/>
                  </a:cubicBezTo>
                  <a:cubicBezTo>
                    <a:pt x="225" y="69"/>
                    <a:pt x="225" y="69"/>
                    <a:pt x="225" y="70"/>
                  </a:cubicBezTo>
                  <a:cubicBezTo>
                    <a:pt x="228" y="71"/>
                    <a:pt x="229" y="68"/>
                    <a:pt x="232" y="67"/>
                  </a:cubicBezTo>
                  <a:cubicBezTo>
                    <a:pt x="232" y="67"/>
                    <a:pt x="232" y="67"/>
                    <a:pt x="233" y="67"/>
                  </a:cubicBezTo>
                  <a:cubicBezTo>
                    <a:pt x="234" y="67"/>
                    <a:pt x="234" y="67"/>
                    <a:pt x="235" y="66"/>
                  </a:cubicBezTo>
                  <a:cubicBezTo>
                    <a:pt x="237" y="65"/>
                    <a:pt x="239" y="64"/>
                    <a:pt x="241" y="63"/>
                  </a:cubicBezTo>
                  <a:cubicBezTo>
                    <a:pt x="242" y="63"/>
                    <a:pt x="242" y="63"/>
                    <a:pt x="245" y="61"/>
                  </a:cubicBezTo>
                  <a:cubicBezTo>
                    <a:pt x="247" y="61"/>
                    <a:pt x="247" y="61"/>
                    <a:pt x="247" y="61"/>
                  </a:cubicBezTo>
                  <a:cubicBezTo>
                    <a:pt x="247" y="60"/>
                    <a:pt x="247" y="60"/>
                    <a:pt x="248" y="60"/>
                  </a:cubicBezTo>
                  <a:cubicBezTo>
                    <a:pt x="251" y="58"/>
                    <a:pt x="251" y="58"/>
                    <a:pt x="252" y="57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2" y="56"/>
                    <a:pt x="252" y="56"/>
                    <a:pt x="253" y="57"/>
                  </a:cubicBezTo>
                  <a:cubicBezTo>
                    <a:pt x="253" y="57"/>
                    <a:pt x="253" y="57"/>
                    <a:pt x="253" y="57"/>
                  </a:cubicBezTo>
                  <a:cubicBezTo>
                    <a:pt x="253" y="57"/>
                    <a:pt x="253" y="57"/>
                    <a:pt x="253" y="57"/>
                  </a:cubicBezTo>
                  <a:cubicBezTo>
                    <a:pt x="253" y="57"/>
                    <a:pt x="253" y="57"/>
                    <a:pt x="253" y="57"/>
                  </a:cubicBezTo>
                  <a:cubicBezTo>
                    <a:pt x="253" y="57"/>
                    <a:pt x="253" y="57"/>
                    <a:pt x="253" y="57"/>
                  </a:cubicBezTo>
                  <a:cubicBezTo>
                    <a:pt x="253" y="57"/>
                    <a:pt x="253" y="57"/>
                    <a:pt x="253" y="57"/>
                  </a:cubicBezTo>
                  <a:cubicBezTo>
                    <a:pt x="253" y="57"/>
                    <a:pt x="253" y="57"/>
                    <a:pt x="253" y="57"/>
                  </a:cubicBezTo>
                  <a:cubicBezTo>
                    <a:pt x="253" y="58"/>
                    <a:pt x="254" y="58"/>
                    <a:pt x="255" y="58"/>
                  </a:cubicBezTo>
                  <a:cubicBezTo>
                    <a:pt x="255" y="59"/>
                    <a:pt x="255" y="59"/>
                    <a:pt x="255" y="59"/>
                  </a:cubicBezTo>
                  <a:cubicBezTo>
                    <a:pt x="263" y="59"/>
                    <a:pt x="269" y="53"/>
                    <a:pt x="276" y="51"/>
                  </a:cubicBezTo>
                  <a:cubicBezTo>
                    <a:pt x="277" y="51"/>
                    <a:pt x="278" y="51"/>
                    <a:pt x="280" y="51"/>
                  </a:cubicBezTo>
                  <a:cubicBezTo>
                    <a:pt x="283" y="50"/>
                    <a:pt x="283" y="50"/>
                    <a:pt x="284" y="49"/>
                  </a:cubicBezTo>
                  <a:cubicBezTo>
                    <a:pt x="283" y="49"/>
                    <a:pt x="283" y="49"/>
                    <a:pt x="283" y="49"/>
                  </a:cubicBezTo>
                  <a:cubicBezTo>
                    <a:pt x="283" y="49"/>
                    <a:pt x="282" y="49"/>
                    <a:pt x="281" y="50"/>
                  </a:cubicBezTo>
                  <a:cubicBezTo>
                    <a:pt x="280" y="50"/>
                    <a:pt x="280" y="50"/>
                    <a:pt x="280" y="50"/>
                  </a:cubicBezTo>
                  <a:cubicBezTo>
                    <a:pt x="280" y="50"/>
                    <a:pt x="280" y="50"/>
                    <a:pt x="279" y="50"/>
                  </a:cubicBezTo>
                  <a:cubicBezTo>
                    <a:pt x="279" y="49"/>
                    <a:pt x="279" y="49"/>
                    <a:pt x="279" y="49"/>
                  </a:cubicBezTo>
                  <a:cubicBezTo>
                    <a:pt x="279" y="49"/>
                    <a:pt x="278" y="49"/>
                    <a:pt x="278" y="49"/>
                  </a:cubicBezTo>
                  <a:cubicBezTo>
                    <a:pt x="277" y="48"/>
                    <a:pt x="277" y="48"/>
                    <a:pt x="276" y="48"/>
                  </a:cubicBezTo>
                  <a:cubicBezTo>
                    <a:pt x="276" y="47"/>
                    <a:pt x="276" y="47"/>
                    <a:pt x="276" y="47"/>
                  </a:cubicBezTo>
                  <a:cubicBezTo>
                    <a:pt x="277" y="46"/>
                    <a:pt x="277" y="46"/>
                    <a:pt x="277" y="46"/>
                  </a:cubicBezTo>
                  <a:cubicBezTo>
                    <a:pt x="277" y="46"/>
                    <a:pt x="278" y="46"/>
                    <a:pt x="279" y="45"/>
                  </a:cubicBezTo>
                  <a:cubicBezTo>
                    <a:pt x="280" y="45"/>
                    <a:pt x="280" y="45"/>
                    <a:pt x="280" y="45"/>
                  </a:cubicBezTo>
                  <a:cubicBezTo>
                    <a:pt x="281" y="45"/>
                    <a:pt x="283" y="44"/>
                    <a:pt x="285" y="44"/>
                  </a:cubicBezTo>
                  <a:cubicBezTo>
                    <a:pt x="283" y="46"/>
                    <a:pt x="283" y="46"/>
                    <a:pt x="283" y="47"/>
                  </a:cubicBezTo>
                  <a:cubicBezTo>
                    <a:pt x="283" y="48"/>
                    <a:pt x="283" y="48"/>
                    <a:pt x="283" y="48"/>
                  </a:cubicBezTo>
                  <a:cubicBezTo>
                    <a:pt x="284" y="47"/>
                    <a:pt x="284" y="47"/>
                    <a:pt x="284" y="47"/>
                  </a:cubicBezTo>
                  <a:cubicBezTo>
                    <a:pt x="286" y="45"/>
                    <a:pt x="293" y="46"/>
                    <a:pt x="291" y="42"/>
                  </a:cubicBezTo>
                  <a:cubicBezTo>
                    <a:pt x="293" y="38"/>
                    <a:pt x="293" y="38"/>
                    <a:pt x="293" y="37"/>
                  </a:cubicBezTo>
                  <a:cubicBezTo>
                    <a:pt x="294" y="37"/>
                    <a:pt x="294" y="37"/>
                    <a:pt x="294" y="37"/>
                  </a:cubicBezTo>
                  <a:cubicBezTo>
                    <a:pt x="294" y="38"/>
                    <a:pt x="294" y="38"/>
                    <a:pt x="294" y="38"/>
                  </a:cubicBezTo>
                  <a:cubicBezTo>
                    <a:pt x="295" y="38"/>
                    <a:pt x="295" y="38"/>
                    <a:pt x="296" y="38"/>
                  </a:cubicBezTo>
                  <a:cubicBezTo>
                    <a:pt x="297" y="38"/>
                    <a:pt x="297" y="38"/>
                    <a:pt x="298" y="36"/>
                  </a:cubicBezTo>
                  <a:cubicBezTo>
                    <a:pt x="299" y="36"/>
                    <a:pt x="299" y="36"/>
                    <a:pt x="299" y="35"/>
                  </a:cubicBezTo>
                  <a:cubicBezTo>
                    <a:pt x="300" y="35"/>
                    <a:pt x="301" y="34"/>
                    <a:pt x="301" y="34"/>
                  </a:cubicBezTo>
                  <a:cubicBezTo>
                    <a:pt x="300" y="34"/>
                    <a:pt x="300" y="34"/>
                    <a:pt x="298" y="34"/>
                  </a:cubicBezTo>
                  <a:cubicBezTo>
                    <a:pt x="297" y="34"/>
                    <a:pt x="297" y="34"/>
                    <a:pt x="296" y="34"/>
                  </a:cubicBezTo>
                  <a:cubicBezTo>
                    <a:pt x="297" y="34"/>
                    <a:pt x="297" y="34"/>
                    <a:pt x="299" y="33"/>
                  </a:cubicBezTo>
                  <a:cubicBezTo>
                    <a:pt x="299" y="33"/>
                    <a:pt x="299" y="32"/>
                    <a:pt x="299" y="32"/>
                  </a:cubicBezTo>
                  <a:cubicBezTo>
                    <a:pt x="300" y="32"/>
                    <a:pt x="300" y="32"/>
                    <a:pt x="300" y="32"/>
                  </a:cubicBezTo>
                  <a:cubicBezTo>
                    <a:pt x="301" y="32"/>
                    <a:pt x="301" y="32"/>
                    <a:pt x="302" y="32"/>
                  </a:cubicBezTo>
                  <a:cubicBezTo>
                    <a:pt x="301" y="32"/>
                    <a:pt x="301" y="33"/>
                    <a:pt x="300" y="33"/>
                  </a:cubicBezTo>
                  <a:cubicBezTo>
                    <a:pt x="300" y="33"/>
                    <a:pt x="301" y="33"/>
                    <a:pt x="302" y="33"/>
                  </a:cubicBezTo>
                  <a:cubicBezTo>
                    <a:pt x="303" y="33"/>
                    <a:pt x="303" y="32"/>
                    <a:pt x="304" y="32"/>
                  </a:cubicBezTo>
                  <a:cubicBezTo>
                    <a:pt x="304" y="32"/>
                    <a:pt x="304" y="32"/>
                    <a:pt x="305" y="33"/>
                  </a:cubicBezTo>
                  <a:cubicBezTo>
                    <a:pt x="308" y="32"/>
                    <a:pt x="309" y="31"/>
                    <a:pt x="309" y="30"/>
                  </a:cubicBezTo>
                  <a:cubicBezTo>
                    <a:pt x="308" y="30"/>
                    <a:pt x="307" y="30"/>
                    <a:pt x="307" y="30"/>
                  </a:cubicBezTo>
                  <a:cubicBezTo>
                    <a:pt x="307" y="30"/>
                    <a:pt x="307" y="30"/>
                    <a:pt x="311" y="29"/>
                  </a:cubicBezTo>
                  <a:cubicBezTo>
                    <a:pt x="311" y="29"/>
                    <a:pt x="312" y="29"/>
                    <a:pt x="313" y="29"/>
                  </a:cubicBezTo>
                  <a:cubicBezTo>
                    <a:pt x="313" y="29"/>
                    <a:pt x="313" y="29"/>
                    <a:pt x="313" y="29"/>
                  </a:cubicBezTo>
                  <a:cubicBezTo>
                    <a:pt x="314" y="29"/>
                    <a:pt x="315" y="28"/>
                    <a:pt x="315" y="28"/>
                  </a:cubicBezTo>
                  <a:cubicBezTo>
                    <a:pt x="315" y="27"/>
                    <a:pt x="315" y="27"/>
                    <a:pt x="315" y="27"/>
                  </a:cubicBezTo>
                  <a:cubicBezTo>
                    <a:pt x="316" y="26"/>
                    <a:pt x="316" y="26"/>
                    <a:pt x="318" y="24"/>
                  </a:cubicBezTo>
                  <a:cubicBezTo>
                    <a:pt x="318" y="24"/>
                    <a:pt x="319" y="24"/>
                    <a:pt x="320" y="24"/>
                  </a:cubicBezTo>
                  <a:cubicBezTo>
                    <a:pt x="320" y="24"/>
                    <a:pt x="321" y="23"/>
                    <a:pt x="322" y="22"/>
                  </a:cubicBezTo>
                  <a:cubicBezTo>
                    <a:pt x="322" y="22"/>
                    <a:pt x="323" y="21"/>
                    <a:pt x="324" y="20"/>
                  </a:cubicBezTo>
                  <a:cubicBezTo>
                    <a:pt x="323" y="20"/>
                    <a:pt x="323" y="20"/>
                    <a:pt x="322" y="20"/>
                  </a:cubicBezTo>
                  <a:cubicBezTo>
                    <a:pt x="323" y="20"/>
                    <a:pt x="323" y="20"/>
                    <a:pt x="323" y="19"/>
                  </a:cubicBezTo>
                  <a:cubicBezTo>
                    <a:pt x="323" y="19"/>
                    <a:pt x="323" y="19"/>
                    <a:pt x="323" y="19"/>
                  </a:cubicBezTo>
                  <a:cubicBezTo>
                    <a:pt x="324" y="19"/>
                    <a:pt x="324" y="19"/>
                    <a:pt x="324" y="19"/>
                  </a:cubicBezTo>
                  <a:cubicBezTo>
                    <a:pt x="325" y="18"/>
                    <a:pt x="325" y="18"/>
                    <a:pt x="327" y="18"/>
                  </a:cubicBezTo>
                  <a:cubicBezTo>
                    <a:pt x="327" y="18"/>
                    <a:pt x="327" y="18"/>
                    <a:pt x="328" y="19"/>
                  </a:cubicBezTo>
                  <a:cubicBezTo>
                    <a:pt x="327" y="19"/>
                    <a:pt x="327" y="19"/>
                    <a:pt x="327" y="19"/>
                  </a:cubicBezTo>
                  <a:cubicBezTo>
                    <a:pt x="325" y="20"/>
                    <a:pt x="325" y="20"/>
                    <a:pt x="324" y="21"/>
                  </a:cubicBezTo>
                  <a:cubicBezTo>
                    <a:pt x="324" y="21"/>
                    <a:pt x="324" y="21"/>
                    <a:pt x="324" y="21"/>
                  </a:cubicBezTo>
                  <a:cubicBezTo>
                    <a:pt x="326" y="20"/>
                    <a:pt x="327" y="19"/>
                    <a:pt x="330" y="18"/>
                  </a:cubicBezTo>
                  <a:cubicBezTo>
                    <a:pt x="330" y="18"/>
                    <a:pt x="330" y="17"/>
                    <a:pt x="331" y="17"/>
                  </a:cubicBezTo>
                  <a:cubicBezTo>
                    <a:pt x="331" y="17"/>
                    <a:pt x="331" y="17"/>
                    <a:pt x="331" y="16"/>
                  </a:cubicBezTo>
                  <a:cubicBezTo>
                    <a:pt x="331" y="16"/>
                    <a:pt x="330" y="16"/>
                    <a:pt x="330" y="16"/>
                  </a:cubicBezTo>
                  <a:cubicBezTo>
                    <a:pt x="330" y="16"/>
                    <a:pt x="330" y="16"/>
                    <a:pt x="329" y="16"/>
                  </a:cubicBezTo>
                  <a:cubicBezTo>
                    <a:pt x="330" y="16"/>
                    <a:pt x="330" y="16"/>
                    <a:pt x="331" y="15"/>
                  </a:cubicBezTo>
                  <a:cubicBezTo>
                    <a:pt x="332" y="15"/>
                    <a:pt x="332" y="15"/>
                    <a:pt x="332" y="15"/>
                  </a:cubicBezTo>
                  <a:cubicBezTo>
                    <a:pt x="333" y="15"/>
                    <a:pt x="333" y="15"/>
                    <a:pt x="334" y="14"/>
                  </a:cubicBezTo>
                  <a:cubicBezTo>
                    <a:pt x="333" y="14"/>
                    <a:pt x="333" y="14"/>
                    <a:pt x="330" y="15"/>
                  </a:cubicBezTo>
                  <a:cubicBezTo>
                    <a:pt x="331" y="14"/>
                    <a:pt x="332" y="14"/>
                    <a:pt x="333" y="13"/>
                  </a:cubicBezTo>
                  <a:cubicBezTo>
                    <a:pt x="333" y="13"/>
                    <a:pt x="333" y="13"/>
                    <a:pt x="338" y="11"/>
                  </a:cubicBezTo>
                  <a:cubicBezTo>
                    <a:pt x="339" y="11"/>
                    <a:pt x="339" y="11"/>
                    <a:pt x="339" y="11"/>
                  </a:cubicBezTo>
                  <a:cubicBezTo>
                    <a:pt x="340" y="10"/>
                    <a:pt x="340" y="10"/>
                    <a:pt x="342" y="10"/>
                  </a:cubicBezTo>
                  <a:cubicBezTo>
                    <a:pt x="342" y="10"/>
                    <a:pt x="342" y="10"/>
                    <a:pt x="343" y="10"/>
                  </a:cubicBezTo>
                  <a:cubicBezTo>
                    <a:pt x="343" y="10"/>
                    <a:pt x="346" y="8"/>
                    <a:pt x="353" y="6"/>
                  </a:cubicBezTo>
                  <a:cubicBezTo>
                    <a:pt x="354" y="6"/>
                    <a:pt x="354" y="6"/>
                    <a:pt x="354" y="6"/>
                  </a:cubicBezTo>
                  <a:cubicBezTo>
                    <a:pt x="354" y="6"/>
                    <a:pt x="353" y="6"/>
                    <a:pt x="352" y="6"/>
                  </a:cubicBezTo>
                  <a:cubicBezTo>
                    <a:pt x="352" y="6"/>
                    <a:pt x="352" y="6"/>
                    <a:pt x="352" y="6"/>
                  </a:cubicBezTo>
                  <a:cubicBezTo>
                    <a:pt x="353" y="6"/>
                    <a:pt x="354" y="6"/>
                    <a:pt x="354" y="6"/>
                  </a:cubicBezTo>
                  <a:cubicBezTo>
                    <a:pt x="355" y="6"/>
                    <a:pt x="355" y="6"/>
                    <a:pt x="355" y="6"/>
                  </a:cubicBezTo>
                  <a:cubicBezTo>
                    <a:pt x="356" y="5"/>
                    <a:pt x="358" y="5"/>
                    <a:pt x="359" y="5"/>
                  </a:cubicBezTo>
                  <a:cubicBezTo>
                    <a:pt x="359" y="5"/>
                    <a:pt x="359" y="5"/>
                    <a:pt x="360" y="5"/>
                  </a:cubicBezTo>
                  <a:cubicBezTo>
                    <a:pt x="361" y="5"/>
                    <a:pt x="361" y="5"/>
                    <a:pt x="363" y="4"/>
                  </a:cubicBezTo>
                  <a:moveTo>
                    <a:pt x="346" y="1"/>
                  </a:moveTo>
                  <a:cubicBezTo>
                    <a:pt x="347" y="1"/>
                    <a:pt x="348" y="1"/>
                    <a:pt x="349" y="1"/>
                  </a:cubicBezTo>
                  <a:cubicBezTo>
                    <a:pt x="347" y="1"/>
                    <a:pt x="347" y="1"/>
                    <a:pt x="347" y="1"/>
                  </a:cubicBezTo>
                  <a:cubicBezTo>
                    <a:pt x="348" y="1"/>
                    <a:pt x="348" y="1"/>
                    <a:pt x="348" y="1"/>
                  </a:cubicBezTo>
                  <a:cubicBezTo>
                    <a:pt x="351" y="0"/>
                    <a:pt x="351" y="0"/>
                    <a:pt x="351" y="0"/>
                  </a:cubicBezTo>
                  <a:cubicBezTo>
                    <a:pt x="354" y="0"/>
                    <a:pt x="354" y="0"/>
                    <a:pt x="354" y="0"/>
                  </a:cubicBezTo>
                  <a:cubicBezTo>
                    <a:pt x="352" y="0"/>
                    <a:pt x="352" y="0"/>
                    <a:pt x="352" y="0"/>
                  </a:cubicBezTo>
                  <a:cubicBezTo>
                    <a:pt x="352" y="0"/>
                    <a:pt x="352" y="0"/>
                    <a:pt x="352" y="0"/>
                  </a:cubicBezTo>
                  <a:cubicBezTo>
                    <a:pt x="350" y="0"/>
                    <a:pt x="350" y="0"/>
                    <a:pt x="350" y="0"/>
                  </a:cubicBezTo>
                  <a:cubicBezTo>
                    <a:pt x="353" y="0"/>
                    <a:pt x="353" y="0"/>
                    <a:pt x="353" y="0"/>
                  </a:cubicBezTo>
                  <a:cubicBezTo>
                    <a:pt x="353" y="0"/>
                    <a:pt x="353" y="0"/>
                    <a:pt x="353" y="0"/>
                  </a:cubicBezTo>
                  <a:cubicBezTo>
                    <a:pt x="353" y="0"/>
                    <a:pt x="354" y="0"/>
                    <a:pt x="355" y="0"/>
                  </a:cubicBezTo>
                  <a:cubicBezTo>
                    <a:pt x="355" y="0"/>
                    <a:pt x="356" y="0"/>
                    <a:pt x="356" y="0"/>
                  </a:cubicBezTo>
                  <a:cubicBezTo>
                    <a:pt x="355" y="0"/>
                    <a:pt x="353" y="0"/>
                    <a:pt x="352" y="0"/>
                  </a:cubicBezTo>
                  <a:cubicBezTo>
                    <a:pt x="353" y="0"/>
                    <a:pt x="353" y="0"/>
                    <a:pt x="354" y="0"/>
                  </a:cubicBezTo>
                  <a:cubicBezTo>
                    <a:pt x="353" y="0"/>
                    <a:pt x="352" y="0"/>
                    <a:pt x="351" y="0"/>
                  </a:cubicBezTo>
                  <a:cubicBezTo>
                    <a:pt x="352" y="0"/>
                    <a:pt x="353" y="0"/>
                    <a:pt x="355" y="0"/>
                  </a:cubicBezTo>
                  <a:cubicBezTo>
                    <a:pt x="355" y="0"/>
                    <a:pt x="355" y="0"/>
                    <a:pt x="355" y="0"/>
                  </a:cubicBezTo>
                  <a:cubicBezTo>
                    <a:pt x="354" y="0"/>
                    <a:pt x="352" y="0"/>
                    <a:pt x="349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50" y="0"/>
                    <a:pt x="351" y="0"/>
                    <a:pt x="352" y="0"/>
                  </a:cubicBezTo>
                  <a:cubicBezTo>
                    <a:pt x="352" y="0"/>
                    <a:pt x="352" y="0"/>
                    <a:pt x="352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50" y="0"/>
                    <a:pt x="350" y="0"/>
                    <a:pt x="350" y="0"/>
                  </a:cubicBezTo>
                  <a:cubicBezTo>
                    <a:pt x="349" y="0"/>
                    <a:pt x="348" y="0"/>
                    <a:pt x="347" y="0"/>
                  </a:cubicBezTo>
                  <a:cubicBezTo>
                    <a:pt x="344" y="0"/>
                    <a:pt x="344" y="0"/>
                    <a:pt x="344" y="0"/>
                  </a:cubicBezTo>
                  <a:cubicBezTo>
                    <a:pt x="344" y="0"/>
                    <a:pt x="344" y="0"/>
                    <a:pt x="344" y="0"/>
                  </a:cubicBezTo>
                  <a:cubicBezTo>
                    <a:pt x="341" y="1"/>
                    <a:pt x="339" y="1"/>
                    <a:pt x="336" y="1"/>
                  </a:cubicBezTo>
                  <a:cubicBezTo>
                    <a:pt x="337" y="1"/>
                    <a:pt x="339" y="1"/>
                    <a:pt x="340" y="1"/>
                  </a:cubicBezTo>
                  <a:cubicBezTo>
                    <a:pt x="340" y="1"/>
                    <a:pt x="340" y="1"/>
                    <a:pt x="340" y="1"/>
                  </a:cubicBezTo>
                  <a:cubicBezTo>
                    <a:pt x="341" y="1"/>
                    <a:pt x="343" y="1"/>
                    <a:pt x="345" y="0"/>
                  </a:cubicBezTo>
                  <a:cubicBezTo>
                    <a:pt x="344" y="0"/>
                    <a:pt x="344" y="0"/>
                    <a:pt x="344" y="0"/>
                  </a:cubicBezTo>
                  <a:cubicBezTo>
                    <a:pt x="346" y="0"/>
                    <a:pt x="346" y="0"/>
                    <a:pt x="346" y="0"/>
                  </a:cubicBezTo>
                  <a:cubicBezTo>
                    <a:pt x="346" y="0"/>
                    <a:pt x="346" y="0"/>
                    <a:pt x="346" y="0"/>
                  </a:cubicBezTo>
                  <a:cubicBezTo>
                    <a:pt x="343" y="0"/>
                    <a:pt x="341" y="1"/>
                    <a:pt x="339" y="1"/>
                  </a:cubicBezTo>
                  <a:cubicBezTo>
                    <a:pt x="339" y="1"/>
                    <a:pt x="339" y="1"/>
                    <a:pt x="339" y="1"/>
                  </a:cubicBezTo>
                  <a:cubicBezTo>
                    <a:pt x="341" y="1"/>
                    <a:pt x="341" y="1"/>
                    <a:pt x="341" y="1"/>
                  </a:cubicBezTo>
                  <a:cubicBezTo>
                    <a:pt x="341" y="1"/>
                    <a:pt x="341" y="1"/>
                    <a:pt x="341" y="1"/>
                  </a:cubicBezTo>
                  <a:cubicBezTo>
                    <a:pt x="341" y="1"/>
                    <a:pt x="341" y="1"/>
                    <a:pt x="337" y="1"/>
                  </a:cubicBezTo>
                  <a:cubicBezTo>
                    <a:pt x="337" y="1"/>
                    <a:pt x="337" y="1"/>
                    <a:pt x="337" y="1"/>
                  </a:cubicBezTo>
                  <a:cubicBezTo>
                    <a:pt x="337" y="1"/>
                    <a:pt x="337" y="1"/>
                    <a:pt x="337" y="1"/>
                  </a:cubicBezTo>
                  <a:cubicBezTo>
                    <a:pt x="335" y="1"/>
                    <a:pt x="335" y="1"/>
                    <a:pt x="335" y="1"/>
                  </a:cubicBezTo>
                  <a:cubicBezTo>
                    <a:pt x="335" y="1"/>
                    <a:pt x="335" y="1"/>
                    <a:pt x="335" y="1"/>
                  </a:cubicBezTo>
                  <a:cubicBezTo>
                    <a:pt x="332" y="1"/>
                    <a:pt x="332" y="1"/>
                    <a:pt x="332" y="1"/>
                  </a:cubicBezTo>
                  <a:cubicBezTo>
                    <a:pt x="332" y="1"/>
                    <a:pt x="332" y="1"/>
                    <a:pt x="332" y="1"/>
                  </a:cubicBezTo>
                  <a:cubicBezTo>
                    <a:pt x="331" y="2"/>
                    <a:pt x="331" y="2"/>
                    <a:pt x="331" y="2"/>
                  </a:cubicBezTo>
                  <a:cubicBezTo>
                    <a:pt x="327" y="2"/>
                    <a:pt x="327" y="2"/>
                    <a:pt x="327" y="2"/>
                  </a:cubicBezTo>
                  <a:cubicBezTo>
                    <a:pt x="321" y="3"/>
                    <a:pt x="321" y="3"/>
                    <a:pt x="320" y="3"/>
                  </a:cubicBezTo>
                  <a:cubicBezTo>
                    <a:pt x="324" y="2"/>
                    <a:pt x="324" y="2"/>
                    <a:pt x="324" y="2"/>
                  </a:cubicBezTo>
                  <a:cubicBezTo>
                    <a:pt x="326" y="2"/>
                    <a:pt x="326" y="2"/>
                    <a:pt x="326" y="2"/>
                  </a:cubicBezTo>
                  <a:cubicBezTo>
                    <a:pt x="327" y="2"/>
                    <a:pt x="327" y="2"/>
                    <a:pt x="327" y="2"/>
                  </a:cubicBezTo>
                  <a:cubicBezTo>
                    <a:pt x="324" y="2"/>
                    <a:pt x="324" y="2"/>
                    <a:pt x="324" y="2"/>
                  </a:cubicBezTo>
                  <a:cubicBezTo>
                    <a:pt x="320" y="3"/>
                    <a:pt x="320" y="3"/>
                    <a:pt x="320" y="3"/>
                  </a:cubicBezTo>
                  <a:cubicBezTo>
                    <a:pt x="316" y="4"/>
                    <a:pt x="316" y="4"/>
                    <a:pt x="316" y="4"/>
                  </a:cubicBezTo>
                  <a:cubicBezTo>
                    <a:pt x="317" y="4"/>
                    <a:pt x="317" y="4"/>
                    <a:pt x="317" y="4"/>
                  </a:cubicBezTo>
                  <a:cubicBezTo>
                    <a:pt x="316" y="4"/>
                    <a:pt x="316" y="4"/>
                    <a:pt x="316" y="4"/>
                  </a:cubicBezTo>
                  <a:cubicBezTo>
                    <a:pt x="318" y="3"/>
                    <a:pt x="319" y="3"/>
                    <a:pt x="321" y="3"/>
                  </a:cubicBezTo>
                  <a:cubicBezTo>
                    <a:pt x="320" y="3"/>
                    <a:pt x="320" y="3"/>
                    <a:pt x="320" y="3"/>
                  </a:cubicBezTo>
                  <a:cubicBezTo>
                    <a:pt x="320" y="3"/>
                    <a:pt x="320" y="3"/>
                    <a:pt x="320" y="3"/>
                  </a:cubicBezTo>
                  <a:cubicBezTo>
                    <a:pt x="323" y="3"/>
                    <a:pt x="323" y="3"/>
                    <a:pt x="323" y="3"/>
                  </a:cubicBezTo>
                  <a:cubicBezTo>
                    <a:pt x="326" y="2"/>
                    <a:pt x="326" y="2"/>
                    <a:pt x="326" y="2"/>
                  </a:cubicBezTo>
                  <a:cubicBezTo>
                    <a:pt x="328" y="2"/>
                    <a:pt x="329" y="2"/>
                    <a:pt x="331" y="2"/>
                  </a:cubicBezTo>
                  <a:cubicBezTo>
                    <a:pt x="330" y="2"/>
                    <a:pt x="330" y="2"/>
                    <a:pt x="330" y="2"/>
                  </a:cubicBezTo>
                  <a:cubicBezTo>
                    <a:pt x="330" y="2"/>
                    <a:pt x="330" y="2"/>
                    <a:pt x="330" y="2"/>
                  </a:cubicBezTo>
                  <a:cubicBezTo>
                    <a:pt x="328" y="2"/>
                    <a:pt x="326" y="3"/>
                    <a:pt x="324" y="3"/>
                  </a:cubicBezTo>
                  <a:cubicBezTo>
                    <a:pt x="324" y="3"/>
                    <a:pt x="324" y="3"/>
                    <a:pt x="324" y="3"/>
                  </a:cubicBezTo>
                  <a:cubicBezTo>
                    <a:pt x="323" y="3"/>
                    <a:pt x="323" y="3"/>
                    <a:pt x="323" y="3"/>
                  </a:cubicBezTo>
                  <a:cubicBezTo>
                    <a:pt x="323" y="3"/>
                    <a:pt x="323" y="3"/>
                    <a:pt x="323" y="3"/>
                  </a:cubicBezTo>
                  <a:cubicBezTo>
                    <a:pt x="321" y="3"/>
                    <a:pt x="321" y="3"/>
                    <a:pt x="321" y="3"/>
                  </a:cubicBezTo>
                  <a:cubicBezTo>
                    <a:pt x="321" y="3"/>
                    <a:pt x="321" y="3"/>
                    <a:pt x="321" y="3"/>
                  </a:cubicBezTo>
                  <a:cubicBezTo>
                    <a:pt x="320" y="3"/>
                    <a:pt x="320" y="3"/>
                    <a:pt x="320" y="3"/>
                  </a:cubicBezTo>
                  <a:cubicBezTo>
                    <a:pt x="319" y="3"/>
                    <a:pt x="319" y="3"/>
                    <a:pt x="319" y="3"/>
                  </a:cubicBezTo>
                  <a:cubicBezTo>
                    <a:pt x="318" y="3"/>
                    <a:pt x="317" y="4"/>
                    <a:pt x="317" y="4"/>
                  </a:cubicBezTo>
                  <a:cubicBezTo>
                    <a:pt x="317" y="4"/>
                    <a:pt x="317" y="4"/>
                    <a:pt x="317" y="4"/>
                  </a:cubicBezTo>
                  <a:cubicBezTo>
                    <a:pt x="316" y="4"/>
                    <a:pt x="316" y="4"/>
                    <a:pt x="316" y="4"/>
                  </a:cubicBezTo>
                  <a:cubicBezTo>
                    <a:pt x="315" y="4"/>
                    <a:pt x="314" y="4"/>
                    <a:pt x="313" y="4"/>
                  </a:cubicBezTo>
                  <a:cubicBezTo>
                    <a:pt x="312" y="4"/>
                    <a:pt x="312" y="4"/>
                    <a:pt x="312" y="4"/>
                  </a:cubicBezTo>
                  <a:cubicBezTo>
                    <a:pt x="310" y="5"/>
                    <a:pt x="310" y="5"/>
                    <a:pt x="310" y="5"/>
                  </a:cubicBezTo>
                  <a:cubicBezTo>
                    <a:pt x="307" y="5"/>
                    <a:pt x="307" y="5"/>
                    <a:pt x="307" y="5"/>
                  </a:cubicBezTo>
                  <a:cubicBezTo>
                    <a:pt x="306" y="5"/>
                    <a:pt x="306" y="5"/>
                    <a:pt x="306" y="5"/>
                  </a:cubicBezTo>
                  <a:cubicBezTo>
                    <a:pt x="306" y="6"/>
                    <a:pt x="306" y="6"/>
                    <a:pt x="306" y="6"/>
                  </a:cubicBezTo>
                  <a:cubicBezTo>
                    <a:pt x="308" y="4"/>
                    <a:pt x="311" y="5"/>
                    <a:pt x="314" y="4"/>
                  </a:cubicBezTo>
                  <a:cubicBezTo>
                    <a:pt x="315" y="4"/>
                    <a:pt x="315" y="4"/>
                    <a:pt x="315" y="4"/>
                  </a:cubicBezTo>
                  <a:cubicBezTo>
                    <a:pt x="312" y="4"/>
                    <a:pt x="312" y="4"/>
                    <a:pt x="312" y="4"/>
                  </a:cubicBezTo>
                  <a:cubicBezTo>
                    <a:pt x="309" y="5"/>
                    <a:pt x="309" y="5"/>
                    <a:pt x="309" y="5"/>
                  </a:cubicBezTo>
                  <a:cubicBezTo>
                    <a:pt x="305" y="5"/>
                    <a:pt x="305" y="5"/>
                    <a:pt x="305" y="5"/>
                  </a:cubicBezTo>
                  <a:cubicBezTo>
                    <a:pt x="300" y="6"/>
                    <a:pt x="300" y="6"/>
                    <a:pt x="300" y="6"/>
                  </a:cubicBezTo>
                  <a:cubicBezTo>
                    <a:pt x="298" y="7"/>
                    <a:pt x="298" y="7"/>
                    <a:pt x="298" y="7"/>
                  </a:cubicBezTo>
                  <a:cubicBezTo>
                    <a:pt x="297" y="7"/>
                    <a:pt x="296" y="7"/>
                    <a:pt x="294" y="8"/>
                  </a:cubicBezTo>
                  <a:cubicBezTo>
                    <a:pt x="293" y="8"/>
                    <a:pt x="292" y="8"/>
                    <a:pt x="291" y="9"/>
                  </a:cubicBezTo>
                  <a:cubicBezTo>
                    <a:pt x="296" y="7"/>
                    <a:pt x="296" y="7"/>
                    <a:pt x="296" y="7"/>
                  </a:cubicBezTo>
                  <a:cubicBezTo>
                    <a:pt x="297" y="7"/>
                    <a:pt x="297" y="7"/>
                    <a:pt x="297" y="7"/>
                  </a:cubicBezTo>
                  <a:cubicBezTo>
                    <a:pt x="296" y="7"/>
                    <a:pt x="296" y="7"/>
                    <a:pt x="296" y="7"/>
                  </a:cubicBezTo>
                  <a:cubicBezTo>
                    <a:pt x="295" y="7"/>
                    <a:pt x="295" y="7"/>
                    <a:pt x="295" y="7"/>
                  </a:cubicBezTo>
                  <a:cubicBezTo>
                    <a:pt x="293" y="8"/>
                    <a:pt x="293" y="8"/>
                    <a:pt x="293" y="8"/>
                  </a:cubicBezTo>
                  <a:cubicBezTo>
                    <a:pt x="292" y="8"/>
                    <a:pt x="291" y="8"/>
                    <a:pt x="290" y="9"/>
                  </a:cubicBezTo>
                  <a:cubicBezTo>
                    <a:pt x="287" y="9"/>
                    <a:pt x="287" y="9"/>
                    <a:pt x="287" y="9"/>
                  </a:cubicBezTo>
                  <a:cubicBezTo>
                    <a:pt x="286" y="9"/>
                    <a:pt x="286" y="9"/>
                    <a:pt x="286" y="9"/>
                  </a:cubicBezTo>
                  <a:cubicBezTo>
                    <a:pt x="286" y="9"/>
                    <a:pt x="286" y="9"/>
                    <a:pt x="286" y="9"/>
                  </a:cubicBezTo>
                  <a:cubicBezTo>
                    <a:pt x="287" y="9"/>
                    <a:pt x="287" y="9"/>
                    <a:pt x="287" y="9"/>
                  </a:cubicBezTo>
                  <a:cubicBezTo>
                    <a:pt x="284" y="10"/>
                    <a:pt x="284" y="10"/>
                    <a:pt x="284" y="10"/>
                  </a:cubicBezTo>
                  <a:cubicBezTo>
                    <a:pt x="281" y="11"/>
                    <a:pt x="281" y="11"/>
                    <a:pt x="281" y="11"/>
                  </a:cubicBezTo>
                  <a:cubicBezTo>
                    <a:pt x="281" y="11"/>
                    <a:pt x="281" y="11"/>
                    <a:pt x="281" y="11"/>
                  </a:cubicBezTo>
                  <a:cubicBezTo>
                    <a:pt x="282" y="11"/>
                    <a:pt x="284" y="10"/>
                    <a:pt x="285" y="10"/>
                  </a:cubicBezTo>
                  <a:cubicBezTo>
                    <a:pt x="282" y="11"/>
                    <a:pt x="282" y="11"/>
                    <a:pt x="282" y="11"/>
                  </a:cubicBezTo>
                  <a:cubicBezTo>
                    <a:pt x="278" y="11"/>
                    <a:pt x="278" y="11"/>
                    <a:pt x="278" y="11"/>
                  </a:cubicBezTo>
                  <a:cubicBezTo>
                    <a:pt x="278" y="12"/>
                    <a:pt x="278" y="12"/>
                    <a:pt x="278" y="12"/>
                  </a:cubicBezTo>
                  <a:cubicBezTo>
                    <a:pt x="280" y="11"/>
                    <a:pt x="282" y="11"/>
                    <a:pt x="283" y="10"/>
                  </a:cubicBezTo>
                  <a:cubicBezTo>
                    <a:pt x="280" y="11"/>
                    <a:pt x="277" y="12"/>
                    <a:pt x="274" y="12"/>
                  </a:cubicBezTo>
                  <a:cubicBezTo>
                    <a:pt x="271" y="13"/>
                    <a:pt x="271" y="13"/>
                    <a:pt x="271" y="13"/>
                  </a:cubicBezTo>
                  <a:cubicBezTo>
                    <a:pt x="267" y="14"/>
                    <a:pt x="267" y="14"/>
                    <a:pt x="267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5"/>
                    <a:pt x="266" y="15"/>
                    <a:pt x="267" y="15"/>
                  </a:cubicBezTo>
                  <a:cubicBezTo>
                    <a:pt x="266" y="15"/>
                    <a:pt x="265" y="15"/>
                    <a:pt x="265" y="15"/>
                  </a:cubicBezTo>
                  <a:cubicBezTo>
                    <a:pt x="266" y="15"/>
                    <a:pt x="267" y="15"/>
                    <a:pt x="267" y="14"/>
                  </a:cubicBezTo>
                  <a:cubicBezTo>
                    <a:pt x="266" y="15"/>
                    <a:pt x="266" y="15"/>
                    <a:pt x="266" y="15"/>
                  </a:cubicBezTo>
                  <a:cubicBezTo>
                    <a:pt x="266" y="15"/>
                    <a:pt x="266" y="15"/>
                    <a:pt x="267" y="15"/>
                  </a:cubicBezTo>
                  <a:cubicBezTo>
                    <a:pt x="267" y="15"/>
                    <a:pt x="267" y="15"/>
                    <a:pt x="267" y="15"/>
                  </a:cubicBezTo>
                  <a:cubicBezTo>
                    <a:pt x="264" y="16"/>
                    <a:pt x="264" y="16"/>
                    <a:pt x="263" y="16"/>
                  </a:cubicBezTo>
                  <a:cubicBezTo>
                    <a:pt x="264" y="16"/>
                    <a:pt x="264" y="16"/>
                    <a:pt x="264" y="16"/>
                  </a:cubicBezTo>
                  <a:cubicBezTo>
                    <a:pt x="264" y="16"/>
                    <a:pt x="264" y="16"/>
                    <a:pt x="264" y="16"/>
                  </a:cubicBezTo>
                  <a:cubicBezTo>
                    <a:pt x="268" y="15"/>
                    <a:pt x="268" y="15"/>
                    <a:pt x="271" y="14"/>
                  </a:cubicBezTo>
                  <a:cubicBezTo>
                    <a:pt x="274" y="13"/>
                    <a:pt x="274" y="13"/>
                    <a:pt x="274" y="13"/>
                  </a:cubicBezTo>
                  <a:cubicBezTo>
                    <a:pt x="272" y="14"/>
                    <a:pt x="272" y="14"/>
                    <a:pt x="272" y="14"/>
                  </a:cubicBezTo>
                  <a:cubicBezTo>
                    <a:pt x="276" y="12"/>
                    <a:pt x="276" y="12"/>
                    <a:pt x="276" y="12"/>
                  </a:cubicBezTo>
                  <a:cubicBezTo>
                    <a:pt x="277" y="12"/>
                    <a:pt x="277" y="12"/>
                    <a:pt x="277" y="12"/>
                  </a:cubicBezTo>
                  <a:cubicBezTo>
                    <a:pt x="281" y="11"/>
                    <a:pt x="281" y="11"/>
                    <a:pt x="281" y="11"/>
                  </a:cubicBezTo>
                  <a:cubicBezTo>
                    <a:pt x="285" y="10"/>
                    <a:pt x="285" y="10"/>
                    <a:pt x="285" y="10"/>
                  </a:cubicBezTo>
                  <a:cubicBezTo>
                    <a:pt x="285" y="10"/>
                    <a:pt x="285" y="10"/>
                    <a:pt x="285" y="10"/>
                  </a:cubicBezTo>
                  <a:cubicBezTo>
                    <a:pt x="285" y="10"/>
                    <a:pt x="285" y="10"/>
                    <a:pt x="285" y="10"/>
                  </a:cubicBezTo>
                  <a:cubicBezTo>
                    <a:pt x="288" y="10"/>
                    <a:pt x="291" y="9"/>
                    <a:pt x="293" y="8"/>
                  </a:cubicBezTo>
                  <a:cubicBezTo>
                    <a:pt x="294" y="8"/>
                    <a:pt x="294" y="8"/>
                    <a:pt x="294" y="8"/>
                  </a:cubicBezTo>
                  <a:cubicBezTo>
                    <a:pt x="294" y="8"/>
                    <a:pt x="299" y="7"/>
                    <a:pt x="300" y="7"/>
                  </a:cubicBezTo>
                  <a:cubicBezTo>
                    <a:pt x="297" y="7"/>
                    <a:pt x="297" y="7"/>
                    <a:pt x="297" y="7"/>
                  </a:cubicBezTo>
                  <a:cubicBezTo>
                    <a:pt x="296" y="8"/>
                    <a:pt x="296" y="8"/>
                    <a:pt x="296" y="8"/>
                  </a:cubicBezTo>
                  <a:cubicBezTo>
                    <a:pt x="299" y="7"/>
                    <a:pt x="299" y="7"/>
                    <a:pt x="299" y="7"/>
                  </a:cubicBezTo>
                  <a:cubicBezTo>
                    <a:pt x="300" y="7"/>
                    <a:pt x="302" y="6"/>
                    <a:pt x="304" y="6"/>
                  </a:cubicBezTo>
                  <a:cubicBezTo>
                    <a:pt x="304" y="6"/>
                    <a:pt x="304" y="6"/>
                    <a:pt x="304" y="6"/>
                  </a:cubicBezTo>
                  <a:cubicBezTo>
                    <a:pt x="302" y="7"/>
                    <a:pt x="302" y="7"/>
                    <a:pt x="302" y="7"/>
                  </a:cubicBezTo>
                  <a:cubicBezTo>
                    <a:pt x="301" y="7"/>
                    <a:pt x="301" y="7"/>
                    <a:pt x="301" y="7"/>
                  </a:cubicBezTo>
                  <a:cubicBezTo>
                    <a:pt x="302" y="7"/>
                    <a:pt x="304" y="6"/>
                    <a:pt x="305" y="6"/>
                  </a:cubicBezTo>
                  <a:cubicBezTo>
                    <a:pt x="309" y="5"/>
                    <a:pt x="309" y="5"/>
                    <a:pt x="309" y="5"/>
                  </a:cubicBezTo>
                  <a:cubicBezTo>
                    <a:pt x="309" y="5"/>
                    <a:pt x="309" y="5"/>
                    <a:pt x="309" y="5"/>
                  </a:cubicBezTo>
                  <a:cubicBezTo>
                    <a:pt x="307" y="6"/>
                    <a:pt x="307" y="6"/>
                    <a:pt x="307" y="6"/>
                  </a:cubicBezTo>
                  <a:cubicBezTo>
                    <a:pt x="307" y="6"/>
                    <a:pt x="307" y="6"/>
                    <a:pt x="307" y="6"/>
                  </a:cubicBezTo>
                  <a:cubicBezTo>
                    <a:pt x="309" y="6"/>
                    <a:pt x="309" y="6"/>
                    <a:pt x="309" y="6"/>
                  </a:cubicBezTo>
                  <a:cubicBezTo>
                    <a:pt x="314" y="5"/>
                    <a:pt x="314" y="5"/>
                    <a:pt x="314" y="5"/>
                  </a:cubicBezTo>
                  <a:cubicBezTo>
                    <a:pt x="315" y="4"/>
                    <a:pt x="315" y="4"/>
                    <a:pt x="315" y="4"/>
                  </a:cubicBezTo>
                  <a:cubicBezTo>
                    <a:pt x="315" y="5"/>
                    <a:pt x="315" y="5"/>
                    <a:pt x="315" y="5"/>
                  </a:cubicBezTo>
                  <a:cubicBezTo>
                    <a:pt x="315" y="5"/>
                    <a:pt x="315" y="5"/>
                    <a:pt x="315" y="5"/>
                  </a:cubicBezTo>
                  <a:cubicBezTo>
                    <a:pt x="318" y="4"/>
                    <a:pt x="318" y="4"/>
                    <a:pt x="318" y="4"/>
                  </a:cubicBezTo>
                  <a:cubicBezTo>
                    <a:pt x="320" y="4"/>
                    <a:pt x="320" y="4"/>
                    <a:pt x="320" y="4"/>
                  </a:cubicBezTo>
                  <a:cubicBezTo>
                    <a:pt x="323" y="3"/>
                    <a:pt x="327" y="3"/>
                    <a:pt x="330" y="3"/>
                  </a:cubicBezTo>
                  <a:cubicBezTo>
                    <a:pt x="331" y="3"/>
                    <a:pt x="331" y="3"/>
                    <a:pt x="331" y="3"/>
                  </a:cubicBezTo>
                  <a:cubicBezTo>
                    <a:pt x="332" y="2"/>
                    <a:pt x="332" y="2"/>
                    <a:pt x="332" y="2"/>
                  </a:cubicBezTo>
                  <a:cubicBezTo>
                    <a:pt x="333" y="2"/>
                    <a:pt x="334" y="2"/>
                    <a:pt x="335" y="2"/>
                  </a:cubicBezTo>
                  <a:cubicBezTo>
                    <a:pt x="333" y="2"/>
                    <a:pt x="333" y="2"/>
                    <a:pt x="332" y="2"/>
                  </a:cubicBezTo>
                  <a:cubicBezTo>
                    <a:pt x="333" y="2"/>
                    <a:pt x="333" y="2"/>
                    <a:pt x="333" y="2"/>
                  </a:cubicBezTo>
                  <a:cubicBezTo>
                    <a:pt x="332" y="2"/>
                    <a:pt x="332" y="2"/>
                    <a:pt x="332" y="2"/>
                  </a:cubicBezTo>
                  <a:cubicBezTo>
                    <a:pt x="335" y="2"/>
                    <a:pt x="335" y="2"/>
                    <a:pt x="335" y="2"/>
                  </a:cubicBezTo>
                  <a:cubicBezTo>
                    <a:pt x="337" y="2"/>
                    <a:pt x="337" y="2"/>
                    <a:pt x="337" y="2"/>
                  </a:cubicBezTo>
                  <a:cubicBezTo>
                    <a:pt x="337" y="2"/>
                    <a:pt x="337" y="2"/>
                    <a:pt x="337" y="2"/>
                  </a:cubicBezTo>
                  <a:cubicBezTo>
                    <a:pt x="337" y="2"/>
                    <a:pt x="337" y="2"/>
                    <a:pt x="337" y="2"/>
                  </a:cubicBezTo>
                  <a:cubicBezTo>
                    <a:pt x="338" y="2"/>
                    <a:pt x="340" y="2"/>
                    <a:pt x="341" y="1"/>
                  </a:cubicBezTo>
                  <a:cubicBezTo>
                    <a:pt x="342" y="1"/>
                    <a:pt x="342" y="1"/>
                    <a:pt x="346" y="1"/>
                  </a:cubicBezTo>
                  <a:moveTo>
                    <a:pt x="300" y="6"/>
                  </a:moveTo>
                  <a:cubicBezTo>
                    <a:pt x="301" y="6"/>
                    <a:pt x="303" y="6"/>
                    <a:pt x="304" y="6"/>
                  </a:cubicBezTo>
                  <a:cubicBezTo>
                    <a:pt x="305" y="5"/>
                    <a:pt x="306" y="5"/>
                    <a:pt x="308" y="5"/>
                  </a:cubicBezTo>
                  <a:cubicBezTo>
                    <a:pt x="311" y="4"/>
                    <a:pt x="311" y="4"/>
                    <a:pt x="311" y="4"/>
                  </a:cubicBezTo>
                  <a:cubicBezTo>
                    <a:pt x="311" y="4"/>
                    <a:pt x="312" y="4"/>
                    <a:pt x="313" y="4"/>
                  </a:cubicBezTo>
                  <a:cubicBezTo>
                    <a:pt x="314" y="4"/>
                    <a:pt x="315" y="4"/>
                    <a:pt x="315" y="4"/>
                  </a:cubicBezTo>
                  <a:cubicBezTo>
                    <a:pt x="315" y="4"/>
                    <a:pt x="314" y="4"/>
                    <a:pt x="313" y="4"/>
                  </a:cubicBezTo>
                  <a:cubicBezTo>
                    <a:pt x="313" y="4"/>
                    <a:pt x="319" y="3"/>
                    <a:pt x="324" y="2"/>
                  </a:cubicBezTo>
                  <a:cubicBezTo>
                    <a:pt x="326" y="2"/>
                    <a:pt x="328" y="2"/>
                    <a:pt x="331" y="2"/>
                  </a:cubicBezTo>
                  <a:cubicBezTo>
                    <a:pt x="330" y="2"/>
                    <a:pt x="329" y="2"/>
                    <a:pt x="328" y="2"/>
                  </a:cubicBezTo>
                  <a:cubicBezTo>
                    <a:pt x="328" y="2"/>
                    <a:pt x="328" y="2"/>
                    <a:pt x="328" y="2"/>
                  </a:cubicBezTo>
                  <a:cubicBezTo>
                    <a:pt x="327" y="2"/>
                    <a:pt x="326" y="2"/>
                    <a:pt x="325" y="2"/>
                  </a:cubicBezTo>
                  <a:cubicBezTo>
                    <a:pt x="325" y="2"/>
                    <a:pt x="325" y="2"/>
                    <a:pt x="325" y="2"/>
                  </a:cubicBezTo>
                  <a:cubicBezTo>
                    <a:pt x="323" y="2"/>
                    <a:pt x="321" y="3"/>
                    <a:pt x="319" y="3"/>
                  </a:cubicBezTo>
                  <a:cubicBezTo>
                    <a:pt x="319" y="3"/>
                    <a:pt x="319" y="3"/>
                    <a:pt x="319" y="3"/>
                  </a:cubicBezTo>
                  <a:cubicBezTo>
                    <a:pt x="319" y="3"/>
                    <a:pt x="319" y="3"/>
                    <a:pt x="319" y="3"/>
                  </a:cubicBezTo>
                  <a:cubicBezTo>
                    <a:pt x="315" y="4"/>
                    <a:pt x="315" y="4"/>
                    <a:pt x="315" y="4"/>
                  </a:cubicBezTo>
                  <a:cubicBezTo>
                    <a:pt x="313" y="4"/>
                    <a:pt x="313" y="4"/>
                    <a:pt x="313" y="4"/>
                  </a:cubicBezTo>
                  <a:cubicBezTo>
                    <a:pt x="309" y="5"/>
                    <a:pt x="309" y="5"/>
                    <a:pt x="309" y="5"/>
                  </a:cubicBezTo>
                  <a:cubicBezTo>
                    <a:pt x="309" y="5"/>
                    <a:pt x="309" y="5"/>
                    <a:pt x="309" y="5"/>
                  </a:cubicBezTo>
                  <a:cubicBezTo>
                    <a:pt x="308" y="5"/>
                    <a:pt x="308" y="5"/>
                    <a:pt x="307" y="5"/>
                  </a:cubicBezTo>
                  <a:cubicBezTo>
                    <a:pt x="304" y="5"/>
                    <a:pt x="304" y="5"/>
                    <a:pt x="304" y="5"/>
                  </a:cubicBezTo>
                  <a:cubicBezTo>
                    <a:pt x="303" y="6"/>
                    <a:pt x="303" y="6"/>
                    <a:pt x="303" y="6"/>
                  </a:cubicBezTo>
                  <a:cubicBezTo>
                    <a:pt x="303" y="6"/>
                    <a:pt x="303" y="6"/>
                    <a:pt x="303" y="6"/>
                  </a:cubicBezTo>
                  <a:cubicBezTo>
                    <a:pt x="304" y="5"/>
                    <a:pt x="304" y="5"/>
                    <a:pt x="304" y="5"/>
                  </a:cubicBezTo>
                  <a:cubicBezTo>
                    <a:pt x="304" y="5"/>
                    <a:pt x="304" y="5"/>
                    <a:pt x="304" y="5"/>
                  </a:cubicBezTo>
                  <a:cubicBezTo>
                    <a:pt x="303" y="6"/>
                    <a:pt x="301" y="6"/>
                    <a:pt x="300" y="6"/>
                  </a:cubicBezTo>
                  <a:cubicBezTo>
                    <a:pt x="300" y="6"/>
                    <a:pt x="300" y="6"/>
                    <a:pt x="300" y="6"/>
                  </a:cubicBezTo>
                  <a:cubicBezTo>
                    <a:pt x="298" y="7"/>
                    <a:pt x="298" y="7"/>
                    <a:pt x="298" y="7"/>
                  </a:cubicBezTo>
                  <a:cubicBezTo>
                    <a:pt x="295" y="7"/>
                    <a:pt x="295" y="7"/>
                    <a:pt x="295" y="7"/>
                  </a:cubicBezTo>
                  <a:cubicBezTo>
                    <a:pt x="291" y="8"/>
                    <a:pt x="291" y="8"/>
                    <a:pt x="291" y="8"/>
                  </a:cubicBezTo>
                  <a:cubicBezTo>
                    <a:pt x="289" y="9"/>
                    <a:pt x="289" y="9"/>
                    <a:pt x="289" y="9"/>
                  </a:cubicBezTo>
                  <a:cubicBezTo>
                    <a:pt x="290" y="8"/>
                    <a:pt x="290" y="8"/>
                    <a:pt x="290" y="8"/>
                  </a:cubicBezTo>
                  <a:cubicBezTo>
                    <a:pt x="288" y="9"/>
                    <a:pt x="288" y="9"/>
                    <a:pt x="288" y="9"/>
                  </a:cubicBezTo>
                  <a:cubicBezTo>
                    <a:pt x="291" y="8"/>
                    <a:pt x="291" y="8"/>
                    <a:pt x="291" y="8"/>
                  </a:cubicBezTo>
                  <a:cubicBezTo>
                    <a:pt x="291" y="8"/>
                    <a:pt x="291" y="8"/>
                    <a:pt x="291" y="8"/>
                  </a:cubicBezTo>
                  <a:cubicBezTo>
                    <a:pt x="292" y="8"/>
                    <a:pt x="293" y="8"/>
                    <a:pt x="294" y="8"/>
                  </a:cubicBezTo>
                  <a:cubicBezTo>
                    <a:pt x="297" y="7"/>
                    <a:pt x="297" y="7"/>
                    <a:pt x="297" y="7"/>
                  </a:cubicBezTo>
                  <a:cubicBezTo>
                    <a:pt x="296" y="7"/>
                    <a:pt x="296" y="7"/>
                    <a:pt x="295" y="7"/>
                  </a:cubicBezTo>
                  <a:cubicBezTo>
                    <a:pt x="296" y="7"/>
                    <a:pt x="297" y="7"/>
                    <a:pt x="298" y="7"/>
                  </a:cubicBezTo>
                  <a:cubicBezTo>
                    <a:pt x="297" y="7"/>
                    <a:pt x="297" y="7"/>
                    <a:pt x="297" y="7"/>
                  </a:cubicBezTo>
                  <a:cubicBezTo>
                    <a:pt x="298" y="7"/>
                    <a:pt x="299" y="7"/>
                    <a:pt x="300" y="6"/>
                  </a:cubicBezTo>
                  <a:moveTo>
                    <a:pt x="275" y="12"/>
                  </a:moveTo>
                  <a:cubicBezTo>
                    <a:pt x="277" y="11"/>
                    <a:pt x="280" y="11"/>
                    <a:pt x="282" y="10"/>
                  </a:cubicBezTo>
                  <a:cubicBezTo>
                    <a:pt x="281" y="11"/>
                    <a:pt x="281" y="11"/>
                    <a:pt x="281" y="11"/>
                  </a:cubicBezTo>
                  <a:cubicBezTo>
                    <a:pt x="277" y="12"/>
                    <a:pt x="277" y="12"/>
                    <a:pt x="277" y="12"/>
                  </a:cubicBezTo>
                  <a:cubicBezTo>
                    <a:pt x="275" y="12"/>
                    <a:pt x="275" y="12"/>
                    <a:pt x="275" y="12"/>
                  </a:cubicBezTo>
                  <a:moveTo>
                    <a:pt x="251" y="20"/>
                  </a:moveTo>
                  <a:cubicBezTo>
                    <a:pt x="251" y="20"/>
                    <a:pt x="251" y="20"/>
                    <a:pt x="251" y="20"/>
                  </a:cubicBezTo>
                  <a:cubicBezTo>
                    <a:pt x="256" y="18"/>
                    <a:pt x="256" y="18"/>
                    <a:pt x="256" y="18"/>
                  </a:cubicBezTo>
                  <a:cubicBezTo>
                    <a:pt x="258" y="18"/>
                    <a:pt x="258" y="18"/>
                    <a:pt x="258" y="18"/>
                  </a:cubicBezTo>
                  <a:cubicBezTo>
                    <a:pt x="259" y="17"/>
                    <a:pt x="259" y="17"/>
                    <a:pt x="259" y="17"/>
                  </a:cubicBezTo>
                  <a:cubicBezTo>
                    <a:pt x="257" y="18"/>
                    <a:pt x="257" y="18"/>
                    <a:pt x="257" y="18"/>
                  </a:cubicBezTo>
                  <a:cubicBezTo>
                    <a:pt x="255" y="18"/>
                    <a:pt x="255" y="18"/>
                    <a:pt x="255" y="18"/>
                  </a:cubicBezTo>
                  <a:cubicBezTo>
                    <a:pt x="255" y="18"/>
                    <a:pt x="255" y="18"/>
                    <a:pt x="255" y="18"/>
                  </a:cubicBezTo>
                  <a:cubicBezTo>
                    <a:pt x="256" y="18"/>
                    <a:pt x="256" y="18"/>
                    <a:pt x="256" y="18"/>
                  </a:cubicBezTo>
                  <a:cubicBezTo>
                    <a:pt x="256" y="18"/>
                    <a:pt x="256" y="18"/>
                    <a:pt x="256" y="18"/>
                  </a:cubicBezTo>
                  <a:cubicBezTo>
                    <a:pt x="260" y="16"/>
                    <a:pt x="260" y="16"/>
                    <a:pt x="260" y="16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9" y="14"/>
                    <a:pt x="269" y="14"/>
                    <a:pt x="269" y="14"/>
                  </a:cubicBezTo>
                  <a:cubicBezTo>
                    <a:pt x="269" y="14"/>
                    <a:pt x="269" y="14"/>
                    <a:pt x="269" y="14"/>
                  </a:cubicBezTo>
                  <a:cubicBezTo>
                    <a:pt x="266" y="15"/>
                    <a:pt x="266" y="15"/>
                    <a:pt x="266" y="15"/>
                  </a:cubicBezTo>
                  <a:cubicBezTo>
                    <a:pt x="245" y="21"/>
                    <a:pt x="245" y="21"/>
                    <a:pt x="245" y="21"/>
                  </a:cubicBezTo>
                  <a:cubicBezTo>
                    <a:pt x="246" y="21"/>
                    <a:pt x="246" y="21"/>
                    <a:pt x="246" y="21"/>
                  </a:cubicBezTo>
                  <a:cubicBezTo>
                    <a:pt x="246" y="21"/>
                    <a:pt x="247" y="21"/>
                    <a:pt x="248" y="21"/>
                  </a:cubicBezTo>
                  <a:cubicBezTo>
                    <a:pt x="244" y="22"/>
                    <a:pt x="244" y="22"/>
                    <a:pt x="244" y="22"/>
                  </a:cubicBezTo>
                  <a:cubicBezTo>
                    <a:pt x="244" y="22"/>
                    <a:pt x="244" y="22"/>
                    <a:pt x="244" y="22"/>
                  </a:cubicBezTo>
                  <a:cubicBezTo>
                    <a:pt x="244" y="22"/>
                    <a:pt x="244" y="22"/>
                    <a:pt x="244" y="22"/>
                  </a:cubicBezTo>
                  <a:cubicBezTo>
                    <a:pt x="245" y="22"/>
                    <a:pt x="245" y="22"/>
                    <a:pt x="245" y="22"/>
                  </a:cubicBezTo>
                  <a:cubicBezTo>
                    <a:pt x="247" y="21"/>
                    <a:pt x="247" y="21"/>
                    <a:pt x="247" y="21"/>
                  </a:cubicBezTo>
                  <a:cubicBezTo>
                    <a:pt x="245" y="22"/>
                    <a:pt x="245" y="22"/>
                    <a:pt x="245" y="22"/>
                  </a:cubicBezTo>
                  <a:cubicBezTo>
                    <a:pt x="247" y="22"/>
                    <a:pt x="249" y="21"/>
                    <a:pt x="251" y="20"/>
                  </a:cubicBezTo>
                  <a:moveTo>
                    <a:pt x="179" y="56"/>
                  </a:moveTo>
                  <a:cubicBezTo>
                    <a:pt x="182" y="54"/>
                    <a:pt x="182" y="54"/>
                    <a:pt x="182" y="54"/>
                  </a:cubicBezTo>
                  <a:cubicBezTo>
                    <a:pt x="186" y="52"/>
                    <a:pt x="186" y="52"/>
                    <a:pt x="186" y="52"/>
                  </a:cubicBezTo>
                  <a:cubicBezTo>
                    <a:pt x="185" y="52"/>
                    <a:pt x="185" y="52"/>
                    <a:pt x="180" y="54"/>
                  </a:cubicBezTo>
                  <a:cubicBezTo>
                    <a:pt x="177" y="56"/>
                    <a:pt x="177" y="56"/>
                    <a:pt x="177" y="56"/>
                  </a:cubicBezTo>
                  <a:cubicBezTo>
                    <a:pt x="177" y="57"/>
                    <a:pt x="177" y="57"/>
                    <a:pt x="177" y="57"/>
                  </a:cubicBezTo>
                  <a:cubicBezTo>
                    <a:pt x="179" y="56"/>
                    <a:pt x="179" y="56"/>
                    <a:pt x="179" y="56"/>
                  </a:cubicBezTo>
                  <a:moveTo>
                    <a:pt x="156" y="69"/>
                  </a:moveTo>
                  <a:cubicBezTo>
                    <a:pt x="154" y="70"/>
                    <a:pt x="154" y="70"/>
                    <a:pt x="154" y="70"/>
                  </a:cubicBezTo>
                  <a:cubicBezTo>
                    <a:pt x="153" y="71"/>
                    <a:pt x="153" y="71"/>
                    <a:pt x="153" y="71"/>
                  </a:cubicBezTo>
                  <a:cubicBezTo>
                    <a:pt x="160" y="66"/>
                    <a:pt x="160" y="66"/>
                    <a:pt x="160" y="66"/>
                  </a:cubicBezTo>
                  <a:cubicBezTo>
                    <a:pt x="159" y="66"/>
                    <a:pt x="159" y="66"/>
                    <a:pt x="159" y="66"/>
                  </a:cubicBezTo>
                  <a:cubicBezTo>
                    <a:pt x="156" y="69"/>
                    <a:pt x="156" y="69"/>
                    <a:pt x="156" y="69"/>
                  </a:cubicBezTo>
                  <a:close/>
                  <a:moveTo>
                    <a:pt x="6" y="417"/>
                  </a:moveTo>
                  <a:cubicBezTo>
                    <a:pt x="5" y="413"/>
                    <a:pt x="5" y="413"/>
                    <a:pt x="5" y="413"/>
                  </a:cubicBezTo>
                  <a:cubicBezTo>
                    <a:pt x="5" y="409"/>
                    <a:pt x="5" y="409"/>
                    <a:pt x="5" y="409"/>
                  </a:cubicBezTo>
                  <a:cubicBezTo>
                    <a:pt x="4" y="409"/>
                    <a:pt x="4" y="409"/>
                    <a:pt x="4" y="409"/>
                  </a:cubicBezTo>
                  <a:cubicBezTo>
                    <a:pt x="3" y="408"/>
                    <a:pt x="3" y="408"/>
                    <a:pt x="3" y="408"/>
                  </a:cubicBezTo>
                  <a:cubicBezTo>
                    <a:pt x="2" y="407"/>
                    <a:pt x="2" y="407"/>
                    <a:pt x="2" y="407"/>
                  </a:cubicBezTo>
                  <a:cubicBezTo>
                    <a:pt x="2" y="405"/>
                    <a:pt x="2" y="405"/>
                    <a:pt x="2" y="405"/>
                  </a:cubicBezTo>
                  <a:cubicBezTo>
                    <a:pt x="1" y="398"/>
                    <a:pt x="1" y="398"/>
                    <a:pt x="1" y="398"/>
                  </a:cubicBezTo>
                  <a:cubicBezTo>
                    <a:pt x="1" y="394"/>
                    <a:pt x="1" y="394"/>
                    <a:pt x="1" y="394"/>
                  </a:cubicBezTo>
                  <a:cubicBezTo>
                    <a:pt x="1" y="392"/>
                    <a:pt x="1" y="389"/>
                    <a:pt x="1" y="387"/>
                  </a:cubicBezTo>
                  <a:cubicBezTo>
                    <a:pt x="1" y="379"/>
                    <a:pt x="1" y="379"/>
                    <a:pt x="1" y="379"/>
                  </a:cubicBezTo>
                  <a:cubicBezTo>
                    <a:pt x="1" y="378"/>
                    <a:pt x="1" y="376"/>
                    <a:pt x="1" y="374"/>
                  </a:cubicBezTo>
                  <a:cubicBezTo>
                    <a:pt x="0" y="370"/>
                    <a:pt x="0" y="370"/>
                    <a:pt x="0" y="370"/>
                  </a:cubicBezTo>
                  <a:cubicBezTo>
                    <a:pt x="0" y="367"/>
                    <a:pt x="0" y="367"/>
                    <a:pt x="0" y="367"/>
                  </a:cubicBezTo>
                  <a:cubicBezTo>
                    <a:pt x="0" y="367"/>
                    <a:pt x="0" y="367"/>
                    <a:pt x="0" y="367"/>
                  </a:cubicBezTo>
                  <a:cubicBezTo>
                    <a:pt x="0" y="376"/>
                    <a:pt x="1" y="389"/>
                    <a:pt x="1" y="399"/>
                  </a:cubicBezTo>
                  <a:cubicBezTo>
                    <a:pt x="2" y="405"/>
                    <a:pt x="2" y="405"/>
                    <a:pt x="2" y="405"/>
                  </a:cubicBezTo>
                  <a:cubicBezTo>
                    <a:pt x="2" y="405"/>
                    <a:pt x="2" y="405"/>
                    <a:pt x="2" y="405"/>
                  </a:cubicBezTo>
                  <a:cubicBezTo>
                    <a:pt x="2" y="407"/>
                    <a:pt x="2" y="407"/>
                    <a:pt x="2" y="407"/>
                  </a:cubicBezTo>
                  <a:cubicBezTo>
                    <a:pt x="3" y="414"/>
                    <a:pt x="3" y="414"/>
                    <a:pt x="3" y="414"/>
                  </a:cubicBezTo>
                  <a:cubicBezTo>
                    <a:pt x="3" y="414"/>
                    <a:pt x="3" y="414"/>
                    <a:pt x="3" y="414"/>
                  </a:cubicBezTo>
                  <a:cubicBezTo>
                    <a:pt x="4" y="419"/>
                    <a:pt x="4" y="419"/>
                    <a:pt x="4" y="419"/>
                  </a:cubicBezTo>
                  <a:cubicBezTo>
                    <a:pt x="5" y="421"/>
                    <a:pt x="5" y="421"/>
                    <a:pt x="5" y="421"/>
                  </a:cubicBezTo>
                  <a:cubicBezTo>
                    <a:pt x="4" y="416"/>
                    <a:pt x="4" y="416"/>
                    <a:pt x="4" y="416"/>
                  </a:cubicBezTo>
                  <a:cubicBezTo>
                    <a:pt x="4" y="413"/>
                    <a:pt x="4" y="413"/>
                    <a:pt x="4" y="413"/>
                  </a:cubicBezTo>
                  <a:cubicBezTo>
                    <a:pt x="5" y="414"/>
                    <a:pt x="5" y="414"/>
                    <a:pt x="5" y="414"/>
                  </a:cubicBezTo>
                  <a:cubicBezTo>
                    <a:pt x="5" y="417"/>
                    <a:pt x="5" y="417"/>
                    <a:pt x="5" y="417"/>
                  </a:cubicBezTo>
                  <a:cubicBezTo>
                    <a:pt x="6" y="417"/>
                    <a:pt x="6" y="417"/>
                    <a:pt x="6" y="417"/>
                  </a:cubicBezTo>
                  <a:moveTo>
                    <a:pt x="182" y="64"/>
                  </a:moveTo>
                  <a:cubicBezTo>
                    <a:pt x="185" y="62"/>
                    <a:pt x="185" y="62"/>
                    <a:pt x="185" y="62"/>
                  </a:cubicBezTo>
                  <a:cubicBezTo>
                    <a:pt x="189" y="60"/>
                    <a:pt x="189" y="60"/>
                    <a:pt x="189" y="60"/>
                  </a:cubicBezTo>
                  <a:cubicBezTo>
                    <a:pt x="188" y="60"/>
                    <a:pt x="187" y="60"/>
                    <a:pt x="187" y="60"/>
                  </a:cubicBezTo>
                  <a:cubicBezTo>
                    <a:pt x="187" y="59"/>
                    <a:pt x="188" y="59"/>
                    <a:pt x="189" y="58"/>
                  </a:cubicBezTo>
                  <a:cubicBezTo>
                    <a:pt x="191" y="56"/>
                    <a:pt x="191" y="56"/>
                    <a:pt x="191" y="56"/>
                  </a:cubicBezTo>
                  <a:cubicBezTo>
                    <a:pt x="191" y="56"/>
                    <a:pt x="191" y="56"/>
                    <a:pt x="191" y="56"/>
                  </a:cubicBezTo>
                  <a:cubicBezTo>
                    <a:pt x="192" y="54"/>
                    <a:pt x="192" y="54"/>
                    <a:pt x="192" y="54"/>
                  </a:cubicBezTo>
                  <a:cubicBezTo>
                    <a:pt x="191" y="54"/>
                    <a:pt x="191" y="54"/>
                    <a:pt x="191" y="54"/>
                  </a:cubicBezTo>
                  <a:cubicBezTo>
                    <a:pt x="193" y="52"/>
                    <a:pt x="193" y="52"/>
                    <a:pt x="193" y="52"/>
                  </a:cubicBezTo>
                  <a:cubicBezTo>
                    <a:pt x="196" y="51"/>
                    <a:pt x="196" y="51"/>
                    <a:pt x="196" y="51"/>
                  </a:cubicBezTo>
                  <a:cubicBezTo>
                    <a:pt x="195" y="51"/>
                    <a:pt x="195" y="51"/>
                    <a:pt x="194" y="51"/>
                  </a:cubicBezTo>
                  <a:cubicBezTo>
                    <a:pt x="194" y="51"/>
                    <a:pt x="194" y="51"/>
                    <a:pt x="194" y="51"/>
                  </a:cubicBezTo>
                  <a:cubicBezTo>
                    <a:pt x="196" y="50"/>
                    <a:pt x="197" y="49"/>
                    <a:pt x="199" y="48"/>
                  </a:cubicBezTo>
                  <a:cubicBezTo>
                    <a:pt x="199" y="48"/>
                    <a:pt x="199" y="48"/>
                    <a:pt x="199" y="48"/>
                  </a:cubicBezTo>
                  <a:cubicBezTo>
                    <a:pt x="202" y="47"/>
                    <a:pt x="202" y="47"/>
                    <a:pt x="202" y="47"/>
                  </a:cubicBezTo>
                  <a:cubicBezTo>
                    <a:pt x="202" y="46"/>
                    <a:pt x="202" y="46"/>
                    <a:pt x="202" y="46"/>
                  </a:cubicBezTo>
                  <a:cubicBezTo>
                    <a:pt x="204" y="45"/>
                    <a:pt x="204" y="45"/>
                    <a:pt x="204" y="45"/>
                  </a:cubicBezTo>
                  <a:cubicBezTo>
                    <a:pt x="205" y="45"/>
                    <a:pt x="205" y="45"/>
                    <a:pt x="205" y="45"/>
                  </a:cubicBezTo>
                  <a:cubicBezTo>
                    <a:pt x="208" y="43"/>
                    <a:pt x="208" y="43"/>
                    <a:pt x="208" y="43"/>
                  </a:cubicBezTo>
                  <a:cubicBezTo>
                    <a:pt x="208" y="42"/>
                    <a:pt x="208" y="42"/>
                    <a:pt x="208" y="42"/>
                  </a:cubicBezTo>
                  <a:cubicBezTo>
                    <a:pt x="211" y="41"/>
                    <a:pt x="211" y="41"/>
                    <a:pt x="211" y="41"/>
                  </a:cubicBezTo>
                  <a:cubicBezTo>
                    <a:pt x="213" y="39"/>
                    <a:pt x="213" y="39"/>
                    <a:pt x="213" y="39"/>
                  </a:cubicBezTo>
                  <a:cubicBezTo>
                    <a:pt x="212" y="39"/>
                    <a:pt x="212" y="39"/>
                    <a:pt x="212" y="39"/>
                  </a:cubicBezTo>
                  <a:cubicBezTo>
                    <a:pt x="214" y="38"/>
                    <a:pt x="214" y="38"/>
                    <a:pt x="214" y="38"/>
                  </a:cubicBezTo>
                  <a:cubicBezTo>
                    <a:pt x="214" y="38"/>
                    <a:pt x="214" y="38"/>
                    <a:pt x="214" y="38"/>
                  </a:cubicBezTo>
                  <a:cubicBezTo>
                    <a:pt x="214" y="38"/>
                    <a:pt x="214" y="38"/>
                    <a:pt x="214" y="38"/>
                  </a:cubicBezTo>
                  <a:cubicBezTo>
                    <a:pt x="217" y="37"/>
                    <a:pt x="217" y="37"/>
                    <a:pt x="217" y="37"/>
                  </a:cubicBezTo>
                  <a:cubicBezTo>
                    <a:pt x="218" y="36"/>
                    <a:pt x="218" y="36"/>
                    <a:pt x="218" y="36"/>
                  </a:cubicBezTo>
                  <a:cubicBezTo>
                    <a:pt x="216" y="36"/>
                    <a:pt x="216" y="36"/>
                    <a:pt x="216" y="36"/>
                  </a:cubicBezTo>
                  <a:cubicBezTo>
                    <a:pt x="220" y="34"/>
                    <a:pt x="220" y="34"/>
                    <a:pt x="220" y="34"/>
                  </a:cubicBezTo>
                  <a:cubicBezTo>
                    <a:pt x="222" y="33"/>
                    <a:pt x="222" y="33"/>
                    <a:pt x="222" y="33"/>
                  </a:cubicBezTo>
                  <a:cubicBezTo>
                    <a:pt x="222" y="33"/>
                    <a:pt x="222" y="33"/>
                    <a:pt x="222" y="33"/>
                  </a:cubicBezTo>
                  <a:cubicBezTo>
                    <a:pt x="225" y="31"/>
                    <a:pt x="225" y="31"/>
                    <a:pt x="225" y="31"/>
                  </a:cubicBezTo>
                  <a:cubicBezTo>
                    <a:pt x="227" y="30"/>
                    <a:pt x="227" y="30"/>
                    <a:pt x="227" y="30"/>
                  </a:cubicBezTo>
                  <a:cubicBezTo>
                    <a:pt x="226" y="30"/>
                    <a:pt x="226" y="30"/>
                    <a:pt x="226" y="30"/>
                  </a:cubicBezTo>
                  <a:cubicBezTo>
                    <a:pt x="224" y="31"/>
                    <a:pt x="224" y="31"/>
                    <a:pt x="224" y="31"/>
                  </a:cubicBezTo>
                  <a:cubicBezTo>
                    <a:pt x="223" y="31"/>
                    <a:pt x="223" y="31"/>
                    <a:pt x="223" y="31"/>
                  </a:cubicBezTo>
                  <a:cubicBezTo>
                    <a:pt x="223" y="31"/>
                    <a:pt x="223" y="31"/>
                    <a:pt x="223" y="31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4" y="31"/>
                    <a:pt x="224" y="31"/>
                    <a:pt x="224" y="31"/>
                  </a:cubicBezTo>
                  <a:cubicBezTo>
                    <a:pt x="227" y="29"/>
                    <a:pt x="227" y="29"/>
                    <a:pt x="227" y="29"/>
                  </a:cubicBezTo>
                  <a:cubicBezTo>
                    <a:pt x="232" y="27"/>
                    <a:pt x="232" y="27"/>
                    <a:pt x="232" y="27"/>
                  </a:cubicBezTo>
                  <a:cubicBezTo>
                    <a:pt x="237" y="25"/>
                    <a:pt x="237" y="25"/>
                    <a:pt x="237" y="25"/>
                  </a:cubicBezTo>
                  <a:cubicBezTo>
                    <a:pt x="237" y="25"/>
                    <a:pt x="237" y="25"/>
                    <a:pt x="237" y="25"/>
                  </a:cubicBezTo>
                  <a:cubicBezTo>
                    <a:pt x="233" y="26"/>
                    <a:pt x="233" y="26"/>
                    <a:pt x="233" y="26"/>
                  </a:cubicBezTo>
                  <a:cubicBezTo>
                    <a:pt x="233" y="26"/>
                    <a:pt x="233" y="26"/>
                    <a:pt x="233" y="26"/>
                  </a:cubicBezTo>
                  <a:cubicBezTo>
                    <a:pt x="231" y="27"/>
                    <a:pt x="231" y="27"/>
                    <a:pt x="231" y="27"/>
                  </a:cubicBezTo>
                  <a:cubicBezTo>
                    <a:pt x="226" y="29"/>
                    <a:pt x="226" y="29"/>
                    <a:pt x="226" y="29"/>
                  </a:cubicBezTo>
                  <a:cubicBezTo>
                    <a:pt x="221" y="31"/>
                    <a:pt x="221" y="31"/>
                    <a:pt x="221" y="31"/>
                  </a:cubicBezTo>
                  <a:cubicBezTo>
                    <a:pt x="218" y="33"/>
                    <a:pt x="218" y="33"/>
                    <a:pt x="218" y="33"/>
                  </a:cubicBezTo>
                  <a:cubicBezTo>
                    <a:pt x="213" y="35"/>
                    <a:pt x="213" y="35"/>
                    <a:pt x="213" y="35"/>
                  </a:cubicBezTo>
                  <a:cubicBezTo>
                    <a:pt x="212" y="36"/>
                    <a:pt x="212" y="36"/>
                    <a:pt x="212" y="36"/>
                  </a:cubicBezTo>
                  <a:cubicBezTo>
                    <a:pt x="217" y="33"/>
                    <a:pt x="217" y="33"/>
                    <a:pt x="217" y="33"/>
                  </a:cubicBezTo>
                  <a:cubicBezTo>
                    <a:pt x="224" y="30"/>
                    <a:pt x="224" y="30"/>
                    <a:pt x="224" y="30"/>
                  </a:cubicBezTo>
                  <a:cubicBezTo>
                    <a:pt x="228" y="28"/>
                    <a:pt x="228" y="28"/>
                    <a:pt x="228" y="28"/>
                  </a:cubicBezTo>
                  <a:cubicBezTo>
                    <a:pt x="233" y="26"/>
                    <a:pt x="233" y="26"/>
                    <a:pt x="233" y="26"/>
                  </a:cubicBezTo>
                  <a:cubicBezTo>
                    <a:pt x="237" y="25"/>
                    <a:pt x="237" y="25"/>
                    <a:pt x="237" y="25"/>
                  </a:cubicBezTo>
                  <a:cubicBezTo>
                    <a:pt x="237" y="25"/>
                    <a:pt x="237" y="25"/>
                    <a:pt x="237" y="25"/>
                  </a:cubicBezTo>
                  <a:cubicBezTo>
                    <a:pt x="236" y="25"/>
                    <a:pt x="236" y="25"/>
                    <a:pt x="236" y="25"/>
                  </a:cubicBezTo>
                  <a:cubicBezTo>
                    <a:pt x="231" y="27"/>
                    <a:pt x="231" y="27"/>
                    <a:pt x="231" y="27"/>
                  </a:cubicBezTo>
                  <a:cubicBezTo>
                    <a:pt x="224" y="30"/>
                    <a:pt x="224" y="30"/>
                    <a:pt x="224" y="30"/>
                  </a:cubicBezTo>
                  <a:cubicBezTo>
                    <a:pt x="213" y="35"/>
                    <a:pt x="213" y="35"/>
                    <a:pt x="213" y="35"/>
                  </a:cubicBezTo>
                  <a:cubicBezTo>
                    <a:pt x="212" y="35"/>
                    <a:pt x="212" y="35"/>
                    <a:pt x="212" y="35"/>
                  </a:cubicBezTo>
                  <a:cubicBezTo>
                    <a:pt x="212" y="36"/>
                    <a:pt x="212" y="36"/>
                    <a:pt x="212" y="36"/>
                  </a:cubicBezTo>
                  <a:cubicBezTo>
                    <a:pt x="208" y="37"/>
                    <a:pt x="208" y="37"/>
                    <a:pt x="208" y="37"/>
                  </a:cubicBezTo>
                  <a:cubicBezTo>
                    <a:pt x="209" y="37"/>
                    <a:pt x="209" y="37"/>
                    <a:pt x="209" y="37"/>
                  </a:cubicBezTo>
                  <a:cubicBezTo>
                    <a:pt x="208" y="37"/>
                    <a:pt x="208" y="37"/>
                    <a:pt x="208" y="37"/>
                  </a:cubicBezTo>
                  <a:cubicBezTo>
                    <a:pt x="206" y="38"/>
                    <a:pt x="206" y="38"/>
                    <a:pt x="206" y="38"/>
                  </a:cubicBezTo>
                  <a:cubicBezTo>
                    <a:pt x="203" y="40"/>
                    <a:pt x="203" y="40"/>
                    <a:pt x="203" y="40"/>
                  </a:cubicBezTo>
                  <a:cubicBezTo>
                    <a:pt x="203" y="40"/>
                    <a:pt x="203" y="40"/>
                    <a:pt x="203" y="40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1" y="41"/>
                    <a:pt x="201" y="41"/>
                    <a:pt x="201" y="41"/>
                  </a:cubicBezTo>
                  <a:cubicBezTo>
                    <a:pt x="199" y="42"/>
                    <a:pt x="199" y="42"/>
                    <a:pt x="199" y="42"/>
                  </a:cubicBezTo>
                  <a:cubicBezTo>
                    <a:pt x="198" y="43"/>
                    <a:pt x="198" y="43"/>
                    <a:pt x="198" y="43"/>
                  </a:cubicBezTo>
                  <a:cubicBezTo>
                    <a:pt x="194" y="45"/>
                    <a:pt x="194" y="45"/>
                    <a:pt x="194" y="45"/>
                  </a:cubicBezTo>
                  <a:cubicBezTo>
                    <a:pt x="191" y="46"/>
                    <a:pt x="191" y="46"/>
                    <a:pt x="191" y="46"/>
                  </a:cubicBezTo>
                  <a:cubicBezTo>
                    <a:pt x="184" y="50"/>
                    <a:pt x="184" y="50"/>
                    <a:pt x="184" y="50"/>
                  </a:cubicBezTo>
                  <a:cubicBezTo>
                    <a:pt x="179" y="53"/>
                    <a:pt x="179" y="53"/>
                    <a:pt x="179" y="53"/>
                  </a:cubicBezTo>
                  <a:cubicBezTo>
                    <a:pt x="176" y="55"/>
                    <a:pt x="176" y="55"/>
                    <a:pt x="176" y="55"/>
                  </a:cubicBezTo>
                  <a:cubicBezTo>
                    <a:pt x="177" y="54"/>
                    <a:pt x="177" y="54"/>
                    <a:pt x="177" y="54"/>
                  </a:cubicBezTo>
                  <a:cubicBezTo>
                    <a:pt x="183" y="51"/>
                    <a:pt x="183" y="51"/>
                    <a:pt x="183" y="51"/>
                  </a:cubicBezTo>
                  <a:cubicBezTo>
                    <a:pt x="187" y="49"/>
                    <a:pt x="187" y="49"/>
                    <a:pt x="187" y="49"/>
                  </a:cubicBezTo>
                  <a:cubicBezTo>
                    <a:pt x="191" y="46"/>
                    <a:pt x="191" y="46"/>
                    <a:pt x="191" y="46"/>
                  </a:cubicBezTo>
                  <a:cubicBezTo>
                    <a:pt x="182" y="51"/>
                    <a:pt x="171" y="59"/>
                    <a:pt x="162" y="64"/>
                  </a:cubicBezTo>
                  <a:cubicBezTo>
                    <a:pt x="162" y="64"/>
                    <a:pt x="162" y="64"/>
                    <a:pt x="162" y="64"/>
                  </a:cubicBezTo>
                  <a:cubicBezTo>
                    <a:pt x="163" y="64"/>
                    <a:pt x="163" y="64"/>
                    <a:pt x="163" y="64"/>
                  </a:cubicBezTo>
                  <a:cubicBezTo>
                    <a:pt x="167" y="61"/>
                    <a:pt x="167" y="61"/>
                    <a:pt x="167" y="61"/>
                  </a:cubicBezTo>
                  <a:cubicBezTo>
                    <a:pt x="170" y="59"/>
                    <a:pt x="170" y="59"/>
                    <a:pt x="170" y="59"/>
                  </a:cubicBezTo>
                  <a:cubicBezTo>
                    <a:pt x="170" y="59"/>
                    <a:pt x="170" y="59"/>
                    <a:pt x="170" y="59"/>
                  </a:cubicBezTo>
                  <a:cubicBezTo>
                    <a:pt x="167" y="61"/>
                    <a:pt x="167" y="61"/>
                    <a:pt x="167" y="61"/>
                  </a:cubicBezTo>
                  <a:cubicBezTo>
                    <a:pt x="164" y="63"/>
                    <a:pt x="164" y="63"/>
                    <a:pt x="164" y="63"/>
                  </a:cubicBezTo>
                  <a:cubicBezTo>
                    <a:pt x="159" y="67"/>
                    <a:pt x="159" y="67"/>
                    <a:pt x="159" y="67"/>
                  </a:cubicBezTo>
                  <a:cubicBezTo>
                    <a:pt x="156" y="68"/>
                    <a:pt x="154" y="70"/>
                    <a:pt x="152" y="71"/>
                  </a:cubicBezTo>
                  <a:cubicBezTo>
                    <a:pt x="151" y="72"/>
                    <a:pt x="151" y="72"/>
                    <a:pt x="151" y="72"/>
                  </a:cubicBezTo>
                  <a:cubicBezTo>
                    <a:pt x="148" y="75"/>
                    <a:pt x="148" y="75"/>
                    <a:pt x="148" y="75"/>
                  </a:cubicBezTo>
                  <a:cubicBezTo>
                    <a:pt x="147" y="75"/>
                    <a:pt x="147" y="75"/>
                    <a:pt x="147" y="75"/>
                  </a:cubicBezTo>
                  <a:cubicBezTo>
                    <a:pt x="147" y="76"/>
                    <a:pt x="146" y="76"/>
                    <a:pt x="145" y="77"/>
                  </a:cubicBezTo>
                  <a:cubicBezTo>
                    <a:pt x="145" y="77"/>
                    <a:pt x="145" y="77"/>
                    <a:pt x="145" y="77"/>
                  </a:cubicBezTo>
                  <a:cubicBezTo>
                    <a:pt x="149" y="74"/>
                    <a:pt x="149" y="74"/>
                    <a:pt x="149" y="74"/>
                  </a:cubicBezTo>
                  <a:cubicBezTo>
                    <a:pt x="149" y="74"/>
                    <a:pt x="149" y="74"/>
                    <a:pt x="149" y="74"/>
                  </a:cubicBezTo>
                  <a:cubicBezTo>
                    <a:pt x="148" y="75"/>
                    <a:pt x="148" y="75"/>
                    <a:pt x="148" y="75"/>
                  </a:cubicBezTo>
                  <a:cubicBezTo>
                    <a:pt x="147" y="76"/>
                    <a:pt x="147" y="76"/>
                    <a:pt x="147" y="76"/>
                  </a:cubicBezTo>
                  <a:cubicBezTo>
                    <a:pt x="147" y="76"/>
                    <a:pt x="147" y="76"/>
                    <a:pt x="147" y="76"/>
                  </a:cubicBezTo>
                  <a:cubicBezTo>
                    <a:pt x="151" y="73"/>
                    <a:pt x="151" y="73"/>
                    <a:pt x="151" y="73"/>
                  </a:cubicBezTo>
                  <a:cubicBezTo>
                    <a:pt x="151" y="73"/>
                    <a:pt x="151" y="73"/>
                    <a:pt x="151" y="73"/>
                  </a:cubicBezTo>
                  <a:cubicBezTo>
                    <a:pt x="156" y="69"/>
                    <a:pt x="156" y="69"/>
                    <a:pt x="156" y="69"/>
                  </a:cubicBezTo>
                  <a:cubicBezTo>
                    <a:pt x="156" y="69"/>
                    <a:pt x="156" y="69"/>
                    <a:pt x="156" y="69"/>
                  </a:cubicBezTo>
                  <a:cubicBezTo>
                    <a:pt x="160" y="66"/>
                    <a:pt x="160" y="66"/>
                    <a:pt x="160" y="66"/>
                  </a:cubicBezTo>
                  <a:cubicBezTo>
                    <a:pt x="161" y="65"/>
                    <a:pt x="161" y="65"/>
                    <a:pt x="161" y="65"/>
                  </a:cubicBezTo>
                  <a:cubicBezTo>
                    <a:pt x="162" y="65"/>
                    <a:pt x="163" y="64"/>
                    <a:pt x="164" y="63"/>
                  </a:cubicBezTo>
                  <a:cubicBezTo>
                    <a:pt x="163" y="64"/>
                    <a:pt x="163" y="64"/>
                    <a:pt x="163" y="64"/>
                  </a:cubicBezTo>
                  <a:cubicBezTo>
                    <a:pt x="165" y="63"/>
                    <a:pt x="165" y="63"/>
                    <a:pt x="165" y="63"/>
                  </a:cubicBezTo>
                  <a:cubicBezTo>
                    <a:pt x="167" y="61"/>
                    <a:pt x="167" y="61"/>
                    <a:pt x="167" y="61"/>
                  </a:cubicBezTo>
                  <a:cubicBezTo>
                    <a:pt x="167" y="61"/>
                    <a:pt x="167" y="61"/>
                    <a:pt x="167" y="61"/>
                  </a:cubicBezTo>
                  <a:cubicBezTo>
                    <a:pt x="170" y="59"/>
                    <a:pt x="170" y="59"/>
                    <a:pt x="170" y="59"/>
                  </a:cubicBezTo>
                  <a:cubicBezTo>
                    <a:pt x="174" y="57"/>
                    <a:pt x="174" y="57"/>
                    <a:pt x="174" y="57"/>
                  </a:cubicBezTo>
                  <a:cubicBezTo>
                    <a:pt x="177" y="55"/>
                    <a:pt x="177" y="55"/>
                    <a:pt x="177" y="55"/>
                  </a:cubicBezTo>
                  <a:cubicBezTo>
                    <a:pt x="180" y="54"/>
                    <a:pt x="180" y="54"/>
                    <a:pt x="180" y="54"/>
                  </a:cubicBezTo>
                  <a:cubicBezTo>
                    <a:pt x="185" y="50"/>
                    <a:pt x="185" y="50"/>
                    <a:pt x="185" y="50"/>
                  </a:cubicBezTo>
                  <a:cubicBezTo>
                    <a:pt x="186" y="50"/>
                    <a:pt x="186" y="50"/>
                    <a:pt x="186" y="50"/>
                  </a:cubicBezTo>
                  <a:cubicBezTo>
                    <a:pt x="190" y="48"/>
                    <a:pt x="190" y="48"/>
                    <a:pt x="190" y="48"/>
                  </a:cubicBezTo>
                  <a:cubicBezTo>
                    <a:pt x="194" y="45"/>
                    <a:pt x="194" y="45"/>
                    <a:pt x="194" y="45"/>
                  </a:cubicBezTo>
                  <a:cubicBezTo>
                    <a:pt x="196" y="44"/>
                    <a:pt x="196" y="44"/>
                    <a:pt x="196" y="44"/>
                  </a:cubicBezTo>
                  <a:cubicBezTo>
                    <a:pt x="199" y="42"/>
                    <a:pt x="199" y="42"/>
                    <a:pt x="199" y="42"/>
                  </a:cubicBezTo>
                  <a:cubicBezTo>
                    <a:pt x="199" y="43"/>
                    <a:pt x="199" y="43"/>
                    <a:pt x="199" y="43"/>
                  </a:cubicBezTo>
                  <a:cubicBezTo>
                    <a:pt x="201" y="41"/>
                    <a:pt x="201" y="41"/>
                    <a:pt x="201" y="41"/>
                  </a:cubicBezTo>
                  <a:cubicBezTo>
                    <a:pt x="201" y="42"/>
                    <a:pt x="201" y="42"/>
                    <a:pt x="201" y="42"/>
                  </a:cubicBezTo>
                  <a:cubicBezTo>
                    <a:pt x="198" y="43"/>
                    <a:pt x="198" y="43"/>
                    <a:pt x="198" y="43"/>
                  </a:cubicBezTo>
                  <a:cubicBezTo>
                    <a:pt x="199" y="43"/>
                    <a:pt x="199" y="43"/>
                    <a:pt x="199" y="43"/>
                  </a:cubicBezTo>
                  <a:cubicBezTo>
                    <a:pt x="200" y="43"/>
                    <a:pt x="200" y="43"/>
                    <a:pt x="200" y="43"/>
                  </a:cubicBezTo>
                  <a:cubicBezTo>
                    <a:pt x="204" y="40"/>
                    <a:pt x="204" y="40"/>
                    <a:pt x="204" y="40"/>
                  </a:cubicBezTo>
                  <a:cubicBezTo>
                    <a:pt x="205" y="40"/>
                    <a:pt x="205" y="40"/>
                    <a:pt x="205" y="40"/>
                  </a:cubicBezTo>
                  <a:cubicBezTo>
                    <a:pt x="201" y="43"/>
                    <a:pt x="201" y="43"/>
                    <a:pt x="201" y="43"/>
                  </a:cubicBezTo>
                  <a:cubicBezTo>
                    <a:pt x="200" y="43"/>
                    <a:pt x="200" y="43"/>
                    <a:pt x="200" y="43"/>
                  </a:cubicBezTo>
                  <a:cubicBezTo>
                    <a:pt x="196" y="45"/>
                    <a:pt x="196" y="45"/>
                    <a:pt x="196" y="45"/>
                  </a:cubicBezTo>
                  <a:cubicBezTo>
                    <a:pt x="196" y="46"/>
                    <a:pt x="196" y="46"/>
                    <a:pt x="196" y="46"/>
                  </a:cubicBezTo>
                  <a:cubicBezTo>
                    <a:pt x="193" y="48"/>
                    <a:pt x="193" y="48"/>
                    <a:pt x="193" y="48"/>
                  </a:cubicBezTo>
                  <a:cubicBezTo>
                    <a:pt x="192" y="49"/>
                    <a:pt x="192" y="49"/>
                    <a:pt x="192" y="49"/>
                  </a:cubicBezTo>
                  <a:cubicBezTo>
                    <a:pt x="188" y="51"/>
                    <a:pt x="188" y="51"/>
                    <a:pt x="188" y="51"/>
                  </a:cubicBezTo>
                  <a:cubicBezTo>
                    <a:pt x="187" y="52"/>
                    <a:pt x="187" y="52"/>
                    <a:pt x="187" y="52"/>
                  </a:cubicBezTo>
                  <a:cubicBezTo>
                    <a:pt x="184" y="54"/>
                    <a:pt x="184" y="54"/>
                    <a:pt x="184" y="54"/>
                  </a:cubicBezTo>
                  <a:cubicBezTo>
                    <a:pt x="179" y="57"/>
                    <a:pt x="179" y="57"/>
                    <a:pt x="179" y="57"/>
                  </a:cubicBezTo>
                  <a:cubicBezTo>
                    <a:pt x="174" y="60"/>
                    <a:pt x="174" y="60"/>
                    <a:pt x="174" y="60"/>
                  </a:cubicBezTo>
                  <a:cubicBezTo>
                    <a:pt x="169" y="63"/>
                    <a:pt x="169" y="63"/>
                    <a:pt x="169" y="63"/>
                  </a:cubicBezTo>
                  <a:cubicBezTo>
                    <a:pt x="165" y="66"/>
                    <a:pt x="165" y="66"/>
                    <a:pt x="165" y="66"/>
                  </a:cubicBezTo>
                  <a:cubicBezTo>
                    <a:pt x="163" y="67"/>
                    <a:pt x="163" y="67"/>
                    <a:pt x="163" y="67"/>
                  </a:cubicBezTo>
                  <a:cubicBezTo>
                    <a:pt x="163" y="66"/>
                    <a:pt x="163" y="66"/>
                    <a:pt x="163" y="66"/>
                  </a:cubicBezTo>
                  <a:cubicBezTo>
                    <a:pt x="163" y="66"/>
                    <a:pt x="163" y="66"/>
                    <a:pt x="163" y="66"/>
                  </a:cubicBezTo>
                  <a:cubicBezTo>
                    <a:pt x="159" y="68"/>
                    <a:pt x="159" y="68"/>
                    <a:pt x="159" y="68"/>
                  </a:cubicBezTo>
                  <a:cubicBezTo>
                    <a:pt x="157" y="69"/>
                    <a:pt x="156" y="70"/>
                    <a:pt x="155" y="71"/>
                  </a:cubicBezTo>
                  <a:cubicBezTo>
                    <a:pt x="154" y="72"/>
                    <a:pt x="154" y="72"/>
                    <a:pt x="154" y="72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58" y="70"/>
                    <a:pt x="158" y="70"/>
                    <a:pt x="158" y="70"/>
                  </a:cubicBezTo>
                  <a:cubicBezTo>
                    <a:pt x="159" y="70"/>
                    <a:pt x="159" y="70"/>
                    <a:pt x="159" y="70"/>
                  </a:cubicBezTo>
                  <a:cubicBezTo>
                    <a:pt x="159" y="70"/>
                    <a:pt x="159" y="70"/>
                    <a:pt x="159" y="70"/>
                  </a:cubicBezTo>
                  <a:cubicBezTo>
                    <a:pt x="158" y="72"/>
                    <a:pt x="158" y="72"/>
                    <a:pt x="158" y="72"/>
                  </a:cubicBezTo>
                  <a:cubicBezTo>
                    <a:pt x="153" y="76"/>
                    <a:pt x="153" y="76"/>
                    <a:pt x="153" y="76"/>
                  </a:cubicBezTo>
                  <a:cubicBezTo>
                    <a:pt x="151" y="78"/>
                    <a:pt x="151" y="78"/>
                    <a:pt x="151" y="78"/>
                  </a:cubicBezTo>
                  <a:cubicBezTo>
                    <a:pt x="148" y="81"/>
                    <a:pt x="148" y="81"/>
                    <a:pt x="148" y="81"/>
                  </a:cubicBezTo>
                  <a:cubicBezTo>
                    <a:pt x="148" y="81"/>
                    <a:pt x="149" y="81"/>
                    <a:pt x="149" y="81"/>
                  </a:cubicBezTo>
                  <a:cubicBezTo>
                    <a:pt x="145" y="85"/>
                    <a:pt x="145" y="85"/>
                    <a:pt x="145" y="85"/>
                  </a:cubicBezTo>
                  <a:cubicBezTo>
                    <a:pt x="147" y="85"/>
                    <a:pt x="147" y="85"/>
                    <a:pt x="147" y="85"/>
                  </a:cubicBezTo>
                  <a:cubicBezTo>
                    <a:pt x="146" y="87"/>
                    <a:pt x="146" y="87"/>
                    <a:pt x="146" y="87"/>
                  </a:cubicBezTo>
                  <a:cubicBezTo>
                    <a:pt x="149" y="85"/>
                    <a:pt x="149" y="85"/>
                    <a:pt x="149" y="85"/>
                  </a:cubicBezTo>
                  <a:cubicBezTo>
                    <a:pt x="153" y="80"/>
                    <a:pt x="153" y="80"/>
                    <a:pt x="153" y="80"/>
                  </a:cubicBezTo>
                  <a:cubicBezTo>
                    <a:pt x="154" y="78"/>
                    <a:pt x="154" y="78"/>
                    <a:pt x="154" y="78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5" y="78"/>
                    <a:pt x="155" y="78"/>
                    <a:pt x="155" y="78"/>
                  </a:cubicBezTo>
                  <a:cubicBezTo>
                    <a:pt x="153" y="82"/>
                    <a:pt x="153" y="82"/>
                    <a:pt x="153" y="82"/>
                  </a:cubicBezTo>
                  <a:cubicBezTo>
                    <a:pt x="152" y="84"/>
                    <a:pt x="152" y="84"/>
                    <a:pt x="152" y="84"/>
                  </a:cubicBezTo>
                  <a:cubicBezTo>
                    <a:pt x="153" y="83"/>
                    <a:pt x="155" y="82"/>
                    <a:pt x="156" y="80"/>
                  </a:cubicBezTo>
                  <a:cubicBezTo>
                    <a:pt x="160" y="78"/>
                    <a:pt x="160" y="78"/>
                    <a:pt x="160" y="78"/>
                  </a:cubicBezTo>
                  <a:cubicBezTo>
                    <a:pt x="161" y="76"/>
                    <a:pt x="161" y="76"/>
                    <a:pt x="161" y="76"/>
                  </a:cubicBezTo>
                  <a:cubicBezTo>
                    <a:pt x="167" y="71"/>
                    <a:pt x="167" y="71"/>
                    <a:pt x="167" y="71"/>
                  </a:cubicBezTo>
                  <a:cubicBezTo>
                    <a:pt x="168" y="69"/>
                    <a:pt x="168" y="69"/>
                    <a:pt x="168" y="69"/>
                  </a:cubicBezTo>
                  <a:cubicBezTo>
                    <a:pt x="174" y="64"/>
                    <a:pt x="174" y="64"/>
                    <a:pt x="174" y="64"/>
                  </a:cubicBezTo>
                  <a:cubicBezTo>
                    <a:pt x="176" y="62"/>
                    <a:pt x="176" y="62"/>
                    <a:pt x="176" y="62"/>
                  </a:cubicBezTo>
                  <a:cubicBezTo>
                    <a:pt x="179" y="61"/>
                    <a:pt x="179" y="61"/>
                    <a:pt x="179" y="61"/>
                  </a:cubicBezTo>
                  <a:cubicBezTo>
                    <a:pt x="174" y="66"/>
                    <a:pt x="174" y="66"/>
                    <a:pt x="174" y="66"/>
                  </a:cubicBezTo>
                  <a:cubicBezTo>
                    <a:pt x="170" y="70"/>
                    <a:pt x="170" y="70"/>
                    <a:pt x="170" y="70"/>
                  </a:cubicBezTo>
                  <a:cubicBezTo>
                    <a:pt x="171" y="70"/>
                    <a:pt x="171" y="70"/>
                    <a:pt x="171" y="70"/>
                  </a:cubicBezTo>
                  <a:cubicBezTo>
                    <a:pt x="176" y="67"/>
                    <a:pt x="176" y="67"/>
                    <a:pt x="176" y="67"/>
                  </a:cubicBezTo>
                  <a:cubicBezTo>
                    <a:pt x="179" y="65"/>
                    <a:pt x="179" y="65"/>
                    <a:pt x="179" y="65"/>
                  </a:cubicBezTo>
                  <a:cubicBezTo>
                    <a:pt x="182" y="64"/>
                    <a:pt x="182" y="64"/>
                    <a:pt x="182" y="64"/>
                  </a:cubicBezTo>
                  <a:cubicBezTo>
                    <a:pt x="182" y="64"/>
                    <a:pt x="182" y="64"/>
                    <a:pt x="182" y="64"/>
                  </a:cubicBezTo>
                  <a:moveTo>
                    <a:pt x="110" y="148"/>
                  </a:moveTo>
                  <a:cubicBezTo>
                    <a:pt x="112" y="146"/>
                    <a:pt x="112" y="146"/>
                    <a:pt x="112" y="146"/>
                  </a:cubicBezTo>
                  <a:cubicBezTo>
                    <a:pt x="113" y="144"/>
                    <a:pt x="113" y="144"/>
                    <a:pt x="113" y="144"/>
                  </a:cubicBezTo>
                  <a:cubicBezTo>
                    <a:pt x="115" y="143"/>
                    <a:pt x="115" y="143"/>
                    <a:pt x="115" y="143"/>
                  </a:cubicBezTo>
                  <a:cubicBezTo>
                    <a:pt x="118" y="139"/>
                    <a:pt x="118" y="139"/>
                    <a:pt x="118" y="139"/>
                  </a:cubicBezTo>
                  <a:cubicBezTo>
                    <a:pt x="116" y="138"/>
                    <a:pt x="116" y="138"/>
                    <a:pt x="116" y="138"/>
                  </a:cubicBezTo>
                  <a:cubicBezTo>
                    <a:pt x="117" y="135"/>
                    <a:pt x="117" y="135"/>
                    <a:pt x="117" y="135"/>
                  </a:cubicBezTo>
                  <a:cubicBezTo>
                    <a:pt x="116" y="135"/>
                    <a:pt x="115" y="135"/>
                    <a:pt x="115" y="135"/>
                  </a:cubicBezTo>
                  <a:cubicBezTo>
                    <a:pt x="111" y="137"/>
                    <a:pt x="111" y="137"/>
                    <a:pt x="111" y="137"/>
                  </a:cubicBezTo>
                  <a:cubicBezTo>
                    <a:pt x="108" y="139"/>
                    <a:pt x="108" y="139"/>
                    <a:pt x="108" y="139"/>
                  </a:cubicBezTo>
                  <a:cubicBezTo>
                    <a:pt x="108" y="138"/>
                    <a:pt x="108" y="138"/>
                    <a:pt x="108" y="138"/>
                  </a:cubicBezTo>
                  <a:cubicBezTo>
                    <a:pt x="111" y="135"/>
                    <a:pt x="111" y="135"/>
                    <a:pt x="111" y="135"/>
                  </a:cubicBezTo>
                  <a:cubicBezTo>
                    <a:pt x="114" y="134"/>
                    <a:pt x="114" y="134"/>
                    <a:pt x="114" y="134"/>
                  </a:cubicBezTo>
                  <a:cubicBezTo>
                    <a:pt x="118" y="133"/>
                    <a:pt x="118" y="133"/>
                    <a:pt x="118" y="133"/>
                  </a:cubicBezTo>
                  <a:cubicBezTo>
                    <a:pt x="121" y="131"/>
                    <a:pt x="121" y="131"/>
                    <a:pt x="121" y="131"/>
                  </a:cubicBezTo>
                  <a:cubicBezTo>
                    <a:pt x="119" y="130"/>
                    <a:pt x="119" y="130"/>
                    <a:pt x="119" y="130"/>
                  </a:cubicBezTo>
                  <a:cubicBezTo>
                    <a:pt x="119" y="128"/>
                    <a:pt x="119" y="128"/>
                    <a:pt x="119" y="128"/>
                  </a:cubicBezTo>
                  <a:cubicBezTo>
                    <a:pt x="118" y="127"/>
                    <a:pt x="118" y="127"/>
                    <a:pt x="118" y="127"/>
                  </a:cubicBezTo>
                  <a:cubicBezTo>
                    <a:pt x="119" y="124"/>
                    <a:pt x="119" y="124"/>
                    <a:pt x="119" y="124"/>
                  </a:cubicBezTo>
                  <a:cubicBezTo>
                    <a:pt x="120" y="121"/>
                    <a:pt x="120" y="121"/>
                    <a:pt x="120" y="121"/>
                  </a:cubicBezTo>
                  <a:cubicBezTo>
                    <a:pt x="122" y="119"/>
                    <a:pt x="122" y="119"/>
                    <a:pt x="122" y="119"/>
                  </a:cubicBezTo>
                  <a:cubicBezTo>
                    <a:pt x="123" y="118"/>
                    <a:pt x="123" y="118"/>
                    <a:pt x="123" y="118"/>
                  </a:cubicBezTo>
                  <a:cubicBezTo>
                    <a:pt x="125" y="116"/>
                    <a:pt x="125" y="116"/>
                    <a:pt x="125" y="116"/>
                  </a:cubicBezTo>
                  <a:cubicBezTo>
                    <a:pt x="127" y="112"/>
                    <a:pt x="127" y="112"/>
                    <a:pt x="127" y="112"/>
                  </a:cubicBezTo>
                  <a:cubicBezTo>
                    <a:pt x="130" y="108"/>
                    <a:pt x="130" y="108"/>
                    <a:pt x="130" y="108"/>
                  </a:cubicBezTo>
                  <a:cubicBezTo>
                    <a:pt x="136" y="100"/>
                    <a:pt x="136" y="100"/>
                    <a:pt x="136" y="100"/>
                  </a:cubicBezTo>
                  <a:cubicBezTo>
                    <a:pt x="139" y="96"/>
                    <a:pt x="139" y="96"/>
                    <a:pt x="139" y="96"/>
                  </a:cubicBezTo>
                  <a:cubicBezTo>
                    <a:pt x="133" y="101"/>
                    <a:pt x="133" y="101"/>
                    <a:pt x="133" y="101"/>
                  </a:cubicBezTo>
                  <a:cubicBezTo>
                    <a:pt x="132" y="102"/>
                    <a:pt x="130" y="103"/>
                    <a:pt x="129" y="104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23" y="108"/>
                    <a:pt x="123" y="108"/>
                    <a:pt x="123" y="108"/>
                  </a:cubicBezTo>
                  <a:cubicBezTo>
                    <a:pt x="122" y="108"/>
                    <a:pt x="122" y="108"/>
                    <a:pt x="122" y="108"/>
                  </a:cubicBezTo>
                  <a:cubicBezTo>
                    <a:pt x="124" y="105"/>
                    <a:pt x="124" y="105"/>
                    <a:pt x="124" y="105"/>
                  </a:cubicBezTo>
                  <a:cubicBezTo>
                    <a:pt x="125" y="103"/>
                    <a:pt x="125" y="103"/>
                    <a:pt x="125" y="103"/>
                  </a:cubicBezTo>
                  <a:cubicBezTo>
                    <a:pt x="123" y="104"/>
                    <a:pt x="123" y="104"/>
                    <a:pt x="123" y="104"/>
                  </a:cubicBezTo>
                  <a:cubicBezTo>
                    <a:pt x="128" y="100"/>
                    <a:pt x="128" y="100"/>
                    <a:pt x="128" y="100"/>
                  </a:cubicBezTo>
                  <a:cubicBezTo>
                    <a:pt x="130" y="98"/>
                    <a:pt x="132" y="96"/>
                    <a:pt x="134" y="94"/>
                  </a:cubicBezTo>
                  <a:cubicBezTo>
                    <a:pt x="137" y="91"/>
                    <a:pt x="137" y="91"/>
                    <a:pt x="137" y="91"/>
                  </a:cubicBezTo>
                  <a:cubicBezTo>
                    <a:pt x="137" y="91"/>
                    <a:pt x="137" y="91"/>
                    <a:pt x="137" y="91"/>
                  </a:cubicBezTo>
                  <a:cubicBezTo>
                    <a:pt x="138" y="89"/>
                    <a:pt x="138" y="89"/>
                    <a:pt x="138" y="89"/>
                  </a:cubicBezTo>
                  <a:cubicBezTo>
                    <a:pt x="141" y="85"/>
                    <a:pt x="141" y="85"/>
                    <a:pt x="141" y="85"/>
                  </a:cubicBezTo>
                  <a:cubicBezTo>
                    <a:pt x="144" y="82"/>
                    <a:pt x="144" y="82"/>
                    <a:pt x="144" y="82"/>
                  </a:cubicBezTo>
                  <a:cubicBezTo>
                    <a:pt x="142" y="83"/>
                    <a:pt x="142" y="83"/>
                    <a:pt x="142" y="83"/>
                  </a:cubicBezTo>
                  <a:cubicBezTo>
                    <a:pt x="141" y="83"/>
                    <a:pt x="141" y="83"/>
                    <a:pt x="141" y="83"/>
                  </a:cubicBezTo>
                  <a:cubicBezTo>
                    <a:pt x="142" y="82"/>
                    <a:pt x="142" y="82"/>
                    <a:pt x="142" y="82"/>
                  </a:cubicBezTo>
                  <a:cubicBezTo>
                    <a:pt x="142" y="82"/>
                    <a:pt x="142" y="82"/>
                    <a:pt x="142" y="82"/>
                  </a:cubicBezTo>
                  <a:cubicBezTo>
                    <a:pt x="139" y="84"/>
                    <a:pt x="139" y="84"/>
                    <a:pt x="139" y="84"/>
                  </a:cubicBezTo>
                  <a:cubicBezTo>
                    <a:pt x="135" y="87"/>
                    <a:pt x="135" y="87"/>
                    <a:pt x="135" y="87"/>
                  </a:cubicBezTo>
                  <a:cubicBezTo>
                    <a:pt x="131" y="91"/>
                    <a:pt x="131" y="91"/>
                    <a:pt x="131" y="91"/>
                  </a:cubicBezTo>
                  <a:cubicBezTo>
                    <a:pt x="127" y="94"/>
                    <a:pt x="127" y="94"/>
                    <a:pt x="127" y="94"/>
                  </a:cubicBezTo>
                  <a:cubicBezTo>
                    <a:pt x="123" y="98"/>
                    <a:pt x="123" y="98"/>
                    <a:pt x="123" y="98"/>
                  </a:cubicBezTo>
                  <a:cubicBezTo>
                    <a:pt x="123" y="97"/>
                    <a:pt x="123" y="97"/>
                    <a:pt x="123" y="97"/>
                  </a:cubicBezTo>
                  <a:cubicBezTo>
                    <a:pt x="119" y="101"/>
                    <a:pt x="119" y="101"/>
                    <a:pt x="119" y="101"/>
                  </a:cubicBezTo>
                  <a:cubicBezTo>
                    <a:pt x="117" y="103"/>
                    <a:pt x="117" y="103"/>
                    <a:pt x="117" y="103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3" y="108"/>
                    <a:pt x="113" y="108"/>
                    <a:pt x="113" y="108"/>
                  </a:cubicBezTo>
                  <a:cubicBezTo>
                    <a:pt x="109" y="113"/>
                    <a:pt x="109" y="113"/>
                    <a:pt x="109" y="113"/>
                  </a:cubicBezTo>
                  <a:cubicBezTo>
                    <a:pt x="107" y="115"/>
                    <a:pt x="105" y="116"/>
                    <a:pt x="103" y="118"/>
                  </a:cubicBezTo>
                  <a:cubicBezTo>
                    <a:pt x="99" y="122"/>
                    <a:pt x="99" y="122"/>
                    <a:pt x="99" y="122"/>
                  </a:cubicBezTo>
                  <a:cubicBezTo>
                    <a:pt x="96" y="125"/>
                    <a:pt x="96" y="125"/>
                    <a:pt x="96" y="125"/>
                  </a:cubicBezTo>
                  <a:cubicBezTo>
                    <a:pt x="95" y="126"/>
                    <a:pt x="95" y="126"/>
                    <a:pt x="95" y="126"/>
                  </a:cubicBezTo>
                  <a:cubicBezTo>
                    <a:pt x="91" y="131"/>
                    <a:pt x="91" y="131"/>
                    <a:pt x="91" y="131"/>
                  </a:cubicBezTo>
                  <a:cubicBezTo>
                    <a:pt x="89" y="133"/>
                    <a:pt x="87" y="135"/>
                    <a:pt x="85" y="137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77" y="148"/>
                    <a:pt x="77" y="148"/>
                    <a:pt x="77" y="148"/>
                  </a:cubicBezTo>
                  <a:cubicBezTo>
                    <a:pt x="76" y="148"/>
                    <a:pt x="76" y="148"/>
                    <a:pt x="76" y="148"/>
                  </a:cubicBezTo>
                  <a:cubicBezTo>
                    <a:pt x="80" y="143"/>
                    <a:pt x="80" y="143"/>
                    <a:pt x="80" y="143"/>
                  </a:cubicBezTo>
                  <a:cubicBezTo>
                    <a:pt x="83" y="138"/>
                    <a:pt x="83" y="138"/>
                    <a:pt x="83" y="138"/>
                  </a:cubicBezTo>
                  <a:cubicBezTo>
                    <a:pt x="84" y="137"/>
                    <a:pt x="85" y="135"/>
                    <a:pt x="86" y="134"/>
                  </a:cubicBezTo>
                  <a:cubicBezTo>
                    <a:pt x="91" y="128"/>
                    <a:pt x="91" y="128"/>
                    <a:pt x="91" y="128"/>
                  </a:cubicBezTo>
                  <a:cubicBezTo>
                    <a:pt x="95" y="124"/>
                    <a:pt x="95" y="124"/>
                    <a:pt x="95" y="124"/>
                  </a:cubicBezTo>
                  <a:cubicBezTo>
                    <a:pt x="96" y="123"/>
                    <a:pt x="96" y="123"/>
                    <a:pt x="96" y="123"/>
                  </a:cubicBezTo>
                  <a:cubicBezTo>
                    <a:pt x="96" y="122"/>
                    <a:pt x="96" y="122"/>
                    <a:pt x="96" y="122"/>
                  </a:cubicBezTo>
                  <a:cubicBezTo>
                    <a:pt x="97" y="121"/>
                    <a:pt x="97" y="121"/>
                    <a:pt x="97" y="121"/>
                  </a:cubicBezTo>
                  <a:cubicBezTo>
                    <a:pt x="99" y="119"/>
                    <a:pt x="99" y="119"/>
                    <a:pt x="99" y="119"/>
                  </a:cubicBezTo>
                  <a:cubicBezTo>
                    <a:pt x="92" y="126"/>
                    <a:pt x="85" y="135"/>
                    <a:pt x="79" y="142"/>
                  </a:cubicBezTo>
                  <a:cubicBezTo>
                    <a:pt x="67" y="158"/>
                    <a:pt x="67" y="158"/>
                    <a:pt x="47" y="190"/>
                  </a:cubicBezTo>
                  <a:cubicBezTo>
                    <a:pt x="37" y="208"/>
                    <a:pt x="37" y="208"/>
                    <a:pt x="23" y="243"/>
                  </a:cubicBezTo>
                  <a:cubicBezTo>
                    <a:pt x="19" y="253"/>
                    <a:pt x="15" y="267"/>
                    <a:pt x="12" y="277"/>
                  </a:cubicBezTo>
                  <a:cubicBezTo>
                    <a:pt x="11" y="280"/>
                    <a:pt x="11" y="280"/>
                    <a:pt x="11" y="280"/>
                  </a:cubicBezTo>
                  <a:cubicBezTo>
                    <a:pt x="11" y="280"/>
                    <a:pt x="11" y="280"/>
                    <a:pt x="11" y="280"/>
                  </a:cubicBezTo>
                  <a:cubicBezTo>
                    <a:pt x="12" y="278"/>
                    <a:pt x="12" y="278"/>
                    <a:pt x="12" y="278"/>
                  </a:cubicBezTo>
                  <a:cubicBezTo>
                    <a:pt x="12" y="277"/>
                    <a:pt x="12" y="277"/>
                    <a:pt x="12" y="277"/>
                  </a:cubicBezTo>
                  <a:cubicBezTo>
                    <a:pt x="11" y="281"/>
                    <a:pt x="11" y="281"/>
                    <a:pt x="11" y="281"/>
                  </a:cubicBezTo>
                  <a:cubicBezTo>
                    <a:pt x="10" y="286"/>
                    <a:pt x="10" y="286"/>
                    <a:pt x="10" y="286"/>
                  </a:cubicBezTo>
                  <a:cubicBezTo>
                    <a:pt x="10" y="288"/>
                    <a:pt x="10" y="289"/>
                    <a:pt x="9" y="291"/>
                  </a:cubicBezTo>
                  <a:cubicBezTo>
                    <a:pt x="9" y="294"/>
                    <a:pt x="9" y="294"/>
                    <a:pt x="9" y="294"/>
                  </a:cubicBezTo>
                  <a:cubicBezTo>
                    <a:pt x="8" y="297"/>
                    <a:pt x="8" y="297"/>
                    <a:pt x="8" y="297"/>
                  </a:cubicBezTo>
                  <a:cubicBezTo>
                    <a:pt x="8" y="300"/>
                    <a:pt x="8" y="300"/>
                    <a:pt x="8" y="300"/>
                  </a:cubicBezTo>
                  <a:cubicBezTo>
                    <a:pt x="7" y="304"/>
                    <a:pt x="7" y="304"/>
                    <a:pt x="7" y="304"/>
                  </a:cubicBezTo>
                  <a:cubicBezTo>
                    <a:pt x="7" y="306"/>
                    <a:pt x="7" y="306"/>
                    <a:pt x="7" y="306"/>
                  </a:cubicBezTo>
                  <a:cubicBezTo>
                    <a:pt x="6" y="310"/>
                    <a:pt x="6" y="310"/>
                    <a:pt x="6" y="310"/>
                  </a:cubicBezTo>
                  <a:cubicBezTo>
                    <a:pt x="6" y="311"/>
                    <a:pt x="6" y="311"/>
                    <a:pt x="6" y="311"/>
                  </a:cubicBezTo>
                  <a:cubicBezTo>
                    <a:pt x="7" y="308"/>
                    <a:pt x="7" y="308"/>
                    <a:pt x="7" y="308"/>
                  </a:cubicBezTo>
                  <a:cubicBezTo>
                    <a:pt x="8" y="304"/>
                    <a:pt x="8" y="304"/>
                    <a:pt x="8" y="304"/>
                  </a:cubicBezTo>
                  <a:cubicBezTo>
                    <a:pt x="9" y="298"/>
                    <a:pt x="9" y="298"/>
                    <a:pt x="9" y="298"/>
                  </a:cubicBezTo>
                  <a:cubicBezTo>
                    <a:pt x="10" y="291"/>
                    <a:pt x="10" y="291"/>
                    <a:pt x="10" y="291"/>
                  </a:cubicBezTo>
                  <a:cubicBezTo>
                    <a:pt x="12" y="283"/>
                    <a:pt x="12" y="283"/>
                    <a:pt x="12" y="283"/>
                  </a:cubicBezTo>
                  <a:cubicBezTo>
                    <a:pt x="12" y="280"/>
                    <a:pt x="13" y="277"/>
                    <a:pt x="14" y="274"/>
                  </a:cubicBezTo>
                  <a:cubicBezTo>
                    <a:pt x="15" y="272"/>
                    <a:pt x="15" y="270"/>
                    <a:pt x="16" y="268"/>
                  </a:cubicBezTo>
                  <a:cubicBezTo>
                    <a:pt x="18" y="262"/>
                    <a:pt x="18" y="262"/>
                    <a:pt x="18" y="262"/>
                  </a:cubicBezTo>
                  <a:cubicBezTo>
                    <a:pt x="19" y="260"/>
                    <a:pt x="19" y="260"/>
                    <a:pt x="19" y="260"/>
                  </a:cubicBezTo>
                  <a:cubicBezTo>
                    <a:pt x="21" y="255"/>
                    <a:pt x="21" y="255"/>
                    <a:pt x="21" y="255"/>
                  </a:cubicBezTo>
                  <a:cubicBezTo>
                    <a:pt x="23" y="252"/>
                    <a:pt x="23" y="252"/>
                    <a:pt x="23" y="252"/>
                  </a:cubicBezTo>
                  <a:cubicBezTo>
                    <a:pt x="24" y="250"/>
                    <a:pt x="24" y="250"/>
                    <a:pt x="24" y="250"/>
                  </a:cubicBezTo>
                  <a:cubicBezTo>
                    <a:pt x="26" y="246"/>
                    <a:pt x="26" y="246"/>
                    <a:pt x="26" y="246"/>
                  </a:cubicBezTo>
                  <a:cubicBezTo>
                    <a:pt x="27" y="244"/>
                    <a:pt x="27" y="244"/>
                    <a:pt x="27" y="244"/>
                  </a:cubicBezTo>
                  <a:cubicBezTo>
                    <a:pt x="29" y="237"/>
                    <a:pt x="29" y="237"/>
                    <a:pt x="29" y="237"/>
                  </a:cubicBezTo>
                  <a:cubicBezTo>
                    <a:pt x="30" y="235"/>
                    <a:pt x="30" y="235"/>
                    <a:pt x="30" y="235"/>
                  </a:cubicBezTo>
                  <a:cubicBezTo>
                    <a:pt x="31" y="231"/>
                    <a:pt x="31" y="231"/>
                    <a:pt x="31" y="231"/>
                  </a:cubicBezTo>
                  <a:cubicBezTo>
                    <a:pt x="32" y="228"/>
                    <a:pt x="32" y="228"/>
                    <a:pt x="32" y="228"/>
                  </a:cubicBezTo>
                  <a:cubicBezTo>
                    <a:pt x="34" y="226"/>
                    <a:pt x="34" y="226"/>
                    <a:pt x="34" y="226"/>
                  </a:cubicBezTo>
                  <a:cubicBezTo>
                    <a:pt x="32" y="231"/>
                    <a:pt x="32" y="231"/>
                    <a:pt x="32" y="231"/>
                  </a:cubicBezTo>
                  <a:cubicBezTo>
                    <a:pt x="35" y="226"/>
                    <a:pt x="35" y="226"/>
                    <a:pt x="35" y="226"/>
                  </a:cubicBezTo>
                  <a:cubicBezTo>
                    <a:pt x="37" y="223"/>
                    <a:pt x="37" y="223"/>
                    <a:pt x="37" y="223"/>
                  </a:cubicBezTo>
                  <a:cubicBezTo>
                    <a:pt x="38" y="220"/>
                    <a:pt x="38" y="220"/>
                    <a:pt x="38" y="220"/>
                  </a:cubicBezTo>
                  <a:cubicBezTo>
                    <a:pt x="42" y="212"/>
                    <a:pt x="42" y="212"/>
                    <a:pt x="42" y="212"/>
                  </a:cubicBezTo>
                  <a:cubicBezTo>
                    <a:pt x="43" y="212"/>
                    <a:pt x="43" y="212"/>
                    <a:pt x="44" y="212"/>
                  </a:cubicBezTo>
                  <a:cubicBezTo>
                    <a:pt x="46" y="210"/>
                    <a:pt x="46" y="210"/>
                    <a:pt x="46" y="210"/>
                  </a:cubicBezTo>
                  <a:cubicBezTo>
                    <a:pt x="48" y="209"/>
                    <a:pt x="48" y="209"/>
                    <a:pt x="48" y="209"/>
                  </a:cubicBezTo>
                  <a:cubicBezTo>
                    <a:pt x="49" y="206"/>
                    <a:pt x="49" y="206"/>
                    <a:pt x="49" y="206"/>
                  </a:cubicBezTo>
                  <a:cubicBezTo>
                    <a:pt x="52" y="199"/>
                    <a:pt x="52" y="199"/>
                    <a:pt x="52" y="199"/>
                  </a:cubicBezTo>
                  <a:cubicBezTo>
                    <a:pt x="56" y="194"/>
                    <a:pt x="56" y="194"/>
                    <a:pt x="56" y="194"/>
                  </a:cubicBezTo>
                  <a:cubicBezTo>
                    <a:pt x="56" y="194"/>
                    <a:pt x="57" y="194"/>
                    <a:pt x="57" y="194"/>
                  </a:cubicBezTo>
                  <a:cubicBezTo>
                    <a:pt x="59" y="192"/>
                    <a:pt x="59" y="192"/>
                    <a:pt x="59" y="192"/>
                  </a:cubicBezTo>
                  <a:cubicBezTo>
                    <a:pt x="60" y="192"/>
                    <a:pt x="60" y="192"/>
                    <a:pt x="60" y="192"/>
                  </a:cubicBezTo>
                  <a:cubicBezTo>
                    <a:pt x="63" y="189"/>
                    <a:pt x="63" y="189"/>
                    <a:pt x="63" y="189"/>
                  </a:cubicBezTo>
                  <a:cubicBezTo>
                    <a:pt x="66" y="186"/>
                    <a:pt x="66" y="186"/>
                    <a:pt x="66" y="186"/>
                  </a:cubicBezTo>
                  <a:cubicBezTo>
                    <a:pt x="68" y="186"/>
                    <a:pt x="69" y="186"/>
                    <a:pt x="70" y="187"/>
                  </a:cubicBezTo>
                  <a:cubicBezTo>
                    <a:pt x="70" y="188"/>
                    <a:pt x="69" y="188"/>
                    <a:pt x="69" y="189"/>
                  </a:cubicBezTo>
                  <a:cubicBezTo>
                    <a:pt x="68" y="189"/>
                    <a:pt x="67" y="189"/>
                    <a:pt x="66" y="189"/>
                  </a:cubicBezTo>
                  <a:cubicBezTo>
                    <a:pt x="63" y="192"/>
                    <a:pt x="63" y="192"/>
                    <a:pt x="61" y="196"/>
                  </a:cubicBezTo>
                  <a:cubicBezTo>
                    <a:pt x="61" y="197"/>
                    <a:pt x="61" y="197"/>
                    <a:pt x="61" y="197"/>
                  </a:cubicBezTo>
                  <a:cubicBezTo>
                    <a:pt x="64" y="195"/>
                    <a:pt x="64" y="195"/>
                    <a:pt x="64" y="195"/>
                  </a:cubicBezTo>
                  <a:cubicBezTo>
                    <a:pt x="66" y="193"/>
                    <a:pt x="66" y="193"/>
                    <a:pt x="66" y="193"/>
                  </a:cubicBezTo>
                  <a:cubicBezTo>
                    <a:pt x="68" y="192"/>
                    <a:pt x="68" y="192"/>
                    <a:pt x="68" y="192"/>
                  </a:cubicBezTo>
                  <a:cubicBezTo>
                    <a:pt x="71" y="190"/>
                    <a:pt x="71" y="190"/>
                    <a:pt x="71" y="190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7" y="185"/>
                    <a:pt x="77" y="185"/>
                    <a:pt x="77" y="185"/>
                  </a:cubicBezTo>
                  <a:cubicBezTo>
                    <a:pt x="80" y="182"/>
                    <a:pt x="80" y="182"/>
                    <a:pt x="80" y="182"/>
                  </a:cubicBezTo>
                  <a:cubicBezTo>
                    <a:pt x="83" y="178"/>
                    <a:pt x="83" y="178"/>
                    <a:pt x="83" y="178"/>
                  </a:cubicBezTo>
                  <a:cubicBezTo>
                    <a:pt x="80" y="179"/>
                    <a:pt x="80" y="179"/>
                    <a:pt x="80" y="179"/>
                  </a:cubicBezTo>
                  <a:cubicBezTo>
                    <a:pt x="75" y="184"/>
                    <a:pt x="75" y="184"/>
                    <a:pt x="75" y="184"/>
                  </a:cubicBezTo>
                  <a:cubicBezTo>
                    <a:pt x="73" y="184"/>
                    <a:pt x="73" y="184"/>
                    <a:pt x="73" y="184"/>
                  </a:cubicBezTo>
                  <a:cubicBezTo>
                    <a:pt x="73" y="182"/>
                    <a:pt x="73" y="182"/>
                    <a:pt x="73" y="182"/>
                  </a:cubicBezTo>
                  <a:cubicBezTo>
                    <a:pt x="73" y="178"/>
                    <a:pt x="73" y="178"/>
                    <a:pt x="73" y="178"/>
                  </a:cubicBezTo>
                  <a:cubicBezTo>
                    <a:pt x="76" y="171"/>
                    <a:pt x="76" y="171"/>
                    <a:pt x="76" y="171"/>
                  </a:cubicBezTo>
                  <a:cubicBezTo>
                    <a:pt x="80" y="168"/>
                    <a:pt x="80" y="168"/>
                    <a:pt x="80" y="168"/>
                  </a:cubicBezTo>
                  <a:cubicBezTo>
                    <a:pt x="83" y="163"/>
                    <a:pt x="83" y="163"/>
                    <a:pt x="83" y="163"/>
                  </a:cubicBezTo>
                  <a:cubicBezTo>
                    <a:pt x="81" y="162"/>
                    <a:pt x="81" y="162"/>
                    <a:pt x="81" y="162"/>
                  </a:cubicBezTo>
                  <a:cubicBezTo>
                    <a:pt x="78" y="164"/>
                    <a:pt x="78" y="164"/>
                    <a:pt x="78" y="164"/>
                  </a:cubicBezTo>
                  <a:cubicBezTo>
                    <a:pt x="73" y="168"/>
                    <a:pt x="73" y="168"/>
                    <a:pt x="73" y="168"/>
                  </a:cubicBezTo>
                  <a:cubicBezTo>
                    <a:pt x="67" y="174"/>
                    <a:pt x="67" y="174"/>
                    <a:pt x="67" y="174"/>
                  </a:cubicBezTo>
                  <a:cubicBezTo>
                    <a:pt x="63" y="178"/>
                    <a:pt x="63" y="178"/>
                    <a:pt x="63" y="178"/>
                  </a:cubicBezTo>
                  <a:cubicBezTo>
                    <a:pt x="66" y="175"/>
                    <a:pt x="66" y="175"/>
                    <a:pt x="66" y="175"/>
                  </a:cubicBezTo>
                  <a:cubicBezTo>
                    <a:pt x="69" y="171"/>
                    <a:pt x="69" y="171"/>
                    <a:pt x="69" y="171"/>
                  </a:cubicBezTo>
                  <a:cubicBezTo>
                    <a:pt x="71" y="169"/>
                    <a:pt x="71" y="169"/>
                    <a:pt x="71" y="169"/>
                  </a:cubicBezTo>
                  <a:cubicBezTo>
                    <a:pt x="71" y="167"/>
                    <a:pt x="71" y="167"/>
                    <a:pt x="71" y="167"/>
                  </a:cubicBezTo>
                  <a:cubicBezTo>
                    <a:pt x="71" y="167"/>
                    <a:pt x="72" y="167"/>
                    <a:pt x="72" y="167"/>
                  </a:cubicBezTo>
                  <a:cubicBezTo>
                    <a:pt x="75" y="164"/>
                    <a:pt x="75" y="164"/>
                    <a:pt x="75" y="164"/>
                  </a:cubicBezTo>
                  <a:cubicBezTo>
                    <a:pt x="78" y="161"/>
                    <a:pt x="78" y="161"/>
                    <a:pt x="78" y="161"/>
                  </a:cubicBezTo>
                  <a:cubicBezTo>
                    <a:pt x="80" y="161"/>
                    <a:pt x="80" y="161"/>
                    <a:pt x="80" y="161"/>
                  </a:cubicBezTo>
                  <a:cubicBezTo>
                    <a:pt x="83" y="157"/>
                    <a:pt x="83" y="157"/>
                    <a:pt x="83" y="157"/>
                  </a:cubicBezTo>
                  <a:cubicBezTo>
                    <a:pt x="85" y="156"/>
                    <a:pt x="85" y="156"/>
                    <a:pt x="85" y="156"/>
                  </a:cubicBezTo>
                  <a:cubicBezTo>
                    <a:pt x="86" y="156"/>
                    <a:pt x="87" y="156"/>
                    <a:pt x="87" y="156"/>
                  </a:cubicBezTo>
                  <a:cubicBezTo>
                    <a:pt x="92" y="156"/>
                    <a:pt x="92" y="156"/>
                    <a:pt x="92" y="156"/>
                  </a:cubicBezTo>
                  <a:cubicBezTo>
                    <a:pt x="93" y="157"/>
                    <a:pt x="93" y="157"/>
                    <a:pt x="93" y="157"/>
                  </a:cubicBezTo>
                  <a:cubicBezTo>
                    <a:pt x="95" y="157"/>
                    <a:pt x="95" y="157"/>
                    <a:pt x="95" y="157"/>
                  </a:cubicBezTo>
                  <a:cubicBezTo>
                    <a:pt x="99" y="154"/>
                    <a:pt x="99" y="154"/>
                    <a:pt x="99" y="154"/>
                  </a:cubicBezTo>
                  <a:cubicBezTo>
                    <a:pt x="104" y="150"/>
                    <a:pt x="104" y="150"/>
                    <a:pt x="104" y="150"/>
                  </a:cubicBezTo>
                  <a:cubicBezTo>
                    <a:pt x="107" y="150"/>
                    <a:pt x="107" y="150"/>
                    <a:pt x="107" y="150"/>
                  </a:cubicBezTo>
                  <a:cubicBezTo>
                    <a:pt x="110" y="148"/>
                    <a:pt x="110" y="148"/>
                    <a:pt x="110" y="148"/>
                  </a:cubicBezTo>
                </a:path>
              </a:pathLst>
            </a:custGeom>
            <a:solidFill>
              <a:srgbClr val="002060"/>
            </a:solidFill>
            <a:ln w="9525">
              <a:solidFill>
                <a:srgbClr val="000000"/>
              </a:solidFill>
              <a:round/>
            </a:ln>
          </p:spPr>
          <p:txBody>
            <a:bodyPr vert="horz" wrap="square" lIns="162560" tIns="81280" rIns="162560" bIns="81280" numCol="1" anchor="t" anchorCtr="0" compatLnSpc="1"/>
            <a:lstStyle/>
            <a:p>
              <a:endParaRPr lang="en-US" sz="32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6" name="椭圆 5"/>
            <p:cNvSpPr/>
            <p:nvPr>
              <p:custDataLst>
                <p:tags r:id="rId4"/>
              </p:custDataLst>
            </p:nvPr>
          </p:nvSpPr>
          <p:spPr>
            <a:xfrm>
              <a:off x="3197103" y="4286773"/>
              <a:ext cx="192000" cy="192000"/>
            </a:xfrm>
            <a:prstGeom prst="ellipse">
              <a:avLst/>
            </a:prstGeom>
            <a:solidFill>
              <a:srgbClr val="002060"/>
            </a:solidFill>
            <a:ln>
              <a:solidFill>
                <a:srgbClr val="74C367"/>
              </a:solidFill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" name="椭圆 6"/>
            <p:cNvSpPr/>
            <p:nvPr>
              <p:custDataLst>
                <p:tags r:id="rId5"/>
              </p:custDataLst>
            </p:nvPr>
          </p:nvSpPr>
          <p:spPr>
            <a:xfrm>
              <a:off x="7496793" y="4247667"/>
              <a:ext cx="192000" cy="192000"/>
            </a:xfrm>
            <a:prstGeom prst="ellipse">
              <a:avLst/>
            </a:prstGeom>
            <a:solidFill>
              <a:srgbClr val="002060"/>
            </a:solidFill>
            <a:ln>
              <a:solidFill>
                <a:srgbClr val="74C367"/>
              </a:solidFill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8" name="椭圆 7"/>
            <p:cNvSpPr/>
            <p:nvPr>
              <p:custDataLst>
                <p:tags r:id="rId6"/>
              </p:custDataLst>
            </p:nvPr>
          </p:nvSpPr>
          <p:spPr>
            <a:xfrm>
              <a:off x="3539491" y="2626392"/>
              <a:ext cx="192000" cy="192000"/>
            </a:xfrm>
            <a:prstGeom prst="ellipse">
              <a:avLst/>
            </a:prstGeom>
            <a:solidFill>
              <a:srgbClr val="002060"/>
            </a:solidFill>
            <a:ln>
              <a:solidFill>
                <a:srgbClr val="74C367"/>
              </a:solidFill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9" name="椭圆 8"/>
            <p:cNvSpPr/>
            <p:nvPr>
              <p:custDataLst>
                <p:tags r:id="rId7"/>
              </p:custDataLst>
            </p:nvPr>
          </p:nvSpPr>
          <p:spPr>
            <a:xfrm>
              <a:off x="7135368" y="2626392"/>
              <a:ext cx="192000" cy="192000"/>
            </a:xfrm>
            <a:prstGeom prst="ellipse">
              <a:avLst/>
            </a:prstGeom>
            <a:solidFill>
              <a:srgbClr val="002060"/>
            </a:solidFill>
            <a:ln>
              <a:solidFill>
                <a:srgbClr val="74C367"/>
              </a:solidFill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0" name="文本框 9"/>
            <p:cNvSpPr txBox="1"/>
            <p:nvPr>
              <p:custDataLst>
                <p:tags r:id="rId8"/>
              </p:custDataLst>
            </p:nvPr>
          </p:nvSpPr>
          <p:spPr>
            <a:xfrm>
              <a:off x="7803145" y="4343667"/>
              <a:ext cx="2107353" cy="119380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交流社区：</a:t>
              </a:r>
            </a:p>
            <a:p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小木虫、知乎</a:t>
              </a:r>
            </a:p>
          </p:txBody>
        </p:sp>
        <p:sp>
          <p:nvSpPr>
            <p:cNvPr id="11" name="文本框 9"/>
            <p:cNvSpPr txBox="1"/>
            <p:nvPr>
              <p:custDataLst>
                <p:tags r:id="rId9"/>
              </p:custDataLst>
            </p:nvPr>
          </p:nvSpPr>
          <p:spPr>
            <a:xfrm>
              <a:off x="7803145" y="1782623"/>
              <a:ext cx="4179993" cy="2276687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fontScale="92500" lnSpcReduction="10000"/>
            </a:bodyPr>
            <a:lstStyle/>
            <a:p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中国知网、</a:t>
              </a:r>
            </a:p>
            <a:p>
              <a:r>
                <a:rPr lang="zh-CN" altLang="en-US" sz="2400" b="1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W</a:t>
              </a:r>
              <a:r>
                <a:rPr lang="en-US" altLang="zh-CN" sz="2400" b="1" dirty="0" err="1" smtClean="0">
                  <a:latin typeface="黑体" panose="02010609060101010101" pitchFamily="49" charset="-122"/>
                  <a:ea typeface="黑体" panose="02010609060101010101" pitchFamily="49" charset="-122"/>
                </a:rPr>
                <a:t>eb</a:t>
              </a:r>
              <a:r>
                <a:rPr lang="en-US" altLang="zh-CN" sz="2400" b="1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 of Science </a:t>
              </a:r>
              <a:r>
                <a:rPr lang="zh-CN" altLang="en-US" sz="2400" b="1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、</a:t>
              </a:r>
              <a:r>
                <a:rPr lang="en-US" altLang="zh-CN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Springer</a:t>
              </a:r>
            </a:p>
            <a:p>
              <a:r>
                <a:rPr lang="en-US" altLang="zh-CN" sz="2400" b="1" dirty="0" err="1">
                  <a:latin typeface="黑体" panose="02010609060101010101" pitchFamily="49" charset="-122"/>
                  <a:ea typeface="黑体" panose="02010609060101010101" pitchFamily="49" charset="-122"/>
                </a:rPr>
                <a:t>Wiely</a:t>
              </a:r>
              <a:endParaRPr lang="en-US" altLang="zh-CN" sz="24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r>
                <a:rPr lang="en-US" altLang="zh-CN" sz="2400" b="1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Elsevier</a:t>
              </a:r>
              <a:endParaRPr lang="zh-CN" altLang="en-US" sz="2400" b="1" dirty="0" smtClean="0"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r>
                <a:rPr lang="zh-CN" altLang="en-US" sz="2400" b="1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CNKI </a:t>
              </a:r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Scholar、</a:t>
              </a:r>
            </a:p>
            <a:p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谷歌学术</a:t>
              </a:r>
              <a:endParaRPr lang="en-US" altLang="zh-CN" sz="24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r>
                <a:rPr lang="en-US" altLang="zh-CN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·······</a:t>
              </a:r>
            </a:p>
          </p:txBody>
        </p:sp>
        <p:sp>
          <p:nvSpPr>
            <p:cNvPr id="12" name="文本框 9"/>
            <p:cNvSpPr txBox="1"/>
            <p:nvPr>
              <p:custDataLst>
                <p:tags r:id="rId10"/>
              </p:custDataLst>
            </p:nvPr>
          </p:nvSpPr>
          <p:spPr>
            <a:xfrm>
              <a:off x="692450" y="3843869"/>
              <a:ext cx="2430780" cy="1077807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fontScale="90000"/>
            </a:bodyPr>
            <a:lstStyle/>
            <a:p>
              <a:pPr>
                <a:lnSpc>
                  <a:spcPct val="110000"/>
                </a:lnSpc>
              </a:pPr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学科特色资源网站：</a:t>
              </a:r>
            </a:p>
            <a:p>
              <a:pPr>
                <a:lnSpc>
                  <a:spcPct val="110000"/>
                </a:lnSpc>
              </a:pPr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科学网、读秀</a:t>
              </a:r>
            </a:p>
          </p:txBody>
        </p:sp>
        <p:sp>
          <p:nvSpPr>
            <p:cNvPr id="13" name="文本框 9"/>
            <p:cNvSpPr txBox="1"/>
            <p:nvPr>
              <p:custDataLst>
                <p:tags r:id="rId11"/>
              </p:custDataLst>
            </p:nvPr>
          </p:nvSpPr>
          <p:spPr>
            <a:xfrm>
              <a:off x="1258158" y="2051928"/>
              <a:ext cx="1880447" cy="1148927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pPr algn="r"/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图书馆</a:t>
              </a:r>
              <a:r>
                <a:rPr lang="en-US" altLang="zh-CN" sz="2400" dirty="0">
                  <a:latin typeface="黑体" panose="02010609060101010101" pitchFamily="49" charset="-122"/>
                  <a:ea typeface="黑体" panose="02010609060101010101" pitchFamily="49" charset="-122"/>
                </a:rPr>
                <a:t> </a:t>
              </a: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647377" y="287660"/>
            <a:ext cx="809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文献检索</a:t>
            </a:r>
            <a:r>
              <a:rPr lang="en-US" altLang="zh-CN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去哪找？</a:t>
            </a:r>
          </a:p>
        </p:txBody>
      </p:sp>
    </p:spTree>
    <p:extLst>
      <p:ext uri="{BB962C8B-B14F-4D97-AF65-F5344CB8AC3E}">
        <p14:creationId xmlns:p14="http://schemas.microsoft.com/office/powerpoint/2010/main" val="3445885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/>
        </p:nvSpPr>
        <p:spPr>
          <a:xfrm>
            <a:off x="647377" y="287660"/>
            <a:ext cx="809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文献检索</a:t>
            </a:r>
            <a:r>
              <a:rPr lang="en-US" altLang="zh-CN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怎么找？</a:t>
            </a:r>
            <a:endParaRPr lang="zh-CN" altLang="en-US" sz="2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9" t="1727" r="6679" b="36087"/>
          <a:stretch/>
        </p:blipFill>
        <p:spPr>
          <a:xfrm>
            <a:off x="362188" y="522514"/>
            <a:ext cx="11593624" cy="13605608"/>
          </a:xfrm>
          <a:prstGeom prst="rect">
            <a:avLst/>
          </a:prstGeom>
        </p:spPr>
      </p:pic>
      <p:grpSp>
        <p:nvGrpSpPr>
          <p:cNvPr id="22" name="组合 21"/>
          <p:cNvGrpSpPr/>
          <p:nvPr/>
        </p:nvGrpSpPr>
        <p:grpSpPr>
          <a:xfrm>
            <a:off x="2812994" y="1687907"/>
            <a:ext cx="1142857" cy="2904762"/>
            <a:chOff x="2819471" y="1735319"/>
            <a:chExt cx="1142857" cy="2904762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19471" y="1735319"/>
              <a:ext cx="1142857" cy="2904762"/>
            </a:xfrm>
            <a:prstGeom prst="rect">
              <a:avLst/>
            </a:prstGeom>
          </p:spPr>
        </p:pic>
        <p:sp>
          <p:nvSpPr>
            <p:cNvPr id="24" name="文本框 23"/>
            <p:cNvSpPr txBox="1"/>
            <p:nvPr/>
          </p:nvSpPr>
          <p:spPr>
            <a:xfrm>
              <a:off x="2819471" y="1735319"/>
              <a:ext cx="1142857" cy="2904762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  <a:prstDash val="solid"/>
            </a:ln>
          </p:spPr>
          <p:txBody>
            <a:bodyPr wrap="square" rtlCol="0">
              <a:noAutofit/>
            </a:bodyPr>
            <a:lstStyle/>
            <a:p>
              <a:endParaRPr lang="zh-CN" altLang="en-US" sz="2400"/>
            </a:p>
          </p:txBody>
        </p:sp>
      </p:grpSp>
      <p:sp>
        <p:nvSpPr>
          <p:cNvPr id="17" name="矩形 16"/>
          <p:cNvSpPr/>
          <p:nvPr/>
        </p:nvSpPr>
        <p:spPr>
          <a:xfrm>
            <a:off x="2812994" y="1216828"/>
            <a:ext cx="3203958" cy="424180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8" name="组合 27"/>
          <p:cNvGrpSpPr/>
          <p:nvPr/>
        </p:nvGrpSpPr>
        <p:grpSpPr>
          <a:xfrm>
            <a:off x="3068233" y="1921723"/>
            <a:ext cx="3860800" cy="1218565"/>
            <a:chOff x="4546" y="3716"/>
            <a:chExt cx="6080" cy="1919"/>
          </a:xfrm>
        </p:grpSpPr>
        <p:sp>
          <p:nvSpPr>
            <p:cNvPr id="29" name="矩形 28"/>
            <p:cNvSpPr/>
            <p:nvPr/>
          </p:nvSpPr>
          <p:spPr>
            <a:xfrm>
              <a:off x="4546" y="3716"/>
              <a:ext cx="6080" cy="536"/>
            </a:xfrm>
            <a:prstGeom prst="rect">
              <a:avLst/>
            </a:pr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0" name="直接连接符 29"/>
            <p:cNvCxnSpPr>
              <a:stCxn id="29" idx="2"/>
            </p:cNvCxnSpPr>
            <p:nvPr/>
          </p:nvCxnSpPr>
          <p:spPr>
            <a:xfrm>
              <a:off x="7586" y="4252"/>
              <a:ext cx="8" cy="779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文本框 30"/>
            <p:cNvSpPr txBox="1"/>
            <p:nvPr/>
          </p:nvSpPr>
          <p:spPr>
            <a:xfrm>
              <a:off x="5139" y="5007"/>
              <a:ext cx="4894" cy="628"/>
            </a:xfrm>
            <a:prstGeom prst="rect">
              <a:avLst/>
            </a:prstGeom>
            <a:solidFill>
              <a:srgbClr val="FBE5D6"/>
            </a:solidFill>
            <a:ln>
              <a:solidFill>
                <a:srgbClr val="FF0000"/>
              </a:solidFill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默认跨库选择四个数据库</a:t>
              </a:r>
            </a:p>
          </p:txBody>
        </p:sp>
      </p:grpSp>
      <p:sp>
        <p:nvSpPr>
          <p:cNvPr id="32" name="矩形 31"/>
          <p:cNvSpPr/>
          <p:nvPr/>
        </p:nvSpPr>
        <p:spPr>
          <a:xfrm>
            <a:off x="1524819" y="1228681"/>
            <a:ext cx="1205230" cy="410845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5739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32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494" y="970778"/>
            <a:ext cx="11316457" cy="5887222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34922" y="3423250"/>
            <a:ext cx="1889771" cy="2901086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txBody>
          <a:bodyPr wrap="square" rtlCol="0">
            <a:noAutofit/>
          </a:bodyPr>
          <a:lstStyle/>
          <a:p>
            <a:endParaRPr lang="zh-CN" altLang="en-US" sz="2400"/>
          </a:p>
        </p:txBody>
      </p:sp>
      <p:sp>
        <p:nvSpPr>
          <p:cNvPr id="6" name="文本框 5"/>
          <p:cNvSpPr txBox="1"/>
          <p:nvPr/>
        </p:nvSpPr>
        <p:spPr>
          <a:xfrm>
            <a:off x="2551903" y="2077103"/>
            <a:ext cx="8980456" cy="886839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txBody>
          <a:bodyPr wrap="square" rtlCol="0">
            <a:noAutofit/>
          </a:bodyPr>
          <a:lstStyle/>
          <a:p>
            <a:endParaRPr lang="zh-CN" altLang="en-US" sz="2400"/>
          </a:p>
        </p:txBody>
      </p:sp>
      <p:sp>
        <p:nvSpPr>
          <p:cNvPr id="7" name="文本框 6"/>
          <p:cNvSpPr txBox="1"/>
          <p:nvPr/>
        </p:nvSpPr>
        <p:spPr>
          <a:xfrm>
            <a:off x="5723403" y="4070267"/>
            <a:ext cx="3498215" cy="853567"/>
          </a:xfrm>
          <a:prstGeom prst="rect">
            <a:avLst/>
          </a:prstGeom>
          <a:solidFill>
            <a:srgbClr val="F6640A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分组浏览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相关度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时间排序，精简检索结果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072864" y="3090540"/>
            <a:ext cx="2440430" cy="443420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txBody>
          <a:bodyPr wrap="square" rtlCol="0">
            <a:noAutofit/>
          </a:bodyPr>
          <a:lstStyle/>
          <a:p>
            <a:endParaRPr lang="zh-CN" altLang="en-US" sz="2400"/>
          </a:p>
        </p:txBody>
      </p:sp>
      <p:sp>
        <p:nvSpPr>
          <p:cNvPr id="9" name="文本框 8"/>
          <p:cNvSpPr txBox="1"/>
          <p:nvPr/>
        </p:nvSpPr>
        <p:spPr>
          <a:xfrm>
            <a:off x="647377" y="287660"/>
            <a:ext cx="809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文献检索</a:t>
            </a:r>
            <a:r>
              <a:rPr lang="en-US" altLang="zh-CN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怎么找</a:t>
            </a:r>
            <a:r>
              <a:rPr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</a:p>
        </p:txBody>
      </p:sp>
      <p:cxnSp>
        <p:nvCxnSpPr>
          <p:cNvPr id="10" name="直接箭头连接符 9"/>
          <p:cNvCxnSpPr/>
          <p:nvPr/>
        </p:nvCxnSpPr>
        <p:spPr>
          <a:xfrm flipV="1">
            <a:off x="2424693" y="4585648"/>
            <a:ext cx="924377" cy="517011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6280" y="855789"/>
            <a:ext cx="1837712" cy="6117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5" name="文本框 14"/>
          <p:cNvSpPr txBox="1"/>
          <p:nvPr/>
        </p:nvSpPr>
        <p:spPr>
          <a:xfrm>
            <a:off x="7579148" y="3109665"/>
            <a:ext cx="1688055" cy="443420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txBody>
          <a:bodyPr wrap="square" rtlCol="0">
            <a:noAutofit/>
          </a:bodyPr>
          <a:lstStyle/>
          <a:p>
            <a:endParaRPr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3185744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  <p:bldP spid="8" grpId="0" bldLvl="0" animBg="1"/>
      <p:bldP spid="15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47377" y="287660"/>
            <a:ext cx="809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文献检索</a:t>
            </a:r>
            <a:r>
              <a:rPr lang="en-US" altLang="zh-CN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怎么找</a:t>
            </a:r>
            <a:r>
              <a:rPr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l="5782" r="1134" b="63865"/>
          <a:stretch>
            <a:fillRect/>
          </a:stretch>
        </p:blipFill>
        <p:spPr>
          <a:xfrm>
            <a:off x="293082" y="1673860"/>
            <a:ext cx="11865610" cy="225615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773757" y="2058035"/>
            <a:ext cx="1115060" cy="341630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内容占位符 3"/>
          <p:cNvPicPr>
            <a:picLocks noChangeAspect="1"/>
          </p:cNvPicPr>
          <p:nvPr/>
        </p:nvPicPr>
        <p:blipFill>
          <a:blip r:embed="rId3"/>
          <a:srcRect l="1075" t="-1135" r="234"/>
          <a:stretch>
            <a:fillRect/>
          </a:stretch>
        </p:blipFill>
        <p:spPr>
          <a:xfrm>
            <a:off x="293082" y="1614919"/>
            <a:ext cx="11775440" cy="430276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2689572" y="3082404"/>
            <a:ext cx="3436620" cy="398780"/>
            <a:chOff x="4066" y="4347"/>
            <a:chExt cx="5412" cy="628"/>
          </a:xfrm>
        </p:grpSpPr>
        <p:sp>
          <p:nvSpPr>
            <p:cNvPr id="11" name="矩形 10"/>
            <p:cNvSpPr/>
            <p:nvPr/>
          </p:nvSpPr>
          <p:spPr>
            <a:xfrm>
              <a:off x="4066" y="4430"/>
              <a:ext cx="1090" cy="506"/>
            </a:xfrm>
            <a:prstGeom prst="rect">
              <a:avLst/>
            </a:pr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2" name="直接连接符 11"/>
            <p:cNvCxnSpPr>
              <a:stCxn id="11" idx="3"/>
            </p:cNvCxnSpPr>
            <p:nvPr/>
          </p:nvCxnSpPr>
          <p:spPr>
            <a:xfrm>
              <a:off x="5156" y="4683"/>
              <a:ext cx="568" cy="7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文本框 12"/>
            <p:cNvSpPr txBox="1"/>
            <p:nvPr/>
          </p:nvSpPr>
          <p:spPr>
            <a:xfrm>
              <a:off x="5733" y="4347"/>
              <a:ext cx="3745" cy="628"/>
            </a:xfrm>
            <a:prstGeom prst="rect">
              <a:avLst/>
            </a:prstGeom>
            <a:solidFill>
              <a:srgbClr val="FBE5D6"/>
            </a:solidFill>
            <a:ln>
              <a:solidFill>
                <a:srgbClr val="FF0000"/>
              </a:solidFill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检索条件数量限制</a:t>
              </a:r>
              <a:endParaRPr lang="en-US" altLang="zh-CN" sz="2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230244" y="2989482"/>
            <a:ext cx="3337560" cy="1014571"/>
            <a:chOff x="11239" y="4179"/>
            <a:chExt cx="5143" cy="1598"/>
          </a:xfrm>
        </p:grpSpPr>
        <p:sp>
          <p:nvSpPr>
            <p:cNvPr id="15" name="矩形 14"/>
            <p:cNvSpPr/>
            <p:nvPr/>
          </p:nvSpPr>
          <p:spPr>
            <a:xfrm>
              <a:off x="11239" y="4469"/>
              <a:ext cx="1000" cy="972"/>
            </a:xfrm>
            <a:prstGeom prst="rect">
              <a:avLst/>
            </a:pr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12260" y="4977"/>
              <a:ext cx="568" cy="7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/>
            <p:cNvSpPr txBox="1"/>
            <p:nvPr/>
          </p:nvSpPr>
          <p:spPr>
            <a:xfrm>
              <a:off x="12837" y="4179"/>
              <a:ext cx="3545" cy="1598"/>
            </a:xfrm>
            <a:prstGeom prst="rect">
              <a:avLst/>
            </a:prstGeom>
            <a:solidFill>
              <a:srgbClr val="FBE5D6"/>
            </a:solidFill>
            <a:ln>
              <a:solidFill>
                <a:srgbClr val="FF0000"/>
              </a:solidFill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逻辑关系词：并含</a:t>
              </a:r>
            </a:p>
            <a:p>
              <a:pPr algn="r"/>
              <a:r>
                <a:rPr lang="zh-CN" altLang="en-US" sz="2000" b="1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或含</a:t>
              </a:r>
            </a:p>
            <a:p>
              <a:pPr algn="r"/>
              <a:r>
                <a:rPr lang="zh-CN" altLang="en-US" sz="2000" b="1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不含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9801572" y="3177019"/>
            <a:ext cx="2251075" cy="1290320"/>
            <a:chOff x="15266" y="4496"/>
            <a:chExt cx="3545" cy="2032"/>
          </a:xfrm>
        </p:grpSpPr>
        <p:sp>
          <p:nvSpPr>
            <p:cNvPr id="19" name="矩形 18"/>
            <p:cNvSpPr/>
            <p:nvPr/>
          </p:nvSpPr>
          <p:spPr>
            <a:xfrm>
              <a:off x="16496" y="4496"/>
              <a:ext cx="1000" cy="972"/>
            </a:xfrm>
            <a:prstGeom prst="rect">
              <a:avLst/>
            </a:pr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0" name="直接连接符 19"/>
            <p:cNvCxnSpPr>
              <a:stCxn id="19" idx="2"/>
            </p:cNvCxnSpPr>
            <p:nvPr/>
          </p:nvCxnSpPr>
          <p:spPr>
            <a:xfrm flipH="1">
              <a:off x="16994" y="5468"/>
              <a:ext cx="2" cy="432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文本框 20"/>
            <p:cNvSpPr txBox="1"/>
            <p:nvPr/>
          </p:nvSpPr>
          <p:spPr>
            <a:xfrm>
              <a:off x="15266" y="5900"/>
              <a:ext cx="3545" cy="628"/>
            </a:xfrm>
            <a:prstGeom prst="rect">
              <a:avLst/>
            </a:prstGeom>
            <a:solidFill>
              <a:srgbClr val="FBE5D6"/>
            </a:solidFill>
            <a:ln>
              <a:solidFill>
                <a:srgbClr val="FF0000"/>
              </a:solidFill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精确</a:t>
              </a:r>
              <a:r>
                <a:rPr lang="en-US" altLang="zh-CN" sz="2000" b="1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/</a:t>
              </a:r>
              <a:r>
                <a:rPr lang="zh-CN" altLang="en-US" sz="2000" b="1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模糊匹配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2675602" y="3878059"/>
            <a:ext cx="7027545" cy="1584960"/>
            <a:chOff x="4066" y="5556"/>
            <a:chExt cx="11067" cy="2496"/>
          </a:xfrm>
        </p:grpSpPr>
        <p:sp>
          <p:nvSpPr>
            <p:cNvPr id="23" name="矩形 22"/>
            <p:cNvSpPr/>
            <p:nvPr/>
          </p:nvSpPr>
          <p:spPr>
            <a:xfrm>
              <a:off x="4066" y="5900"/>
              <a:ext cx="11067" cy="2152"/>
            </a:xfrm>
            <a:prstGeom prst="rect">
              <a:avLst/>
            </a:pr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7728" y="5556"/>
              <a:ext cx="3745" cy="628"/>
            </a:xfrm>
            <a:prstGeom prst="rect">
              <a:avLst/>
            </a:prstGeom>
            <a:solidFill>
              <a:srgbClr val="FBE5D6"/>
            </a:solidFill>
            <a:ln>
              <a:solidFill>
                <a:srgbClr val="FF0000"/>
              </a:solidFill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更多检索条件限制</a:t>
              </a:r>
              <a:endParaRPr lang="en-US" altLang="zh-CN" sz="2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58343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rcRect l="5782" r="1134" b="63865"/>
          <a:stretch>
            <a:fillRect/>
          </a:stretch>
        </p:blipFill>
        <p:spPr>
          <a:xfrm>
            <a:off x="293082" y="1673860"/>
            <a:ext cx="11865610" cy="225615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0773758" y="2365215"/>
            <a:ext cx="1115060" cy="440055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647377" y="287660"/>
            <a:ext cx="809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文献检索</a:t>
            </a:r>
            <a:r>
              <a:rPr lang="en-US" altLang="zh-CN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怎么找</a:t>
            </a:r>
            <a:r>
              <a:rPr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7284" y="1565368"/>
            <a:ext cx="9178945" cy="5115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008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/>
        </p:nvSpPr>
        <p:spPr>
          <a:xfrm>
            <a:off x="647377" y="287660"/>
            <a:ext cx="809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文献检索</a:t>
            </a:r>
            <a:r>
              <a:rPr lang="en-US" altLang="zh-CN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怎么找？</a:t>
            </a:r>
            <a:endParaRPr lang="zh-CN" altLang="en-US" sz="2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9" t="1727" r="6679" b="36087"/>
          <a:stretch/>
        </p:blipFill>
        <p:spPr>
          <a:xfrm>
            <a:off x="362188" y="522514"/>
            <a:ext cx="11593624" cy="13605608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3"/>
          <a:srcRect t="5119"/>
          <a:stretch>
            <a:fillRect/>
          </a:stretch>
        </p:blipFill>
        <p:spPr>
          <a:xfrm>
            <a:off x="2791915" y="1127379"/>
            <a:ext cx="10174436" cy="1732477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5114" y="2859856"/>
            <a:ext cx="10191237" cy="1735165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4081012" y="4949373"/>
            <a:ext cx="3070415" cy="1514467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txBody>
          <a:bodyPr wrap="square" rtlCol="0">
            <a:noAutofit/>
          </a:bodyPr>
          <a:lstStyle/>
          <a:p>
            <a:endParaRPr lang="zh-CN" altLang="en-US" sz="2400"/>
          </a:p>
        </p:txBody>
      </p:sp>
      <p:sp>
        <p:nvSpPr>
          <p:cNvPr id="27" name="文本框 26"/>
          <p:cNvSpPr txBox="1"/>
          <p:nvPr/>
        </p:nvSpPr>
        <p:spPr>
          <a:xfrm>
            <a:off x="7316308" y="4949373"/>
            <a:ext cx="1636623" cy="1514467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txBody>
          <a:bodyPr wrap="square" rtlCol="0">
            <a:noAutofit/>
          </a:bodyPr>
          <a:lstStyle/>
          <a:p>
            <a:endParaRPr lang="zh-CN" altLang="en-US" sz="2400"/>
          </a:p>
        </p:txBody>
      </p:sp>
      <p:sp>
        <p:nvSpPr>
          <p:cNvPr id="21" name="文本框 20"/>
          <p:cNvSpPr txBox="1"/>
          <p:nvPr/>
        </p:nvSpPr>
        <p:spPr>
          <a:xfrm>
            <a:off x="1372727" y="1664462"/>
            <a:ext cx="1175027" cy="432000"/>
          </a:xfrm>
          <a:prstGeom prst="rect">
            <a:avLst/>
          </a:prstGeom>
          <a:noFill/>
          <a:ln w="28575" cmpd="sng">
            <a:solidFill>
              <a:srgbClr val="FF9933"/>
            </a:solidFill>
            <a:prstDash val="solid"/>
          </a:ln>
        </p:spPr>
        <p:txBody>
          <a:bodyPr wrap="square" rtlCol="0">
            <a:noAutofit/>
          </a:bodyPr>
          <a:lstStyle/>
          <a:p>
            <a:endParaRPr lang="zh-CN" altLang="en-US" sz="2400"/>
          </a:p>
        </p:txBody>
      </p:sp>
      <p:sp>
        <p:nvSpPr>
          <p:cNvPr id="26" name="文本框 25"/>
          <p:cNvSpPr txBox="1"/>
          <p:nvPr/>
        </p:nvSpPr>
        <p:spPr>
          <a:xfrm>
            <a:off x="1372726" y="2159482"/>
            <a:ext cx="1175027" cy="396000"/>
          </a:xfrm>
          <a:prstGeom prst="rect">
            <a:avLst/>
          </a:prstGeom>
          <a:noFill/>
          <a:ln w="28575" cmpd="sng">
            <a:solidFill>
              <a:srgbClr val="FF9933"/>
            </a:solidFill>
            <a:prstDash val="solid"/>
          </a:ln>
        </p:spPr>
        <p:txBody>
          <a:bodyPr wrap="square" rtlCol="0">
            <a:noAutofit/>
          </a:bodyPr>
          <a:lstStyle/>
          <a:p>
            <a:endParaRPr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147280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7" grpId="0" animBg="1"/>
      <p:bldP spid="21" grpId="0" animBg="1"/>
      <p:bldP spid="2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2275203" y="3710936"/>
            <a:ext cx="85852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3318789" y="2380133"/>
            <a:ext cx="2737896" cy="3116719"/>
            <a:chOff x="3940090" y="2186454"/>
            <a:chExt cx="2737896" cy="3116719"/>
          </a:xfrm>
        </p:grpSpPr>
        <p:sp>
          <p:nvSpPr>
            <p:cNvPr id="8" name="矩形 7"/>
            <p:cNvSpPr/>
            <p:nvPr/>
          </p:nvSpPr>
          <p:spPr>
            <a:xfrm>
              <a:off x="3953674" y="3738420"/>
              <a:ext cx="2539319" cy="496485"/>
            </a:xfrm>
            <a:prstGeom prst="rect">
              <a:avLst/>
            </a:prstGeom>
            <a:noFill/>
          </p:spPr>
          <p:txBody>
            <a:bodyPr wrap="none">
              <a:noAutofit/>
            </a:bodyPr>
            <a:lstStyle/>
            <a:p>
              <a:pPr algn="r"/>
              <a:r>
                <a:rPr lang="zh-CN" altLang="en-US" sz="2400" b="1" noProof="1" smtClean="0">
                  <a:solidFill>
                    <a:srgbClr val="002060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Source Han Serif SC" panose="02020400000000000000" pitchFamily="18" charset="-122"/>
                </a:rPr>
                <a:t>看博硕士学位论文</a:t>
              </a:r>
              <a:endParaRPr lang="zh-CN" altLang="en-US" sz="2400" b="1" noProof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3940090" y="4297843"/>
              <a:ext cx="2737896" cy="1005330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>
                <a:lnSpc>
                  <a:spcPct val="150000"/>
                </a:lnSpc>
              </a:pPr>
              <a:endParaRPr lang="en-US" altLang="zh-CN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4791218" y="2186454"/>
              <a:ext cx="864232" cy="1332765"/>
              <a:chOff x="5130426" y="2883635"/>
              <a:chExt cx="864232" cy="1332765"/>
            </a:xfrm>
          </p:grpSpPr>
          <p:sp>
            <p:nvSpPr>
              <p:cNvPr id="12" name="椭圆 11"/>
              <p:cNvSpPr/>
              <p:nvPr/>
            </p:nvSpPr>
            <p:spPr>
              <a:xfrm>
                <a:off x="5130426" y="2883635"/>
                <a:ext cx="864232" cy="864232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bg1">
                    <a:lumMod val="75000"/>
                  </a:schemeClr>
                </a:solidFill>
                <a:headEnd type="oval" w="med" len="med"/>
                <a:tailEnd type="oval" w="med" len="med"/>
              </a:ln>
              <a:effectLst>
                <a:outerShdw blurRad="76200" dir="18900000" sy="23000" kx="-1200000" algn="bl" rotWithShape="0">
                  <a:prstClr val="black">
                    <a:alpha val="1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 sz="2667">
                  <a:solidFill>
                    <a:schemeClr val="bg1">
                      <a:lumMod val="50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Source Han Serif SC" panose="02020400000000000000" pitchFamily="18" charset="-122"/>
                </a:endParaRPr>
              </a:p>
            </p:txBody>
          </p:sp>
          <p:cxnSp>
            <p:nvCxnSpPr>
              <p:cNvPr id="13" name="直接连接符 12"/>
              <p:cNvCxnSpPr/>
              <p:nvPr/>
            </p:nvCxnSpPr>
            <p:spPr>
              <a:xfrm>
                <a:off x="5562542" y="3742725"/>
                <a:ext cx="0" cy="47367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任意多边形 44"/>
            <p:cNvSpPr/>
            <p:nvPr/>
          </p:nvSpPr>
          <p:spPr>
            <a:xfrm>
              <a:off x="4998342" y="2395730"/>
              <a:ext cx="449985" cy="445679"/>
            </a:xfrm>
            <a:custGeom>
              <a:avLst/>
              <a:gdLst>
                <a:gd name="connsiteX0" fmla="*/ 242094 w 331788"/>
                <a:gd name="connsiteY0" fmla="*/ 203585 h 328613"/>
                <a:gd name="connsiteX1" fmla="*/ 214264 w 331788"/>
                <a:gd name="connsiteY1" fmla="*/ 214264 h 328613"/>
                <a:gd name="connsiteX2" fmla="*/ 214264 w 331788"/>
                <a:gd name="connsiteY2" fmla="*/ 269924 h 328613"/>
                <a:gd name="connsiteX3" fmla="*/ 269924 w 331788"/>
                <a:gd name="connsiteY3" fmla="*/ 269924 h 328613"/>
                <a:gd name="connsiteX4" fmla="*/ 269924 w 331788"/>
                <a:gd name="connsiteY4" fmla="*/ 214264 h 328613"/>
                <a:gd name="connsiteX5" fmla="*/ 242094 w 331788"/>
                <a:gd name="connsiteY5" fmla="*/ 203585 h 328613"/>
                <a:gd name="connsiteX6" fmla="*/ 85725 w 331788"/>
                <a:gd name="connsiteY6" fmla="*/ 200752 h 328613"/>
                <a:gd name="connsiteX7" fmla="*/ 136525 w 331788"/>
                <a:gd name="connsiteY7" fmla="*/ 207698 h 328613"/>
                <a:gd name="connsiteX8" fmla="*/ 132667 w 331788"/>
                <a:gd name="connsiteY8" fmla="*/ 222250 h 328613"/>
                <a:gd name="connsiteX9" fmla="*/ 38783 w 331788"/>
                <a:gd name="connsiteY9" fmla="*/ 222250 h 328613"/>
                <a:gd name="connsiteX10" fmla="*/ 34925 w 331788"/>
                <a:gd name="connsiteY10" fmla="*/ 207698 h 328613"/>
                <a:gd name="connsiteX11" fmla="*/ 85725 w 331788"/>
                <a:gd name="connsiteY11" fmla="*/ 200752 h 328613"/>
                <a:gd name="connsiteX12" fmla="*/ 86038 w 331788"/>
                <a:gd name="connsiteY12" fmla="*/ 150283 h 328613"/>
                <a:gd name="connsiteX13" fmla="*/ 136525 w 331788"/>
                <a:gd name="connsiteY13" fmla="*/ 158221 h 328613"/>
                <a:gd name="connsiteX14" fmla="*/ 132678 w 331788"/>
                <a:gd name="connsiteY14" fmla="*/ 171450 h 328613"/>
                <a:gd name="connsiteX15" fmla="*/ 39076 w 331788"/>
                <a:gd name="connsiteY15" fmla="*/ 171450 h 328613"/>
                <a:gd name="connsiteX16" fmla="*/ 36512 w 331788"/>
                <a:gd name="connsiteY16" fmla="*/ 158221 h 328613"/>
                <a:gd name="connsiteX17" fmla="*/ 86038 w 331788"/>
                <a:gd name="connsiteY17" fmla="*/ 150283 h 328613"/>
                <a:gd name="connsiteX18" fmla="*/ 243681 w 331788"/>
                <a:gd name="connsiteY18" fmla="*/ 148724 h 328613"/>
                <a:gd name="connsiteX19" fmla="*/ 295275 w 331788"/>
                <a:gd name="connsiteY19" fmla="*/ 156745 h 328613"/>
                <a:gd name="connsiteX20" fmla="*/ 292663 w 331788"/>
                <a:gd name="connsiteY20" fmla="*/ 171450 h 328613"/>
                <a:gd name="connsiteX21" fmla="*/ 197312 w 331788"/>
                <a:gd name="connsiteY21" fmla="*/ 171450 h 328613"/>
                <a:gd name="connsiteX22" fmla="*/ 192087 w 331788"/>
                <a:gd name="connsiteY22" fmla="*/ 156745 h 328613"/>
                <a:gd name="connsiteX23" fmla="*/ 243681 w 331788"/>
                <a:gd name="connsiteY23" fmla="*/ 148724 h 328613"/>
                <a:gd name="connsiteX24" fmla="*/ 86038 w 331788"/>
                <a:gd name="connsiteY24" fmla="*/ 99483 h 328613"/>
                <a:gd name="connsiteX25" fmla="*/ 136525 w 331788"/>
                <a:gd name="connsiteY25" fmla="*/ 107421 h 328613"/>
                <a:gd name="connsiteX26" fmla="*/ 132678 w 331788"/>
                <a:gd name="connsiteY26" fmla="*/ 120650 h 328613"/>
                <a:gd name="connsiteX27" fmla="*/ 39076 w 331788"/>
                <a:gd name="connsiteY27" fmla="*/ 120650 h 328613"/>
                <a:gd name="connsiteX28" fmla="*/ 36512 w 331788"/>
                <a:gd name="connsiteY28" fmla="*/ 107421 h 328613"/>
                <a:gd name="connsiteX29" fmla="*/ 86038 w 331788"/>
                <a:gd name="connsiteY29" fmla="*/ 99483 h 328613"/>
                <a:gd name="connsiteX30" fmla="*/ 243681 w 331788"/>
                <a:gd name="connsiteY30" fmla="*/ 99152 h 328613"/>
                <a:gd name="connsiteX31" fmla="*/ 295275 w 331788"/>
                <a:gd name="connsiteY31" fmla="*/ 106098 h 328613"/>
                <a:gd name="connsiteX32" fmla="*/ 292663 w 331788"/>
                <a:gd name="connsiteY32" fmla="*/ 120650 h 328613"/>
                <a:gd name="connsiteX33" fmla="*/ 196006 w 331788"/>
                <a:gd name="connsiteY33" fmla="*/ 120650 h 328613"/>
                <a:gd name="connsiteX34" fmla="*/ 192087 w 331788"/>
                <a:gd name="connsiteY34" fmla="*/ 106098 h 328613"/>
                <a:gd name="connsiteX35" fmla="*/ 243681 w 331788"/>
                <a:gd name="connsiteY35" fmla="*/ 99152 h 328613"/>
                <a:gd name="connsiteX36" fmla="*/ 243681 w 331788"/>
                <a:gd name="connsiteY36" fmla="*/ 48711 h 328613"/>
                <a:gd name="connsiteX37" fmla="*/ 295275 w 331788"/>
                <a:gd name="connsiteY37" fmla="*/ 56732 h 328613"/>
                <a:gd name="connsiteX38" fmla="*/ 292663 w 331788"/>
                <a:gd name="connsiteY38" fmla="*/ 71437 h 328613"/>
                <a:gd name="connsiteX39" fmla="*/ 197312 w 331788"/>
                <a:gd name="connsiteY39" fmla="*/ 71437 h 328613"/>
                <a:gd name="connsiteX40" fmla="*/ 192087 w 331788"/>
                <a:gd name="connsiteY40" fmla="*/ 56732 h 328613"/>
                <a:gd name="connsiteX41" fmla="*/ 243681 w 331788"/>
                <a:gd name="connsiteY41" fmla="*/ 48711 h 328613"/>
                <a:gd name="connsiteX42" fmla="*/ 85725 w 331788"/>
                <a:gd name="connsiteY42" fmla="*/ 48683 h 328613"/>
                <a:gd name="connsiteX43" fmla="*/ 136525 w 331788"/>
                <a:gd name="connsiteY43" fmla="*/ 56621 h 328613"/>
                <a:gd name="connsiteX44" fmla="*/ 132667 w 331788"/>
                <a:gd name="connsiteY44" fmla="*/ 69850 h 328613"/>
                <a:gd name="connsiteX45" fmla="*/ 38783 w 331788"/>
                <a:gd name="connsiteY45" fmla="*/ 69850 h 328613"/>
                <a:gd name="connsiteX46" fmla="*/ 34925 w 331788"/>
                <a:gd name="connsiteY46" fmla="*/ 56621 h 328613"/>
                <a:gd name="connsiteX47" fmla="*/ 85725 w 331788"/>
                <a:gd name="connsiteY47" fmla="*/ 48683 h 328613"/>
                <a:gd name="connsiteX48" fmla="*/ 245779 w 331788"/>
                <a:gd name="connsiteY48" fmla="*/ 12700 h 328613"/>
                <a:gd name="connsiteX49" fmla="*/ 171450 w 331788"/>
                <a:gd name="connsiteY49" fmla="*/ 28215 h 328613"/>
                <a:gd name="connsiteX50" fmla="*/ 171450 w 331788"/>
                <a:gd name="connsiteY50" fmla="*/ 263525 h 328613"/>
                <a:gd name="connsiteX51" fmla="*/ 192314 w 331788"/>
                <a:gd name="connsiteY51" fmla="*/ 257061 h 328613"/>
                <a:gd name="connsiteX52" fmla="*/ 205355 w 331788"/>
                <a:gd name="connsiteY52" fmla="*/ 205344 h 328613"/>
                <a:gd name="connsiteX53" fmla="*/ 279684 w 331788"/>
                <a:gd name="connsiteY53" fmla="*/ 205344 h 328613"/>
                <a:gd name="connsiteX54" fmla="*/ 294028 w 331788"/>
                <a:gd name="connsiteY54" fmla="*/ 257061 h 328613"/>
                <a:gd name="connsiteX55" fmla="*/ 317500 w 331788"/>
                <a:gd name="connsiteY55" fmla="*/ 263525 h 328613"/>
                <a:gd name="connsiteX56" fmla="*/ 317500 w 331788"/>
                <a:gd name="connsiteY56" fmla="*/ 28215 h 328613"/>
                <a:gd name="connsiteX57" fmla="*/ 245779 w 331788"/>
                <a:gd name="connsiteY57" fmla="*/ 12700 h 328613"/>
                <a:gd name="connsiteX58" fmla="*/ 84931 w 331788"/>
                <a:gd name="connsiteY58" fmla="*/ 12700 h 328613"/>
                <a:gd name="connsiteX59" fmla="*/ 12700 w 331788"/>
                <a:gd name="connsiteY59" fmla="*/ 28215 h 328613"/>
                <a:gd name="connsiteX60" fmla="*/ 12700 w 331788"/>
                <a:gd name="connsiteY60" fmla="*/ 263525 h 328613"/>
                <a:gd name="connsiteX61" fmla="*/ 84931 w 331788"/>
                <a:gd name="connsiteY61" fmla="*/ 249303 h 328613"/>
                <a:gd name="connsiteX62" fmla="*/ 157163 w 331788"/>
                <a:gd name="connsiteY62" fmla="*/ 263525 h 328613"/>
                <a:gd name="connsiteX63" fmla="*/ 157163 w 331788"/>
                <a:gd name="connsiteY63" fmla="*/ 28215 h 328613"/>
                <a:gd name="connsiteX64" fmla="*/ 84931 w 331788"/>
                <a:gd name="connsiteY64" fmla="*/ 12700 h 328613"/>
                <a:gd name="connsiteX65" fmla="*/ 86835 w 331788"/>
                <a:gd name="connsiteY65" fmla="*/ 0 h 328613"/>
                <a:gd name="connsiteX66" fmla="*/ 165894 w 331788"/>
                <a:gd name="connsiteY66" fmla="*/ 15525 h 328613"/>
                <a:gd name="connsiteX67" fmla="*/ 244953 w 331788"/>
                <a:gd name="connsiteY67" fmla="*/ 0 h 328613"/>
                <a:gd name="connsiteX68" fmla="*/ 326604 w 331788"/>
                <a:gd name="connsiteY68" fmla="*/ 16819 h 328613"/>
                <a:gd name="connsiteX69" fmla="*/ 331788 w 331788"/>
                <a:gd name="connsiteY69" fmla="*/ 23288 h 328613"/>
                <a:gd name="connsiteX70" fmla="*/ 331788 w 331788"/>
                <a:gd name="connsiteY70" fmla="*/ 274276 h 328613"/>
                <a:gd name="connsiteX71" fmla="*/ 322716 w 331788"/>
                <a:gd name="connsiteY71" fmla="*/ 280744 h 328613"/>
                <a:gd name="connsiteX72" fmla="*/ 289019 w 331788"/>
                <a:gd name="connsiteY72" fmla="*/ 269101 h 328613"/>
                <a:gd name="connsiteX73" fmla="*/ 285130 w 331788"/>
                <a:gd name="connsiteY73" fmla="*/ 274276 h 328613"/>
                <a:gd name="connsiteX74" fmla="*/ 329196 w 331788"/>
                <a:gd name="connsiteY74" fmla="*/ 318263 h 328613"/>
                <a:gd name="connsiteX75" fmla="*/ 318828 w 331788"/>
                <a:gd name="connsiteY75" fmla="*/ 328613 h 328613"/>
                <a:gd name="connsiteX76" fmla="*/ 274762 w 331788"/>
                <a:gd name="connsiteY76" fmla="*/ 284626 h 328613"/>
                <a:gd name="connsiteX77" fmla="*/ 206072 w 331788"/>
                <a:gd name="connsiteY77" fmla="*/ 279451 h 328613"/>
                <a:gd name="connsiteX78" fmla="*/ 198295 w 331788"/>
                <a:gd name="connsiteY78" fmla="*/ 270394 h 328613"/>
                <a:gd name="connsiteX79" fmla="*/ 167190 w 331788"/>
                <a:gd name="connsiteY79" fmla="*/ 280744 h 328613"/>
                <a:gd name="connsiteX80" fmla="*/ 163302 w 331788"/>
                <a:gd name="connsiteY80" fmla="*/ 280744 h 328613"/>
                <a:gd name="connsiteX81" fmla="*/ 85539 w 331788"/>
                <a:gd name="connsiteY81" fmla="*/ 263926 h 328613"/>
                <a:gd name="connsiteX82" fmla="*/ 9072 w 331788"/>
                <a:gd name="connsiteY82" fmla="*/ 280744 h 328613"/>
                <a:gd name="connsiteX83" fmla="*/ 0 w 331788"/>
                <a:gd name="connsiteY83" fmla="*/ 274276 h 328613"/>
                <a:gd name="connsiteX84" fmla="*/ 0 w 331788"/>
                <a:gd name="connsiteY84" fmla="*/ 23288 h 328613"/>
                <a:gd name="connsiteX85" fmla="*/ 5184 w 331788"/>
                <a:gd name="connsiteY85" fmla="*/ 16819 h 328613"/>
                <a:gd name="connsiteX86" fmla="*/ 86835 w 331788"/>
                <a:gd name="connsiteY86" fmla="*/ 0 h 32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331788" h="328613">
                  <a:moveTo>
                    <a:pt x="242094" y="203585"/>
                  </a:moveTo>
                  <a:cubicBezTo>
                    <a:pt x="232062" y="203585"/>
                    <a:pt x="222031" y="207145"/>
                    <a:pt x="214264" y="214264"/>
                  </a:cubicBezTo>
                  <a:cubicBezTo>
                    <a:pt x="200025" y="229797"/>
                    <a:pt x="200025" y="254391"/>
                    <a:pt x="214264" y="269924"/>
                  </a:cubicBezTo>
                  <a:cubicBezTo>
                    <a:pt x="229797" y="284163"/>
                    <a:pt x="254391" y="284163"/>
                    <a:pt x="269924" y="269924"/>
                  </a:cubicBezTo>
                  <a:cubicBezTo>
                    <a:pt x="284163" y="254391"/>
                    <a:pt x="284163" y="229797"/>
                    <a:pt x="269924" y="214264"/>
                  </a:cubicBezTo>
                  <a:cubicBezTo>
                    <a:pt x="262158" y="207145"/>
                    <a:pt x="252126" y="203585"/>
                    <a:pt x="242094" y="203585"/>
                  </a:cubicBezTo>
                  <a:close/>
                  <a:moveTo>
                    <a:pt x="85725" y="200752"/>
                  </a:moveTo>
                  <a:cubicBezTo>
                    <a:pt x="102122" y="200752"/>
                    <a:pt x="118520" y="203067"/>
                    <a:pt x="136525" y="207698"/>
                  </a:cubicBezTo>
                  <a:cubicBezTo>
                    <a:pt x="136525" y="207698"/>
                    <a:pt x="136525" y="207698"/>
                    <a:pt x="132667" y="222250"/>
                  </a:cubicBezTo>
                  <a:cubicBezTo>
                    <a:pt x="99229" y="211667"/>
                    <a:pt x="72221" y="211667"/>
                    <a:pt x="38783" y="222250"/>
                  </a:cubicBezTo>
                  <a:cubicBezTo>
                    <a:pt x="38783" y="222250"/>
                    <a:pt x="38783" y="222250"/>
                    <a:pt x="34925" y="207698"/>
                  </a:cubicBezTo>
                  <a:cubicBezTo>
                    <a:pt x="52930" y="203067"/>
                    <a:pt x="69327" y="200752"/>
                    <a:pt x="85725" y="200752"/>
                  </a:cubicBezTo>
                  <a:close/>
                  <a:moveTo>
                    <a:pt x="86038" y="150283"/>
                  </a:moveTo>
                  <a:cubicBezTo>
                    <a:pt x="102226" y="150283"/>
                    <a:pt x="118574" y="152929"/>
                    <a:pt x="136525" y="158221"/>
                  </a:cubicBezTo>
                  <a:cubicBezTo>
                    <a:pt x="136525" y="158221"/>
                    <a:pt x="136525" y="158221"/>
                    <a:pt x="132678" y="171450"/>
                  </a:cubicBezTo>
                  <a:cubicBezTo>
                    <a:pt x="99341" y="162190"/>
                    <a:pt x="72414" y="162190"/>
                    <a:pt x="39076" y="171450"/>
                  </a:cubicBezTo>
                  <a:cubicBezTo>
                    <a:pt x="39076" y="171450"/>
                    <a:pt x="39076" y="171450"/>
                    <a:pt x="36512" y="158221"/>
                  </a:cubicBezTo>
                  <a:cubicBezTo>
                    <a:pt x="53822" y="152929"/>
                    <a:pt x="69850" y="150283"/>
                    <a:pt x="86038" y="150283"/>
                  </a:cubicBezTo>
                  <a:close/>
                  <a:moveTo>
                    <a:pt x="243681" y="148724"/>
                  </a:moveTo>
                  <a:cubicBezTo>
                    <a:pt x="260335" y="148724"/>
                    <a:pt x="276989" y="151398"/>
                    <a:pt x="295275" y="156745"/>
                  </a:cubicBezTo>
                  <a:cubicBezTo>
                    <a:pt x="295275" y="156745"/>
                    <a:pt x="295275" y="156745"/>
                    <a:pt x="292663" y="171450"/>
                  </a:cubicBezTo>
                  <a:cubicBezTo>
                    <a:pt x="257396" y="162092"/>
                    <a:pt x="231272" y="162092"/>
                    <a:pt x="197312" y="171450"/>
                  </a:cubicBezTo>
                  <a:cubicBezTo>
                    <a:pt x="197312" y="171450"/>
                    <a:pt x="197312" y="171450"/>
                    <a:pt x="192087" y="156745"/>
                  </a:cubicBezTo>
                  <a:cubicBezTo>
                    <a:pt x="210374" y="151398"/>
                    <a:pt x="227027" y="148724"/>
                    <a:pt x="243681" y="148724"/>
                  </a:cubicBezTo>
                  <a:close/>
                  <a:moveTo>
                    <a:pt x="86038" y="99483"/>
                  </a:moveTo>
                  <a:cubicBezTo>
                    <a:pt x="102226" y="99483"/>
                    <a:pt x="118574" y="102129"/>
                    <a:pt x="136525" y="107421"/>
                  </a:cubicBezTo>
                  <a:cubicBezTo>
                    <a:pt x="136525" y="107421"/>
                    <a:pt x="136525" y="107421"/>
                    <a:pt x="132678" y="120650"/>
                  </a:cubicBezTo>
                  <a:cubicBezTo>
                    <a:pt x="99341" y="111390"/>
                    <a:pt x="72414" y="111390"/>
                    <a:pt x="39076" y="120650"/>
                  </a:cubicBezTo>
                  <a:cubicBezTo>
                    <a:pt x="39076" y="120650"/>
                    <a:pt x="39076" y="120650"/>
                    <a:pt x="36512" y="107421"/>
                  </a:cubicBezTo>
                  <a:cubicBezTo>
                    <a:pt x="53822" y="102129"/>
                    <a:pt x="69850" y="99483"/>
                    <a:pt x="86038" y="99483"/>
                  </a:cubicBezTo>
                  <a:close/>
                  <a:moveTo>
                    <a:pt x="243681" y="99152"/>
                  </a:moveTo>
                  <a:cubicBezTo>
                    <a:pt x="260335" y="99152"/>
                    <a:pt x="276989" y="101467"/>
                    <a:pt x="295275" y="106098"/>
                  </a:cubicBezTo>
                  <a:cubicBezTo>
                    <a:pt x="295275" y="106098"/>
                    <a:pt x="295275" y="106098"/>
                    <a:pt x="292663" y="120650"/>
                  </a:cubicBezTo>
                  <a:cubicBezTo>
                    <a:pt x="257396" y="111390"/>
                    <a:pt x="231272" y="111390"/>
                    <a:pt x="196006" y="120650"/>
                  </a:cubicBezTo>
                  <a:cubicBezTo>
                    <a:pt x="196006" y="120650"/>
                    <a:pt x="196006" y="120650"/>
                    <a:pt x="192087" y="106098"/>
                  </a:cubicBezTo>
                  <a:cubicBezTo>
                    <a:pt x="210374" y="101467"/>
                    <a:pt x="227027" y="99152"/>
                    <a:pt x="243681" y="99152"/>
                  </a:cubicBezTo>
                  <a:close/>
                  <a:moveTo>
                    <a:pt x="243681" y="48711"/>
                  </a:moveTo>
                  <a:cubicBezTo>
                    <a:pt x="260335" y="48711"/>
                    <a:pt x="276989" y="51385"/>
                    <a:pt x="295275" y="56732"/>
                  </a:cubicBezTo>
                  <a:cubicBezTo>
                    <a:pt x="295275" y="56732"/>
                    <a:pt x="295275" y="56732"/>
                    <a:pt x="292663" y="71437"/>
                  </a:cubicBezTo>
                  <a:cubicBezTo>
                    <a:pt x="257396" y="60742"/>
                    <a:pt x="231272" y="60742"/>
                    <a:pt x="197312" y="71437"/>
                  </a:cubicBezTo>
                  <a:cubicBezTo>
                    <a:pt x="197312" y="71437"/>
                    <a:pt x="197312" y="71437"/>
                    <a:pt x="192087" y="56732"/>
                  </a:cubicBezTo>
                  <a:cubicBezTo>
                    <a:pt x="210374" y="51385"/>
                    <a:pt x="227027" y="48711"/>
                    <a:pt x="243681" y="48711"/>
                  </a:cubicBezTo>
                  <a:close/>
                  <a:moveTo>
                    <a:pt x="85725" y="48683"/>
                  </a:moveTo>
                  <a:cubicBezTo>
                    <a:pt x="102122" y="48683"/>
                    <a:pt x="118520" y="51329"/>
                    <a:pt x="136525" y="56621"/>
                  </a:cubicBezTo>
                  <a:cubicBezTo>
                    <a:pt x="136525" y="56621"/>
                    <a:pt x="136525" y="56621"/>
                    <a:pt x="132667" y="69850"/>
                  </a:cubicBezTo>
                  <a:cubicBezTo>
                    <a:pt x="99229" y="60590"/>
                    <a:pt x="72221" y="60590"/>
                    <a:pt x="38783" y="69850"/>
                  </a:cubicBezTo>
                  <a:lnTo>
                    <a:pt x="34925" y="56621"/>
                  </a:lnTo>
                  <a:cubicBezTo>
                    <a:pt x="52930" y="51329"/>
                    <a:pt x="69327" y="48683"/>
                    <a:pt x="85725" y="48683"/>
                  </a:cubicBezTo>
                  <a:close/>
                  <a:moveTo>
                    <a:pt x="245779" y="12700"/>
                  </a:moveTo>
                  <a:cubicBezTo>
                    <a:pt x="224915" y="12700"/>
                    <a:pt x="201443" y="16579"/>
                    <a:pt x="171450" y="28215"/>
                  </a:cubicBezTo>
                  <a:cubicBezTo>
                    <a:pt x="171450" y="28215"/>
                    <a:pt x="171450" y="28215"/>
                    <a:pt x="171450" y="263525"/>
                  </a:cubicBezTo>
                  <a:cubicBezTo>
                    <a:pt x="176666" y="262232"/>
                    <a:pt x="185794" y="259646"/>
                    <a:pt x="192314" y="257061"/>
                  </a:cubicBezTo>
                  <a:cubicBezTo>
                    <a:pt x="185794" y="238960"/>
                    <a:pt x="191010" y="219566"/>
                    <a:pt x="205355" y="205344"/>
                  </a:cubicBezTo>
                  <a:cubicBezTo>
                    <a:pt x="226219" y="184657"/>
                    <a:pt x="258819" y="184657"/>
                    <a:pt x="279684" y="205344"/>
                  </a:cubicBezTo>
                  <a:cubicBezTo>
                    <a:pt x="294028" y="218273"/>
                    <a:pt x="299244" y="238960"/>
                    <a:pt x="294028" y="257061"/>
                  </a:cubicBezTo>
                  <a:cubicBezTo>
                    <a:pt x="301852" y="258353"/>
                    <a:pt x="312284" y="262232"/>
                    <a:pt x="317500" y="263525"/>
                  </a:cubicBezTo>
                  <a:lnTo>
                    <a:pt x="317500" y="28215"/>
                  </a:lnTo>
                  <a:cubicBezTo>
                    <a:pt x="288812" y="17872"/>
                    <a:pt x="266643" y="12700"/>
                    <a:pt x="245779" y="12700"/>
                  </a:cubicBezTo>
                  <a:close/>
                  <a:moveTo>
                    <a:pt x="84931" y="12700"/>
                  </a:moveTo>
                  <a:cubicBezTo>
                    <a:pt x="63004" y="12700"/>
                    <a:pt x="42366" y="17872"/>
                    <a:pt x="12700" y="28215"/>
                  </a:cubicBezTo>
                  <a:cubicBezTo>
                    <a:pt x="12700" y="28215"/>
                    <a:pt x="12700" y="28215"/>
                    <a:pt x="12700" y="263525"/>
                  </a:cubicBezTo>
                  <a:cubicBezTo>
                    <a:pt x="41077" y="254475"/>
                    <a:pt x="63004" y="249303"/>
                    <a:pt x="84931" y="249303"/>
                  </a:cubicBezTo>
                  <a:cubicBezTo>
                    <a:pt x="106859" y="249303"/>
                    <a:pt x="128786" y="254475"/>
                    <a:pt x="157163" y="263525"/>
                  </a:cubicBezTo>
                  <a:lnTo>
                    <a:pt x="157163" y="28215"/>
                  </a:lnTo>
                  <a:cubicBezTo>
                    <a:pt x="128786" y="17872"/>
                    <a:pt x="106859" y="12700"/>
                    <a:pt x="84931" y="12700"/>
                  </a:cubicBezTo>
                  <a:close/>
                  <a:moveTo>
                    <a:pt x="86835" y="0"/>
                  </a:moveTo>
                  <a:cubicBezTo>
                    <a:pt x="110164" y="0"/>
                    <a:pt x="133493" y="5175"/>
                    <a:pt x="165894" y="15525"/>
                  </a:cubicBezTo>
                  <a:cubicBezTo>
                    <a:pt x="198295" y="5175"/>
                    <a:pt x="221624" y="0"/>
                    <a:pt x="244953" y="0"/>
                  </a:cubicBezTo>
                  <a:cubicBezTo>
                    <a:pt x="269578" y="0"/>
                    <a:pt x="294203" y="5175"/>
                    <a:pt x="326604" y="16819"/>
                  </a:cubicBezTo>
                  <a:cubicBezTo>
                    <a:pt x="329196" y="18113"/>
                    <a:pt x="331788" y="20700"/>
                    <a:pt x="331788" y="23288"/>
                  </a:cubicBezTo>
                  <a:cubicBezTo>
                    <a:pt x="331788" y="23288"/>
                    <a:pt x="331788" y="23288"/>
                    <a:pt x="331788" y="274276"/>
                  </a:cubicBezTo>
                  <a:cubicBezTo>
                    <a:pt x="331788" y="280744"/>
                    <a:pt x="325308" y="280744"/>
                    <a:pt x="322716" y="280744"/>
                  </a:cubicBezTo>
                  <a:cubicBezTo>
                    <a:pt x="313643" y="276863"/>
                    <a:pt x="299387" y="272982"/>
                    <a:pt x="289019" y="269101"/>
                  </a:cubicBezTo>
                  <a:cubicBezTo>
                    <a:pt x="287723" y="271688"/>
                    <a:pt x="286427" y="272982"/>
                    <a:pt x="285130" y="274276"/>
                  </a:cubicBezTo>
                  <a:cubicBezTo>
                    <a:pt x="285130" y="274276"/>
                    <a:pt x="285130" y="274276"/>
                    <a:pt x="329196" y="318263"/>
                  </a:cubicBezTo>
                  <a:cubicBezTo>
                    <a:pt x="329196" y="318263"/>
                    <a:pt x="329196" y="318263"/>
                    <a:pt x="318828" y="328613"/>
                  </a:cubicBezTo>
                  <a:cubicBezTo>
                    <a:pt x="318828" y="328613"/>
                    <a:pt x="318828" y="328613"/>
                    <a:pt x="274762" y="284626"/>
                  </a:cubicBezTo>
                  <a:cubicBezTo>
                    <a:pt x="254025" y="300151"/>
                    <a:pt x="224216" y="298857"/>
                    <a:pt x="206072" y="279451"/>
                  </a:cubicBezTo>
                  <a:cubicBezTo>
                    <a:pt x="202183" y="276863"/>
                    <a:pt x="200887" y="274276"/>
                    <a:pt x="198295" y="270394"/>
                  </a:cubicBezTo>
                  <a:cubicBezTo>
                    <a:pt x="189223" y="272982"/>
                    <a:pt x="174966" y="278157"/>
                    <a:pt x="167190" y="280744"/>
                  </a:cubicBezTo>
                  <a:cubicBezTo>
                    <a:pt x="165894" y="280744"/>
                    <a:pt x="164598" y="280744"/>
                    <a:pt x="163302" y="280744"/>
                  </a:cubicBezTo>
                  <a:cubicBezTo>
                    <a:pt x="130901" y="269101"/>
                    <a:pt x="108868" y="263926"/>
                    <a:pt x="85539" y="263926"/>
                  </a:cubicBezTo>
                  <a:cubicBezTo>
                    <a:pt x="63506" y="263926"/>
                    <a:pt x="40177" y="269101"/>
                    <a:pt x="9072" y="280744"/>
                  </a:cubicBezTo>
                  <a:cubicBezTo>
                    <a:pt x="6480" y="280744"/>
                    <a:pt x="0" y="280744"/>
                    <a:pt x="0" y="274276"/>
                  </a:cubicBezTo>
                  <a:cubicBezTo>
                    <a:pt x="0" y="274276"/>
                    <a:pt x="0" y="274276"/>
                    <a:pt x="0" y="23288"/>
                  </a:cubicBezTo>
                  <a:cubicBezTo>
                    <a:pt x="0" y="20700"/>
                    <a:pt x="2592" y="18113"/>
                    <a:pt x="5184" y="16819"/>
                  </a:cubicBezTo>
                  <a:cubicBezTo>
                    <a:pt x="37585" y="5175"/>
                    <a:pt x="62210" y="0"/>
                    <a:pt x="86835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667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Source Han Serif SC" panose="02020400000000000000" pitchFamily="18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182771" y="2408028"/>
            <a:ext cx="1887265" cy="2639189"/>
            <a:chOff x="6691212" y="2224074"/>
            <a:chExt cx="1887265" cy="2639189"/>
          </a:xfrm>
        </p:grpSpPr>
        <p:sp>
          <p:nvSpPr>
            <p:cNvPr id="15" name="矩形 14"/>
            <p:cNvSpPr/>
            <p:nvPr/>
          </p:nvSpPr>
          <p:spPr>
            <a:xfrm>
              <a:off x="6789971" y="2224074"/>
              <a:ext cx="1415772" cy="552594"/>
            </a:xfrm>
            <a:prstGeom prst="rect">
              <a:avLst/>
            </a:prstGeom>
            <a:noFill/>
          </p:spPr>
          <p:txBody>
            <a:bodyPr wrap="none">
              <a:noAutofit/>
            </a:bodyPr>
            <a:lstStyle/>
            <a:p>
              <a:pPr algn="ctr"/>
              <a:r>
                <a:rPr lang="zh-CN" altLang="en-US" sz="2400" b="1" noProof="1" smtClean="0">
                  <a:solidFill>
                    <a:srgbClr val="002060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Source Han Serif SC" panose="02020400000000000000" pitchFamily="18" charset="-122"/>
                </a:rPr>
                <a:t>看综述</a:t>
              </a:r>
              <a:endParaRPr lang="zh-CN" altLang="en-US" sz="2400" b="1" noProof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6691212" y="2776668"/>
              <a:ext cx="1887265" cy="461665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  <a:buClr>
                  <a:srgbClr val="E24848"/>
                </a:buClr>
              </a:pPr>
              <a:r>
                <a:rPr lang="zh-CN" altLang="en-US" noProof="1" smtClean="0">
                  <a:solidFill>
                    <a:srgbClr val="002060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Source Han Serif SC" panose="02020400000000000000" pitchFamily="18" charset="-122"/>
                </a:rPr>
                <a:t>先中文、再英文</a:t>
              </a:r>
              <a:endParaRPr lang="zh-CN" altLang="en-US" noProof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Source Han Serif SC" panose="02020400000000000000" pitchFamily="18" charset="-122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7153319" y="3517702"/>
              <a:ext cx="864232" cy="1345561"/>
              <a:chOff x="6887850" y="4214883"/>
              <a:chExt cx="864232" cy="1345562"/>
            </a:xfrm>
          </p:grpSpPr>
          <p:sp>
            <p:nvSpPr>
              <p:cNvPr id="19" name="椭圆 18"/>
              <p:cNvSpPr/>
              <p:nvPr/>
            </p:nvSpPr>
            <p:spPr>
              <a:xfrm>
                <a:off x="6887850" y="4696213"/>
                <a:ext cx="864232" cy="864232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bg1">
                    <a:lumMod val="75000"/>
                  </a:schemeClr>
                </a:solidFill>
                <a:headEnd type="oval" w="med" len="med"/>
                <a:tailEnd type="oval" w="med" len="med"/>
              </a:ln>
              <a:effectLst>
                <a:outerShdw blurRad="76200" dir="18900000" sy="23000" kx="-1200000" algn="bl" rotWithShape="0">
                  <a:prstClr val="black">
                    <a:alpha val="1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 sz="2667">
                  <a:solidFill>
                    <a:schemeClr val="bg1">
                      <a:lumMod val="50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Source Han Serif SC" panose="02020400000000000000" pitchFamily="18" charset="-122"/>
                </a:endParaRPr>
              </a:p>
            </p:txBody>
          </p:sp>
          <p:cxnSp>
            <p:nvCxnSpPr>
              <p:cNvPr id="20" name="直接连接符 19"/>
              <p:cNvCxnSpPr/>
              <p:nvPr/>
            </p:nvCxnSpPr>
            <p:spPr>
              <a:xfrm>
                <a:off x="7297282" y="4214883"/>
                <a:ext cx="0" cy="47367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任意多边形 46"/>
            <p:cNvSpPr/>
            <p:nvPr/>
          </p:nvSpPr>
          <p:spPr>
            <a:xfrm>
              <a:off x="7407546" y="4206155"/>
              <a:ext cx="355779" cy="449985"/>
            </a:xfrm>
            <a:custGeom>
              <a:avLst/>
              <a:gdLst>
                <a:gd name="connsiteX0" fmla="*/ 126399 w 261072"/>
                <a:gd name="connsiteY0" fmla="*/ 143933 h 330200"/>
                <a:gd name="connsiteX1" fmla="*/ 114493 w 261072"/>
                <a:gd name="connsiteY1" fmla="*/ 165100 h 330200"/>
                <a:gd name="connsiteX2" fmla="*/ 135660 w 261072"/>
                <a:gd name="connsiteY2" fmla="*/ 179652 h 330200"/>
                <a:gd name="connsiteX3" fmla="*/ 148889 w 261072"/>
                <a:gd name="connsiteY3" fmla="*/ 157162 h 330200"/>
                <a:gd name="connsiteX4" fmla="*/ 126399 w 261072"/>
                <a:gd name="connsiteY4" fmla="*/ 143933 h 330200"/>
                <a:gd name="connsiteX5" fmla="*/ 62158 w 261072"/>
                <a:gd name="connsiteY5" fmla="*/ 142587 h 330200"/>
                <a:gd name="connsiteX6" fmla="*/ 59301 w 261072"/>
                <a:gd name="connsiteY6" fmla="*/ 149803 h 330200"/>
                <a:gd name="connsiteX7" fmla="*/ 67873 w 261072"/>
                <a:gd name="connsiteY7" fmla="*/ 154132 h 330200"/>
                <a:gd name="connsiteX8" fmla="*/ 70731 w 261072"/>
                <a:gd name="connsiteY8" fmla="*/ 145473 h 330200"/>
                <a:gd name="connsiteX9" fmla="*/ 62158 w 261072"/>
                <a:gd name="connsiteY9" fmla="*/ 142587 h 330200"/>
                <a:gd name="connsiteX10" fmla="*/ 60253 w 261072"/>
                <a:gd name="connsiteY10" fmla="*/ 111601 h 330200"/>
                <a:gd name="connsiteX11" fmla="*/ 50887 w 261072"/>
                <a:gd name="connsiteY11" fmla="*/ 112077 h 330200"/>
                <a:gd name="connsiteX12" fmla="*/ 41997 w 261072"/>
                <a:gd name="connsiteY12" fmla="*/ 118427 h 330200"/>
                <a:gd name="connsiteX13" fmla="*/ 47077 w 261072"/>
                <a:gd name="connsiteY13" fmla="*/ 124777 h 330200"/>
                <a:gd name="connsiteX14" fmla="*/ 52157 w 261072"/>
                <a:gd name="connsiteY14" fmla="*/ 119697 h 330200"/>
                <a:gd name="connsiteX15" fmla="*/ 57237 w 261072"/>
                <a:gd name="connsiteY15" fmla="*/ 122237 h 330200"/>
                <a:gd name="connsiteX16" fmla="*/ 57237 w 261072"/>
                <a:gd name="connsiteY16" fmla="*/ 128587 h 330200"/>
                <a:gd name="connsiteX17" fmla="*/ 57237 w 261072"/>
                <a:gd name="connsiteY17" fmla="*/ 140017 h 330200"/>
                <a:gd name="connsiteX18" fmla="*/ 58507 w 261072"/>
                <a:gd name="connsiteY18" fmla="*/ 141287 h 330200"/>
                <a:gd name="connsiteX19" fmla="*/ 66127 w 261072"/>
                <a:gd name="connsiteY19" fmla="*/ 137477 h 330200"/>
                <a:gd name="connsiteX20" fmla="*/ 64857 w 261072"/>
                <a:gd name="connsiteY20" fmla="*/ 136207 h 330200"/>
                <a:gd name="connsiteX21" fmla="*/ 64857 w 261072"/>
                <a:gd name="connsiteY21" fmla="*/ 128587 h 330200"/>
                <a:gd name="connsiteX22" fmla="*/ 64857 w 261072"/>
                <a:gd name="connsiteY22" fmla="*/ 115887 h 330200"/>
                <a:gd name="connsiteX23" fmla="*/ 60253 w 261072"/>
                <a:gd name="connsiteY23" fmla="*/ 111601 h 330200"/>
                <a:gd name="connsiteX24" fmla="*/ 182967 w 261072"/>
                <a:gd name="connsiteY24" fmla="*/ 102870 h 330200"/>
                <a:gd name="connsiteX25" fmla="*/ 170584 w 261072"/>
                <a:gd name="connsiteY25" fmla="*/ 109220 h 330200"/>
                <a:gd name="connsiteX26" fmla="*/ 178839 w 261072"/>
                <a:gd name="connsiteY26" fmla="*/ 119380 h 330200"/>
                <a:gd name="connsiteX27" fmla="*/ 189846 w 261072"/>
                <a:gd name="connsiteY27" fmla="*/ 113030 h 330200"/>
                <a:gd name="connsiteX28" fmla="*/ 182967 w 261072"/>
                <a:gd name="connsiteY28" fmla="*/ 102870 h 330200"/>
                <a:gd name="connsiteX29" fmla="*/ 176934 w 261072"/>
                <a:gd name="connsiteY29" fmla="*/ 50542 h 330200"/>
                <a:gd name="connsiteX30" fmla="*/ 178287 w 261072"/>
                <a:gd name="connsiteY30" fmla="*/ 62513 h 330200"/>
                <a:gd name="connsiteX31" fmla="*/ 189105 w 261072"/>
                <a:gd name="connsiteY31" fmla="*/ 62513 h 330200"/>
                <a:gd name="connsiteX32" fmla="*/ 194515 w 261072"/>
                <a:gd name="connsiteY32" fmla="*/ 69163 h 330200"/>
                <a:gd name="connsiteX33" fmla="*/ 186401 w 261072"/>
                <a:gd name="connsiteY33" fmla="*/ 78474 h 330200"/>
                <a:gd name="connsiteX34" fmla="*/ 176934 w 261072"/>
                <a:gd name="connsiteY34" fmla="*/ 93105 h 330200"/>
                <a:gd name="connsiteX35" fmla="*/ 176934 w 261072"/>
                <a:gd name="connsiteY35" fmla="*/ 95765 h 330200"/>
                <a:gd name="connsiteX36" fmla="*/ 190458 w 261072"/>
                <a:gd name="connsiteY36" fmla="*/ 98425 h 330200"/>
                <a:gd name="connsiteX37" fmla="*/ 190458 w 261072"/>
                <a:gd name="connsiteY37" fmla="*/ 97095 h 330200"/>
                <a:gd name="connsiteX38" fmla="*/ 198572 w 261072"/>
                <a:gd name="connsiteY38" fmla="*/ 85124 h 330200"/>
                <a:gd name="connsiteX39" fmla="*/ 210743 w 261072"/>
                <a:gd name="connsiteY39" fmla="*/ 70494 h 330200"/>
                <a:gd name="connsiteX40" fmla="*/ 194515 w 261072"/>
                <a:gd name="connsiteY40" fmla="*/ 50542 h 330200"/>
                <a:gd name="connsiteX41" fmla="*/ 176934 w 261072"/>
                <a:gd name="connsiteY41" fmla="*/ 50542 h 330200"/>
                <a:gd name="connsiteX42" fmla="*/ 104071 w 261072"/>
                <a:gd name="connsiteY42" fmla="*/ 44936 h 330200"/>
                <a:gd name="connsiteX43" fmla="*/ 73747 w 261072"/>
                <a:gd name="connsiteY43" fmla="*/ 60685 h 330200"/>
                <a:gd name="connsiteX44" fmla="*/ 85613 w 261072"/>
                <a:gd name="connsiteY44" fmla="*/ 80370 h 330200"/>
                <a:gd name="connsiteX45" fmla="*/ 102752 w 261072"/>
                <a:gd name="connsiteY45" fmla="*/ 69871 h 330200"/>
                <a:gd name="connsiteX46" fmla="*/ 119892 w 261072"/>
                <a:gd name="connsiteY46" fmla="*/ 77745 h 330200"/>
                <a:gd name="connsiteX47" fmla="*/ 113300 w 261072"/>
                <a:gd name="connsiteY47" fmla="*/ 101367 h 330200"/>
                <a:gd name="connsiteX48" fmla="*/ 109345 w 261072"/>
                <a:gd name="connsiteY48" fmla="*/ 134175 h 330200"/>
                <a:gd name="connsiteX49" fmla="*/ 110663 w 261072"/>
                <a:gd name="connsiteY49" fmla="*/ 138112 h 330200"/>
                <a:gd name="connsiteX50" fmla="*/ 137032 w 261072"/>
                <a:gd name="connsiteY50" fmla="*/ 132863 h 330200"/>
                <a:gd name="connsiteX51" fmla="*/ 135713 w 261072"/>
                <a:gd name="connsiteY51" fmla="*/ 128926 h 330200"/>
                <a:gd name="connsiteX52" fmla="*/ 139669 w 261072"/>
                <a:gd name="connsiteY52" fmla="*/ 102679 h 330200"/>
                <a:gd name="connsiteX53" fmla="*/ 148898 w 261072"/>
                <a:gd name="connsiteY53" fmla="*/ 65934 h 330200"/>
                <a:gd name="connsiteX54" fmla="*/ 104071 w 261072"/>
                <a:gd name="connsiteY54" fmla="*/ 44936 h 330200"/>
                <a:gd name="connsiteX55" fmla="*/ 134819 w 261072"/>
                <a:gd name="connsiteY55" fmla="*/ 0 h 330200"/>
                <a:gd name="connsiteX56" fmla="*/ 221618 w 261072"/>
                <a:gd name="connsiteY56" fmla="*/ 35519 h 330200"/>
                <a:gd name="connsiteX57" fmla="*/ 247921 w 261072"/>
                <a:gd name="connsiteY57" fmla="*/ 113137 h 330200"/>
                <a:gd name="connsiteX58" fmla="*/ 243975 w 261072"/>
                <a:gd name="connsiteY58" fmla="*/ 144709 h 330200"/>
                <a:gd name="connsiteX59" fmla="*/ 261072 w 261072"/>
                <a:gd name="connsiteY59" fmla="*/ 180229 h 330200"/>
                <a:gd name="connsiteX60" fmla="*/ 246606 w 261072"/>
                <a:gd name="connsiteY60" fmla="*/ 190753 h 330200"/>
                <a:gd name="connsiteX61" fmla="*/ 243975 w 261072"/>
                <a:gd name="connsiteY61" fmla="*/ 198646 h 330200"/>
                <a:gd name="connsiteX62" fmla="*/ 243975 w 261072"/>
                <a:gd name="connsiteY62" fmla="*/ 210486 h 330200"/>
                <a:gd name="connsiteX63" fmla="*/ 237400 w 261072"/>
                <a:gd name="connsiteY63" fmla="*/ 215748 h 330200"/>
                <a:gd name="connsiteX64" fmla="*/ 237400 w 261072"/>
                <a:gd name="connsiteY64" fmla="*/ 219695 h 330200"/>
                <a:gd name="connsiteX65" fmla="*/ 236085 w 261072"/>
                <a:gd name="connsiteY65" fmla="*/ 230219 h 330200"/>
                <a:gd name="connsiteX66" fmla="*/ 232139 w 261072"/>
                <a:gd name="connsiteY66" fmla="*/ 244690 h 330200"/>
                <a:gd name="connsiteX67" fmla="*/ 229509 w 261072"/>
                <a:gd name="connsiteY67" fmla="*/ 263108 h 330200"/>
                <a:gd name="connsiteX68" fmla="*/ 196631 w 261072"/>
                <a:gd name="connsiteY68" fmla="*/ 267054 h 330200"/>
                <a:gd name="connsiteX69" fmla="*/ 161121 w 261072"/>
                <a:gd name="connsiteY69" fmla="*/ 273632 h 330200"/>
                <a:gd name="connsiteX70" fmla="*/ 136134 w 261072"/>
                <a:gd name="connsiteY70" fmla="*/ 330200 h 330200"/>
                <a:gd name="connsiteX71" fmla="*/ 45389 w 261072"/>
                <a:gd name="connsiteY71" fmla="*/ 246006 h 330200"/>
                <a:gd name="connsiteX72" fmla="*/ 32238 w 261072"/>
                <a:gd name="connsiteY72" fmla="*/ 184176 h 330200"/>
                <a:gd name="connsiteX73" fmla="*/ 675 w 261072"/>
                <a:gd name="connsiteY73" fmla="*/ 121030 h 330200"/>
                <a:gd name="connsiteX74" fmla="*/ 30923 w 261072"/>
                <a:gd name="connsiteY74" fmla="*/ 40781 h 330200"/>
                <a:gd name="connsiteX75" fmla="*/ 134819 w 261072"/>
                <a:gd name="connsiteY75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261072" h="330200">
                  <a:moveTo>
                    <a:pt x="126399" y="143933"/>
                  </a:moveTo>
                  <a:cubicBezTo>
                    <a:pt x="117138" y="146579"/>
                    <a:pt x="111847" y="155840"/>
                    <a:pt x="114493" y="165100"/>
                  </a:cubicBezTo>
                  <a:cubicBezTo>
                    <a:pt x="115816" y="175684"/>
                    <a:pt x="125076" y="180975"/>
                    <a:pt x="135660" y="179652"/>
                  </a:cubicBezTo>
                  <a:cubicBezTo>
                    <a:pt x="146243" y="177006"/>
                    <a:pt x="151535" y="167746"/>
                    <a:pt x="148889" y="157162"/>
                  </a:cubicBezTo>
                  <a:cubicBezTo>
                    <a:pt x="146243" y="146579"/>
                    <a:pt x="136982" y="141287"/>
                    <a:pt x="126399" y="143933"/>
                  </a:cubicBezTo>
                  <a:close/>
                  <a:moveTo>
                    <a:pt x="62158" y="142587"/>
                  </a:moveTo>
                  <a:cubicBezTo>
                    <a:pt x="59301" y="144030"/>
                    <a:pt x="57872" y="146916"/>
                    <a:pt x="59301" y="149803"/>
                  </a:cubicBezTo>
                  <a:cubicBezTo>
                    <a:pt x="60729" y="154132"/>
                    <a:pt x="65016" y="155575"/>
                    <a:pt x="67873" y="154132"/>
                  </a:cubicBezTo>
                  <a:cubicBezTo>
                    <a:pt x="70731" y="152689"/>
                    <a:pt x="72160" y="148359"/>
                    <a:pt x="70731" y="145473"/>
                  </a:cubicBezTo>
                  <a:cubicBezTo>
                    <a:pt x="69302" y="141143"/>
                    <a:pt x="66445" y="139700"/>
                    <a:pt x="62158" y="142587"/>
                  </a:cubicBezTo>
                  <a:close/>
                  <a:moveTo>
                    <a:pt x="60253" y="111601"/>
                  </a:moveTo>
                  <a:cubicBezTo>
                    <a:pt x="57872" y="110807"/>
                    <a:pt x="54697" y="110807"/>
                    <a:pt x="50887" y="112077"/>
                  </a:cubicBezTo>
                  <a:cubicBezTo>
                    <a:pt x="47077" y="114617"/>
                    <a:pt x="43267" y="117157"/>
                    <a:pt x="41997" y="118427"/>
                  </a:cubicBezTo>
                  <a:cubicBezTo>
                    <a:pt x="41997" y="118427"/>
                    <a:pt x="41997" y="118427"/>
                    <a:pt x="47077" y="124777"/>
                  </a:cubicBezTo>
                  <a:cubicBezTo>
                    <a:pt x="48347" y="122237"/>
                    <a:pt x="49617" y="120967"/>
                    <a:pt x="52157" y="119697"/>
                  </a:cubicBezTo>
                  <a:cubicBezTo>
                    <a:pt x="54697" y="118427"/>
                    <a:pt x="55967" y="119697"/>
                    <a:pt x="57237" y="122237"/>
                  </a:cubicBezTo>
                  <a:cubicBezTo>
                    <a:pt x="58507" y="123507"/>
                    <a:pt x="57237" y="126047"/>
                    <a:pt x="57237" y="128587"/>
                  </a:cubicBezTo>
                  <a:cubicBezTo>
                    <a:pt x="55967" y="133667"/>
                    <a:pt x="55967" y="136207"/>
                    <a:pt x="57237" y="140017"/>
                  </a:cubicBezTo>
                  <a:lnTo>
                    <a:pt x="58507" y="141287"/>
                  </a:lnTo>
                  <a:cubicBezTo>
                    <a:pt x="58507" y="141287"/>
                    <a:pt x="58507" y="141287"/>
                    <a:pt x="66127" y="137477"/>
                  </a:cubicBezTo>
                  <a:cubicBezTo>
                    <a:pt x="66127" y="137477"/>
                    <a:pt x="66127" y="137477"/>
                    <a:pt x="64857" y="136207"/>
                  </a:cubicBezTo>
                  <a:cubicBezTo>
                    <a:pt x="63587" y="133667"/>
                    <a:pt x="63587" y="131127"/>
                    <a:pt x="64857" y="128587"/>
                  </a:cubicBezTo>
                  <a:cubicBezTo>
                    <a:pt x="66127" y="124777"/>
                    <a:pt x="67397" y="120967"/>
                    <a:pt x="64857" y="115887"/>
                  </a:cubicBezTo>
                  <a:cubicBezTo>
                    <a:pt x="64222" y="113982"/>
                    <a:pt x="62634" y="112395"/>
                    <a:pt x="60253" y="111601"/>
                  </a:cubicBezTo>
                  <a:close/>
                  <a:moveTo>
                    <a:pt x="182967" y="102870"/>
                  </a:moveTo>
                  <a:cubicBezTo>
                    <a:pt x="177464" y="101600"/>
                    <a:pt x="171960" y="104140"/>
                    <a:pt x="170584" y="109220"/>
                  </a:cubicBezTo>
                  <a:cubicBezTo>
                    <a:pt x="170584" y="114300"/>
                    <a:pt x="173335" y="118110"/>
                    <a:pt x="178839" y="119380"/>
                  </a:cubicBezTo>
                  <a:cubicBezTo>
                    <a:pt x="184343" y="120650"/>
                    <a:pt x="188471" y="118110"/>
                    <a:pt x="189846" y="113030"/>
                  </a:cubicBezTo>
                  <a:cubicBezTo>
                    <a:pt x="191222" y="107950"/>
                    <a:pt x="188471" y="102870"/>
                    <a:pt x="182967" y="102870"/>
                  </a:cubicBezTo>
                  <a:close/>
                  <a:moveTo>
                    <a:pt x="176934" y="50542"/>
                  </a:moveTo>
                  <a:cubicBezTo>
                    <a:pt x="176934" y="50542"/>
                    <a:pt x="176934" y="50542"/>
                    <a:pt x="178287" y="62513"/>
                  </a:cubicBezTo>
                  <a:cubicBezTo>
                    <a:pt x="180991" y="61183"/>
                    <a:pt x="185048" y="61183"/>
                    <a:pt x="189105" y="62513"/>
                  </a:cubicBezTo>
                  <a:cubicBezTo>
                    <a:pt x="194515" y="63843"/>
                    <a:pt x="195867" y="66503"/>
                    <a:pt x="194515" y="69163"/>
                  </a:cubicBezTo>
                  <a:cubicBezTo>
                    <a:pt x="194515" y="73154"/>
                    <a:pt x="190458" y="75814"/>
                    <a:pt x="186401" y="78474"/>
                  </a:cubicBezTo>
                  <a:cubicBezTo>
                    <a:pt x="180991" y="83794"/>
                    <a:pt x="178287" y="87785"/>
                    <a:pt x="176934" y="93105"/>
                  </a:cubicBezTo>
                  <a:cubicBezTo>
                    <a:pt x="176934" y="93105"/>
                    <a:pt x="176934" y="93105"/>
                    <a:pt x="176934" y="95765"/>
                  </a:cubicBezTo>
                  <a:cubicBezTo>
                    <a:pt x="176934" y="95765"/>
                    <a:pt x="176934" y="95765"/>
                    <a:pt x="190458" y="98425"/>
                  </a:cubicBezTo>
                  <a:cubicBezTo>
                    <a:pt x="190458" y="98425"/>
                    <a:pt x="190458" y="98425"/>
                    <a:pt x="190458" y="97095"/>
                  </a:cubicBezTo>
                  <a:cubicBezTo>
                    <a:pt x="191810" y="91775"/>
                    <a:pt x="193162" y="89115"/>
                    <a:pt x="198572" y="85124"/>
                  </a:cubicBezTo>
                  <a:cubicBezTo>
                    <a:pt x="203981" y="82464"/>
                    <a:pt x="209390" y="78474"/>
                    <a:pt x="210743" y="70494"/>
                  </a:cubicBezTo>
                  <a:cubicBezTo>
                    <a:pt x="213447" y="62513"/>
                    <a:pt x="208038" y="53202"/>
                    <a:pt x="194515" y="50542"/>
                  </a:cubicBezTo>
                  <a:cubicBezTo>
                    <a:pt x="187753" y="49212"/>
                    <a:pt x="180991" y="50542"/>
                    <a:pt x="176934" y="50542"/>
                  </a:cubicBezTo>
                  <a:close/>
                  <a:moveTo>
                    <a:pt x="104071" y="44936"/>
                  </a:moveTo>
                  <a:cubicBezTo>
                    <a:pt x="90886" y="48873"/>
                    <a:pt x="80339" y="55435"/>
                    <a:pt x="73747" y="60685"/>
                  </a:cubicBezTo>
                  <a:cubicBezTo>
                    <a:pt x="73747" y="60685"/>
                    <a:pt x="73747" y="60685"/>
                    <a:pt x="85613" y="80370"/>
                  </a:cubicBezTo>
                  <a:cubicBezTo>
                    <a:pt x="89568" y="76433"/>
                    <a:pt x="97479" y="71183"/>
                    <a:pt x="102752" y="69871"/>
                  </a:cubicBezTo>
                  <a:cubicBezTo>
                    <a:pt x="113300" y="68559"/>
                    <a:pt x="118574" y="71183"/>
                    <a:pt x="119892" y="77745"/>
                  </a:cubicBezTo>
                  <a:cubicBezTo>
                    <a:pt x="121211" y="84307"/>
                    <a:pt x="118574" y="92181"/>
                    <a:pt x="113300" y="101367"/>
                  </a:cubicBezTo>
                  <a:cubicBezTo>
                    <a:pt x="108026" y="113178"/>
                    <a:pt x="106708" y="123677"/>
                    <a:pt x="109345" y="134175"/>
                  </a:cubicBezTo>
                  <a:cubicBezTo>
                    <a:pt x="109345" y="134175"/>
                    <a:pt x="109345" y="134175"/>
                    <a:pt x="110663" y="138112"/>
                  </a:cubicBezTo>
                  <a:cubicBezTo>
                    <a:pt x="110663" y="138112"/>
                    <a:pt x="110663" y="138112"/>
                    <a:pt x="137032" y="132863"/>
                  </a:cubicBezTo>
                  <a:cubicBezTo>
                    <a:pt x="137032" y="132863"/>
                    <a:pt x="137032" y="132863"/>
                    <a:pt x="135713" y="128926"/>
                  </a:cubicBezTo>
                  <a:cubicBezTo>
                    <a:pt x="134395" y="119740"/>
                    <a:pt x="134395" y="111866"/>
                    <a:pt x="139669" y="102679"/>
                  </a:cubicBezTo>
                  <a:cubicBezTo>
                    <a:pt x="144943" y="92181"/>
                    <a:pt x="151535" y="81682"/>
                    <a:pt x="148898" y="65934"/>
                  </a:cubicBezTo>
                  <a:cubicBezTo>
                    <a:pt x="144943" y="50186"/>
                    <a:pt x="129121" y="39687"/>
                    <a:pt x="104071" y="44936"/>
                  </a:cubicBezTo>
                  <a:close/>
                  <a:moveTo>
                    <a:pt x="134819" y="0"/>
                  </a:moveTo>
                  <a:cubicBezTo>
                    <a:pt x="158491" y="0"/>
                    <a:pt x="194000" y="5262"/>
                    <a:pt x="221618" y="35519"/>
                  </a:cubicBezTo>
                  <a:cubicBezTo>
                    <a:pt x="238715" y="52622"/>
                    <a:pt x="251866" y="74986"/>
                    <a:pt x="247921" y="113137"/>
                  </a:cubicBezTo>
                  <a:cubicBezTo>
                    <a:pt x="246606" y="121030"/>
                    <a:pt x="236085" y="130238"/>
                    <a:pt x="243975" y="144709"/>
                  </a:cubicBezTo>
                  <a:cubicBezTo>
                    <a:pt x="243975" y="144709"/>
                    <a:pt x="261072" y="176282"/>
                    <a:pt x="261072" y="180229"/>
                  </a:cubicBezTo>
                  <a:cubicBezTo>
                    <a:pt x="261072" y="180229"/>
                    <a:pt x="261072" y="189438"/>
                    <a:pt x="246606" y="190753"/>
                  </a:cubicBezTo>
                  <a:cubicBezTo>
                    <a:pt x="246606" y="190753"/>
                    <a:pt x="242660" y="190753"/>
                    <a:pt x="243975" y="198646"/>
                  </a:cubicBezTo>
                  <a:cubicBezTo>
                    <a:pt x="243975" y="198646"/>
                    <a:pt x="243975" y="198646"/>
                    <a:pt x="243975" y="210486"/>
                  </a:cubicBezTo>
                  <a:cubicBezTo>
                    <a:pt x="243975" y="210486"/>
                    <a:pt x="243975" y="213117"/>
                    <a:pt x="237400" y="215748"/>
                  </a:cubicBezTo>
                  <a:cubicBezTo>
                    <a:pt x="237400" y="215748"/>
                    <a:pt x="236085" y="217064"/>
                    <a:pt x="237400" y="219695"/>
                  </a:cubicBezTo>
                  <a:cubicBezTo>
                    <a:pt x="237400" y="219695"/>
                    <a:pt x="241345" y="222326"/>
                    <a:pt x="236085" y="230219"/>
                  </a:cubicBezTo>
                  <a:cubicBezTo>
                    <a:pt x="233454" y="234166"/>
                    <a:pt x="229509" y="236797"/>
                    <a:pt x="232139" y="244690"/>
                  </a:cubicBezTo>
                  <a:cubicBezTo>
                    <a:pt x="232139" y="244690"/>
                    <a:pt x="234769" y="259161"/>
                    <a:pt x="229509" y="263108"/>
                  </a:cubicBezTo>
                  <a:cubicBezTo>
                    <a:pt x="229509" y="263108"/>
                    <a:pt x="222933" y="269685"/>
                    <a:pt x="196631" y="267054"/>
                  </a:cubicBezTo>
                  <a:cubicBezTo>
                    <a:pt x="187425" y="265739"/>
                    <a:pt x="171642" y="261792"/>
                    <a:pt x="161121" y="273632"/>
                  </a:cubicBezTo>
                  <a:cubicBezTo>
                    <a:pt x="161121" y="273632"/>
                    <a:pt x="137449" y="319676"/>
                    <a:pt x="136134" y="330200"/>
                  </a:cubicBezTo>
                  <a:cubicBezTo>
                    <a:pt x="136134" y="330200"/>
                    <a:pt x="95364" y="257846"/>
                    <a:pt x="45389" y="246006"/>
                  </a:cubicBezTo>
                  <a:cubicBezTo>
                    <a:pt x="45389" y="246006"/>
                    <a:pt x="57225" y="219695"/>
                    <a:pt x="32238" y="184176"/>
                  </a:cubicBezTo>
                  <a:cubicBezTo>
                    <a:pt x="32238" y="184176"/>
                    <a:pt x="1990" y="143394"/>
                    <a:pt x="675" y="121030"/>
                  </a:cubicBezTo>
                  <a:cubicBezTo>
                    <a:pt x="675" y="121030"/>
                    <a:pt x="-7216" y="82879"/>
                    <a:pt x="30923" y="40781"/>
                  </a:cubicBezTo>
                  <a:cubicBezTo>
                    <a:pt x="49335" y="19733"/>
                    <a:pt x="74322" y="0"/>
                    <a:pt x="13481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667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Source Han Serif SC" panose="02020400000000000000" pitchFamily="18" charset="-122"/>
              </a:endParaRPr>
            </a:p>
          </p:txBody>
        </p:sp>
      </p:grpSp>
      <p:sp>
        <p:nvSpPr>
          <p:cNvPr id="21" name="任意多边形 47"/>
          <p:cNvSpPr>
            <a:spLocks noChangeAspect="1"/>
          </p:cNvSpPr>
          <p:nvPr/>
        </p:nvSpPr>
        <p:spPr bwMode="auto">
          <a:xfrm>
            <a:off x="442224" y="2254502"/>
            <a:ext cx="2582608" cy="2813689"/>
          </a:xfrm>
          <a:custGeom>
            <a:avLst/>
            <a:gdLst>
              <a:gd name="connsiteX0" fmla="*/ 175170 w 301625"/>
              <a:gd name="connsiteY0" fmla="*/ 203200 h 328613"/>
              <a:gd name="connsiteX1" fmla="*/ 133078 w 301625"/>
              <a:gd name="connsiteY1" fmla="*/ 207076 h 328613"/>
              <a:gd name="connsiteX2" fmla="*/ 131763 w 301625"/>
              <a:gd name="connsiteY2" fmla="*/ 208369 h 328613"/>
              <a:gd name="connsiteX3" fmla="*/ 131763 w 301625"/>
              <a:gd name="connsiteY3" fmla="*/ 311741 h 328613"/>
              <a:gd name="connsiteX4" fmla="*/ 131763 w 301625"/>
              <a:gd name="connsiteY4" fmla="*/ 313033 h 328613"/>
              <a:gd name="connsiteX5" fmla="*/ 133078 w 301625"/>
              <a:gd name="connsiteY5" fmla="*/ 314325 h 328613"/>
              <a:gd name="connsiteX6" fmla="*/ 134394 w 301625"/>
              <a:gd name="connsiteY6" fmla="*/ 313033 h 328613"/>
              <a:gd name="connsiteX7" fmla="*/ 176486 w 301625"/>
              <a:gd name="connsiteY7" fmla="*/ 297527 h 328613"/>
              <a:gd name="connsiteX8" fmla="*/ 177801 w 301625"/>
              <a:gd name="connsiteY8" fmla="*/ 296235 h 328613"/>
              <a:gd name="connsiteX9" fmla="*/ 177801 w 301625"/>
              <a:gd name="connsiteY9" fmla="*/ 205784 h 328613"/>
              <a:gd name="connsiteX10" fmla="*/ 176486 w 301625"/>
              <a:gd name="connsiteY10" fmla="*/ 204492 h 328613"/>
              <a:gd name="connsiteX11" fmla="*/ 175170 w 301625"/>
              <a:gd name="connsiteY11" fmla="*/ 203200 h 328613"/>
              <a:gd name="connsiteX12" fmla="*/ 67595 w 301625"/>
              <a:gd name="connsiteY12" fmla="*/ 203200 h 328613"/>
              <a:gd name="connsiteX13" fmla="*/ 66341 w 301625"/>
              <a:gd name="connsiteY13" fmla="*/ 204495 h 328613"/>
              <a:gd name="connsiteX14" fmla="*/ 65088 w 301625"/>
              <a:gd name="connsiteY14" fmla="*/ 205790 h 328613"/>
              <a:gd name="connsiteX15" fmla="*/ 65088 w 301625"/>
              <a:gd name="connsiteY15" fmla="*/ 244643 h 328613"/>
              <a:gd name="connsiteX16" fmla="*/ 66341 w 301625"/>
              <a:gd name="connsiteY16" fmla="*/ 245938 h 328613"/>
              <a:gd name="connsiteX17" fmla="*/ 86394 w 301625"/>
              <a:gd name="connsiteY17" fmla="*/ 252413 h 328613"/>
              <a:gd name="connsiteX18" fmla="*/ 88901 w 301625"/>
              <a:gd name="connsiteY18" fmla="*/ 251118 h 328613"/>
              <a:gd name="connsiteX19" fmla="*/ 88901 w 301625"/>
              <a:gd name="connsiteY19" fmla="*/ 249823 h 328613"/>
              <a:gd name="connsiteX20" fmla="*/ 88901 w 301625"/>
              <a:gd name="connsiteY20" fmla="*/ 207085 h 328613"/>
              <a:gd name="connsiteX21" fmla="*/ 87648 w 301625"/>
              <a:gd name="connsiteY21" fmla="*/ 205790 h 328613"/>
              <a:gd name="connsiteX22" fmla="*/ 67595 w 301625"/>
              <a:gd name="connsiteY22" fmla="*/ 203200 h 328613"/>
              <a:gd name="connsiteX23" fmla="*/ 33111 w 301625"/>
              <a:gd name="connsiteY23" fmla="*/ 201613 h 328613"/>
              <a:gd name="connsiteX24" fmla="*/ 31750 w 301625"/>
              <a:gd name="connsiteY24" fmla="*/ 202893 h 328613"/>
              <a:gd name="connsiteX25" fmla="*/ 31750 w 301625"/>
              <a:gd name="connsiteY25" fmla="*/ 236180 h 328613"/>
              <a:gd name="connsiteX26" fmla="*/ 33111 w 301625"/>
              <a:gd name="connsiteY26" fmla="*/ 237460 h 328613"/>
              <a:gd name="connsiteX27" fmla="*/ 49439 w 301625"/>
              <a:gd name="connsiteY27" fmla="*/ 241301 h 328613"/>
              <a:gd name="connsiteX28" fmla="*/ 50800 w 301625"/>
              <a:gd name="connsiteY28" fmla="*/ 241301 h 328613"/>
              <a:gd name="connsiteX29" fmla="*/ 50800 w 301625"/>
              <a:gd name="connsiteY29" fmla="*/ 240021 h 328613"/>
              <a:gd name="connsiteX30" fmla="*/ 50800 w 301625"/>
              <a:gd name="connsiteY30" fmla="*/ 205454 h 328613"/>
              <a:gd name="connsiteX31" fmla="*/ 49439 w 301625"/>
              <a:gd name="connsiteY31" fmla="*/ 202893 h 328613"/>
              <a:gd name="connsiteX32" fmla="*/ 34471 w 301625"/>
              <a:gd name="connsiteY32" fmla="*/ 201613 h 328613"/>
              <a:gd name="connsiteX33" fmla="*/ 33111 w 301625"/>
              <a:gd name="connsiteY33" fmla="*/ 201613 h 328613"/>
              <a:gd name="connsiteX34" fmla="*/ 225690 w 301625"/>
              <a:gd name="connsiteY34" fmla="*/ 200025 h 328613"/>
              <a:gd name="connsiteX35" fmla="*/ 196586 w 301625"/>
              <a:gd name="connsiteY35" fmla="*/ 201313 h 328613"/>
              <a:gd name="connsiteX36" fmla="*/ 195263 w 301625"/>
              <a:gd name="connsiteY36" fmla="*/ 203890 h 328613"/>
              <a:gd name="connsiteX37" fmla="*/ 195263 w 301625"/>
              <a:gd name="connsiteY37" fmla="*/ 286348 h 328613"/>
              <a:gd name="connsiteX38" fmla="*/ 196586 w 301625"/>
              <a:gd name="connsiteY38" fmla="*/ 287637 h 328613"/>
              <a:gd name="connsiteX39" fmla="*/ 196586 w 301625"/>
              <a:gd name="connsiteY39" fmla="*/ 288925 h 328613"/>
              <a:gd name="connsiteX40" fmla="*/ 197909 w 301625"/>
              <a:gd name="connsiteY40" fmla="*/ 288925 h 328613"/>
              <a:gd name="connsiteX41" fmla="*/ 225690 w 301625"/>
              <a:gd name="connsiteY41" fmla="*/ 278618 h 328613"/>
              <a:gd name="connsiteX42" fmla="*/ 227013 w 301625"/>
              <a:gd name="connsiteY42" fmla="*/ 276041 h 328613"/>
              <a:gd name="connsiteX43" fmla="*/ 227013 w 301625"/>
              <a:gd name="connsiteY43" fmla="*/ 201313 h 328613"/>
              <a:gd name="connsiteX44" fmla="*/ 227013 w 301625"/>
              <a:gd name="connsiteY44" fmla="*/ 200025 h 328613"/>
              <a:gd name="connsiteX45" fmla="*/ 225690 w 301625"/>
              <a:gd name="connsiteY45" fmla="*/ 200025 h 328613"/>
              <a:gd name="connsiteX46" fmla="*/ 10824 w 301625"/>
              <a:gd name="connsiteY46" fmla="*/ 198438 h 328613"/>
              <a:gd name="connsiteX47" fmla="*/ 9525 w 301625"/>
              <a:gd name="connsiteY47" fmla="*/ 199732 h 328613"/>
              <a:gd name="connsiteX48" fmla="*/ 9525 w 301625"/>
              <a:gd name="connsiteY48" fmla="*/ 201025 h 328613"/>
              <a:gd name="connsiteX49" fmla="*/ 9525 w 301625"/>
              <a:gd name="connsiteY49" fmla="*/ 229482 h 328613"/>
              <a:gd name="connsiteX50" fmla="*/ 10824 w 301625"/>
              <a:gd name="connsiteY50" fmla="*/ 230776 h 328613"/>
              <a:gd name="connsiteX51" fmla="*/ 21215 w 301625"/>
              <a:gd name="connsiteY51" fmla="*/ 233363 h 328613"/>
              <a:gd name="connsiteX52" fmla="*/ 22514 w 301625"/>
              <a:gd name="connsiteY52" fmla="*/ 233363 h 328613"/>
              <a:gd name="connsiteX53" fmla="*/ 23813 w 301625"/>
              <a:gd name="connsiteY53" fmla="*/ 232070 h 328613"/>
              <a:gd name="connsiteX54" fmla="*/ 23813 w 301625"/>
              <a:gd name="connsiteY54" fmla="*/ 201025 h 328613"/>
              <a:gd name="connsiteX55" fmla="*/ 22514 w 301625"/>
              <a:gd name="connsiteY55" fmla="*/ 199732 h 328613"/>
              <a:gd name="connsiteX56" fmla="*/ 10824 w 301625"/>
              <a:gd name="connsiteY56" fmla="*/ 198438 h 328613"/>
              <a:gd name="connsiteX57" fmla="*/ 277495 w 301625"/>
              <a:gd name="connsiteY57" fmla="*/ 196850 h 328613"/>
              <a:gd name="connsiteX58" fmla="*/ 276225 w 301625"/>
              <a:gd name="connsiteY58" fmla="*/ 198135 h 328613"/>
              <a:gd name="connsiteX59" fmla="*/ 276225 w 301625"/>
              <a:gd name="connsiteY59" fmla="*/ 222553 h 328613"/>
              <a:gd name="connsiteX60" fmla="*/ 276225 w 301625"/>
              <a:gd name="connsiteY60" fmla="*/ 223838 h 328613"/>
              <a:gd name="connsiteX61" fmla="*/ 277495 w 301625"/>
              <a:gd name="connsiteY61" fmla="*/ 223838 h 328613"/>
              <a:gd name="connsiteX62" fmla="*/ 287655 w 301625"/>
              <a:gd name="connsiteY62" fmla="*/ 222553 h 328613"/>
              <a:gd name="connsiteX63" fmla="*/ 288925 w 301625"/>
              <a:gd name="connsiteY63" fmla="*/ 219983 h 328613"/>
              <a:gd name="connsiteX64" fmla="*/ 288925 w 301625"/>
              <a:gd name="connsiteY64" fmla="*/ 198135 h 328613"/>
              <a:gd name="connsiteX65" fmla="*/ 288925 w 301625"/>
              <a:gd name="connsiteY65" fmla="*/ 196850 h 328613"/>
              <a:gd name="connsiteX66" fmla="*/ 287655 w 301625"/>
              <a:gd name="connsiteY66" fmla="*/ 196850 h 328613"/>
              <a:gd name="connsiteX67" fmla="*/ 277495 w 301625"/>
              <a:gd name="connsiteY67" fmla="*/ 196850 h 328613"/>
              <a:gd name="connsiteX68" fmla="*/ 253736 w 301625"/>
              <a:gd name="connsiteY68" fmla="*/ 196850 h 328613"/>
              <a:gd name="connsiteX69" fmla="*/ 252413 w 301625"/>
              <a:gd name="connsiteY69" fmla="*/ 199496 h 328613"/>
              <a:gd name="connsiteX70" fmla="*/ 252413 w 301625"/>
              <a:gd name="connsiteY70" fmla="*/ 225954 h 328613"/>
              <a:gd name="connsiteX71" fmla="*/ 253736 w 301625"/>
              <a:gd name="connsiteY71" fmla="*/ 227277 h 328613"/>
              <a:gd name="connsiteX72" fmla="*/ 255059 w 301625"/>
              <a:gd name="connsiteY72" fmla="*/ 228600 h 328613"/>
              <a:gd name="connsiteX73" fmla="*/ 255059 w 301625"/>
              <a:gd name="connsiteY73" fmla="*/ 227277 h 328613"/>
              <a:gd name="connsiteX74" fmla="*/ 266965 w 301625"/>
              <a:gd name="connsiteY74" fmla="*/ 225954 h 328613"/>
              <a:gd name="connsiteX75" fmla="*/ 268288 w 301625"/>
              <a:gd name="connsiteY75" fmla="*/ 223308 h 328613"/>
              <a:gd name="connsiteX76" fmla="*/ 268288 w 301625"/>
              <a:gd name="connsiteY76" fmla="*/ 198173 h 328613"/>
              <a:gd name="connsiteX77" fmla="*/ 268288 w 301625"/>
              <a:gd name="connsiteY77" fmla="*/ 196850 h 328613"/>
              <a:gd name="connsiteX78" fmla="*/ 266965 w 301625"/>
              <a:gd name="connsiteY78" fmla="*/ 196850 h 328613"/>
              <a:gd name="connsiteX79" fmla="*/ 253736 w 301625"/>
              <a:gd name="connsiteY79" fmla="*/ 196850 h 328613"/>
              <a:gd name="connsiteX80" fmla="*/ 276225 w 301625"/>
              <a:gd name="connsiteY80" fmla="*/ 149225 h 328613"/>
              <a:gd name="connsiteX81" fmla="*/ 276225 w 301625"/>
              <a:gd name="connsiteY81" fmla="*/ 150510 h 328613"/>
              <a:gd name="connsiteX82" fmla="*/ 276225 w 301625"/>
              <a:gd name="connsiteY82" fmla="*/ 173643 h 328613"/>
              <a:gd name="connsiteX83" fmla="*/ 277495 w 301625"/>
              <a:gd name="connsiteY83" fmla="*/ 176213 h 328613"/>
              <a:gd name="connsiteX84" fmla="*/ 287655 w 301625"/>
              <a:gd name="connsiteY84" fmla="*/ 176213 h 328613"/>
              <a:gd name="connsiteX85" fmla="*/ 288925 w 301625"/>
              <a:gd name="connsiteY85" fmla="*/ 176213 h 328613"/>
              <a:gd name="connsiteX86" fmla="*/ 288925 w 301625"/>
              <a:gd name="connsiteY86" fmla="*/ 174928 h 328613"/>
              <a:gd name="connsiteX87" fmla="*/ 288925 w 301625"/>
              <a:gd name="connsiteY87" fmla="*/ 153080 h 328613"/>
              <a:gd name="connsiteX88" fmla="*/ 287655 w 301625"/>
              <a:gd name="connsiteY88" fmla="*/ 150510 h 328613"/>
              <a:gd name="connsiteX89" fmla="*/ 277495 w 301625"/>
              <a:gd name="connsiteY89" fmla="*/ 149225 h 328613"/>
              <a:gd name="connsiteX90" fmla="*/ 276225 w 301625"/>
              <a:gd name="connsiteY90" fmla="*/ 149225 h 328613"/>
              <a:gd name="connsiteX91" fmla="*/ 253736 w 301625"/>
              <a:gd name="connsiteY91" fmla="*/ 145720 h 328613"/>
              <a:gd name="connsiteX92" fmla="*/ 252413 w 301625"/>
              <a:gd name="connsiteY92" fmla="*/ 146977 h 328613"/>
              <a:gd name="connsiteX93" fmla="*/ 252413 w 301625"/>
              <a:gd name="connsiteY93" fmla="*/ 172112 h 328613"/>
              <a:gd name="connsiteX94" fmla="*/ 253736 w 301625"/>
              <a:gd name="connsiteY94" fmla="*/ 174626 h 328613"/>
              <a:gd name="connsiteX95" fmla="*/ 266965 w 301625"/>
              <a:gd name="connsiteY95" fmla="*/ 174626 h 328613"/>
              <a:gd name="connsiteX96" fmla="*/ 268288 w 301625"/>
              <a:gd name="connsiteY96" fmla="*/ 174626 h 328613"/>
              <a:gd name="connsiteX97" fmla="*/ 268288 w 301625"/>
              <a:gd name="connsiteY97" fmla="*/ 173369 h 328613"/>
              <a:gd name="connsiteX98" fmla="*/ 268288 w 301625"/>
              <a:gd name="connsiteY98" fmla="*/ 149490 h 328613"/>
              <a:gd name="connsiteX99" fmla="*/ 266965 w 301625"/>
              <a:gd name="connsiteY99" fmla="*/ 146977 h 328613"/>
              <a:gd name="connsiteX100" fmla="*/ 255059 w 301625"/>
              <a:gd name="connsiteY100" fmla="*/ 145720 h 328613"/>
              <a:gd name="connsiteX101" fmla="*/ 253736 w 301625"/>
              <a:gd name="connsiteY101" fmla="*/ 145720 h 328613"/>
              <a:gd name="connsiteX102" fmla="*/ 21215 w 301625"/>
              <a:gd name="connsiteY102" fmla="*/ 139700 h 328613"/>
              <a:gd name="connsiteX103" fmla="*/ 10824 w 301625"/>
              <a:gd name="connsiteY103" fmla="*/ 142287 h 328613"/>
              <a:gd name="connsiteX104" fmla="*/ 9525 w 301625"/>
              <a:gd name="connsiteY104" fmla="*/ 144874 h 328613"/>
              <a:gd name="connsiteX105" fmla="*/ 9525 w 301625"/>
              <a:gd name="connsiteY105" fmla="*/ 173332 h 328613"/>
              <a:gd name="connsiteX106" fmla="*/ 9525 w 301625"/>
              <a:gd name="connsiteY106" fmla="*/ 174625 h 328613"/>
              <a:gd name="connsiteX107" fmla="*/ 10824 w 301625"/>
              <a:gd name="connsiteY107" fmla="*/ 174625 h 328613"/>
              <a:gd name="connsiteX108" fmla="*/ 22514 w 301625"/>
              <a:gd name="connsiteY108" fmla="*/ 173332 h 328613"/>
              <a:gd name="connsiteX109" fmla="*/ 23813 w 301625"/>
              <a:gd name="connsiteY109" fmla="*/ 172038 h 328613"/>
              <a:gd name="connsiteX110" fmla="*/ 23813 w 301625"/>
              <a:gd name="connsiteY110" fmla="*/ 140993 h 328613"/>
              <a:gd name="connsiteX111" fmla="*/ 23813 w 301625"/>
              <a:gd name="connsiteY111" fmla="*/ 139700 h 328613"/>
              <a:gd name="connsiteX112" fmla="*/ 21215 w 301625"/>
              <a:gd name="connsiteY112" fmla="*/ 139700 h 328613"/>
              <a:gd name="connsiteX113" fmla="*/ 216893 w 301625"/>
              <a:gd name="connsiteY113" fmla="*/ 138113 h 328613"/>
              <a:gd name="connsiteX114" fmla="*/ 214313 w 301625"/>
              <a:gd name="connsiteY114" fmla="*/ 139417 h 328613"/>
              <a:gd name="connsiteX115" fmla="*/ 214313 w 301625"/>
              <a:gd name="connsiteY115" fmla="*/ 140721 h 328613"/>
              <a:gd name="connsiteX116" fmla="*/ 214313 w 301625"/>
              <a:gd name="connsiteY116" fmla="*/ 172018 h 328613"/>
              <a:gd name="connsiteX117" fmla="*/ 215603 w 301625"/>
              <a:gd name="connsiteY117" fmla="*/ 173322 h 328613"/>
              <a:gd name="connsiteX118" fmla="*/ 232371 w 301625"/>
              <a:gd name="connsiteY118" fmla="*/ 174626 h 328613"/>
              <a:gd name="connsiteX119" fmla="*/ 233661 w 301625"/>
              <a:gd name="connsiteY119" fmla="*/ 173322 h 328613"/>
              <a:gd name="connsiteX120" fmla="*/ 234951 w 301625"/>
              <a:gd name="connsiteY120" fmla="*/ 172018 h 328613"/>
              <a:gd name="connsiteX121" fmla="*/ 234951 w 301625"/>
              <a:gd name="connsiteY121" fmla="*/ 143329 h 328613"/>
              <a:gd name="connsiteX122" fmla="*/ 232371 w 301625"/>
              <a:gd name="connsiteY122" fmla="*/ 142025 h 328613"/>
              <a:gd name="connsiteX123" fmla="*/ 216893 w 301625"/>
              <a:gd name="connsiteY123" fmla="*/ 138113 h 328613"/>
              <a:gd name="connsiteX124" fmla="*/ 49439 w 301625"/>
              <a:gd name="connsiteY124" fmla="*/ 131763 h 328613"/>
              <a:gd name="connsiteX125" fmla="*/ 33111 w 301625"/>
              <a:gd name="connsiteY125" fmla="*/ 135632 h 328613"/>
              <a:gd name="connsiteX126" fmla="*/ 31750 w 301625"/>
              <a:gd name="connsiteY126" fmla="*/ 138212 h 328613"/>
              <a:gd name="connsiteX127" fmla="*/ 31750 w 301625"/>
              <a:gd name="connsiteY127" fmla="*/ 170458 h 328613"/>
              <a:gd name="connsiteX128" fmla="*/ 33111 w 301625"/>
              <a:gd name="connsiteY128" fmla="*/ 171748 h 328613"/>
              <a:gd name="connsiteX129" fmla="*/ 34471 w 301625"/>
              <a:gd name="connsiteY129" fmla="*/ 173038 h 328613"/>
              <a:gd name="connsiteX130" fmla="*/ 49439 w 301625"/>
              <a:gd name="connsiteY130" fmla="*/ 171748 h 328613"/>
              <a:gd name="connsiteX131" fmla="*/ 50800 w 301625"/>
              <a:gd name="connsiteY131" fmla="*/ 169169 h 328613"/>
              <a:gd name="connsiteX132" fmla="*/ 50800 w 301625"/>
              <a:gd name="connsiteY132" fmla="*/ 134343 h 328613"/>
              <a:gd name="connsiteX133" fmla="*/ 50800 w 301625"/>
              <a:gd name="connsiteY133" fmla="*/ 133053 h 328613"/>
              <a:gd name="connsiteX134" fmla="*/ 49439 w 301625"/>
              <a:gd name="connsiteY134" fmla="*/ 131763 h 328613"/>
              <a:gd name="connsiteX135" fmla="*/ 174308 w 301625"/>
              <a:gd name="connsiteY135" fmla="*/ 130175 h 328613"/>
              <a:gd name="connsiteX136" fmla="*/ 173038 w 301625"/>
              <a:gd name="connsiteY136" fmla="*/ 131474 h 328613"/>
              <a:gd name="connsiteX137" fmla="*/ 173038 w 301625"/>
              <a:gd name="connsiteY137" fmla="*/ 132773 h 328613"/>
              <a:gd name="connsiteX138" fmla="*/ 173038 w 301625"/>
              <a:gd name="connsiteY138" fmla="*/ 169141 h 328613"/>
              <a:gd name="connsiteX139" fmla="*/ 174308 w 301625"/>
              <a:gd name="connsiteY139" fmla="*/ 170440 h 328613"/>
              <a:gd name="connsiteX140" fmla="*/ 195898 w 301625"/>
              <a:gd name="connsiteY140" fmla="*/ 173038 h 328613"/>
              <a:gd name="connsiteX141" fmla="*/ 197168 w 301625"/>
              <a:gd name="connsiteY141" fmla="*/ 171739 h 328613"/>
              <a:gd name="connsiteX142" fmla="*/ 198438 w 301625"/>
              <a:gd name="connsiteY142" fmla="*/ 170440 h 328613"/>
              <a:gd name="connsiteX143" fmla="*/ 198438 w 301625"/>
              <a:gd name="connsiteY143" fmla="*/ 136669 h 328613"/>
              <a:gd name="connsiteX144" fmla="*/ 197168 w 301625"/>
              <a:gd name="connsiteY144" fmla="*/ 135370 h 328613"/>
              <a:gd name="connsiteX145" fmla="*/ 174308 w 301625"/>
              <a:gd name="connsiteY145" fmla="*/ 130175 h 328613"/>
              <a:gd name="connsiteX146" fmla="*/ 86394 w 301625"/>
              <a:gd name="connsiteY146" fmla="*/ 120650 h 328613"/>
              <a:gd name="connsiteX147" fmla="*/ 66341 w 301625"/>
              <a:gd name="connsiteY147" fmla="*/ 127086 h 328613"/>
              <a:gd name="connsiteX148" fmla="*/ 65088 w 301625"/>
              <a:gd name="connsiteY148" fmla="*/ 128373 h 328613"/>
              <a:gd name="connsiteX149" fmla="*/ 65088 w 301625"/>
              <a:gd name="connsiteY149" fmla="*/ 166988 h 328613"/>
              <a:gd name="connsiteX150" fmla="*/ 66341 w 301625"/>
              <a:gd name="connsiteY150" fmla="*/ 168275 h 328613"/>
              <a:gd name="connsiteX151" fmla="*/ 67595 w 301625"/>
              <a:gd name="connsiteY151" fmla="*/ 168275 h 328613"/>
              <a:gd name="connsiteX152" fmla="*/ 87648 w 301625"/>
              <a:gd name="connsiteY152" fmla="*/ 166988 h 328613"/>
              <a:gd name="connsiteX153" fmla="*/ 88901 w 301625"/>
              <a:gd name="connsiteY153" fmla="*/ 165701 h 328613"/>
              <a:gd name="connsiteX154" fmla="*/ 88901 w 301625"/>
              <a:gd name="connsiteY154" fmla="*/ 123224 h 328613"/>
              <a:gd name="connsiteX155" fmla="*/ 88901 w 301625"/>
              <a:gd name="connsiteY155" fmla="*/ 121937 h 328613"/>
              <a:gd name="connsiteX156" fmla="*/ 86394 w 301625"/>
              <a:gd name="connsiteY156" fmla="*/ 120650 h 328613"/>
              <a:gd name="connsiteX157" fmla="*/ 114300 w 301625"/>
              <a:gd name="connsiteY157" fmla="*/ 119063 h 328613"/>
              <a:gd name="connsiteX158" fmla="*/ 114300 w 301625"/>
              <a:gd name="connsiteY158" fmla="*/ 121653 h 328613"/>
              <a:gd name="connsiteX159" fmla="*/ 114300 w 301625"/>
              <a:gd name="connsiteY159" fmla="*/ 164391 h 328613"/>
              <a:gd name="connsiteX160" fmla="*/ 115593 w 301625"/>
              <a:gd name="connsiteY160" fmla="*/ 166981 h 328613"/>
              <a:gd name="connsiteX161" fmla="*/ 147931 w 301625"/>
              <a:gd name="connsiteY161" fmla="*/ 168276 h 328613"/>
              <a:gd name="connsiteX162" fmla="*/ 149225 w 301625"/>
              <a:gd name="connsiteY162" fmla="*/ 168276 h 328613"/>
              <a:gd name="connsiteX163" fmla="*/ 149225 w 301625"/>
              <a:gd name="connsiteY163" fmla="*/ 166981 h 328613"/>
              <a:gd name="connsiteX164" fmla="*/ 149225 w 301625"/>
              <a:gd name="connsiteY164" fmla="*/ 126833 h 328613"/>
              <a:gd name="connsiteX165" fmla="*/ 147931 w 301625"/>
              <a:gd name="connsiteY165" fmla="*/ 125538 h 328613"/>
              <a:gd name="connsiteX166" fmla="*/ 115593 w 301625"/>
              <a:gd name="connsiteY166" fmla="*/ 119063 h 328613"/>
              <a:gd name="connsiteX167" fmla="*/ 114300 w 301625"/>
              <a:gd name="connsiteY167" fmla="*/ 119063 h 328613"/>
              <a:gd name="connsiteX168" fmla="*/ 21215 w 301625"/>
              <a:gd name="connsiteY168" fmla="*/ 77788 h 328613"/>
              <a:gd name="connsiteX169" fmla="*/ 9525 w 301625"/>
              <a:gd name="connsiteY169" fmla="*/ 84403 h 328613"/>
              <a:gd name="connsiteX170" fmla="*/ 9525 w 301625"/>
              <a:gd name="connsiteY170" fmla="*/ 87049 h 328613"/>
              <a:gd name="connsiteX171" fmla="*/ 9525 w 301625"/>
              <a:gd name="connsiteY171" fmla="*/ 116153 h 328613"/>
              <a:gd name="connsiteX172" fmla="*/ 9525 w 301625"/>
              <a:gd name="connsiteY172" fmla="*/ 117476 h 328613"/>
              <a:gd name="connsiteX173" fmla="*/ 10824 w 301625"/>
              <a:gd name="connsiteY173" fmla="*/ 117476 h 328613"/>
              <a:gd name="connsiteX174" fmla="*/ 12123 w 301625"/>
              <a:gd name="connsiteY174" fmla="*/ 117476 h 328613"/>
              <a:gd name="connsiteX175" fmla="*/ 22514 w 301625"/>
              <a:gd name="connsiteY175" fmla="*/ 112184 h 328613"/>
              <a:gd name="connsiteX176" fmla="*/ 23813 w 301625"/>
              <a:gd name="connsiteY176" fmla="*/ 110861 h 328613"/>
              <a:gd name="connsiteX177" fmla="*/ 23813 w 301625"/>
              <a:gd name="connsiteY177" fmla="*/ 79111 h 328613"/>
              <a:gd name="connsiteX178" fmla="*/ 22514 w 301625"/>
              <a:gd name="connsiteY178" fmla="*/ 77788 h 328613"/>
              <a:gd name="connsiteX179" fmla="*/ 21215 w 301625"/>
              <a:gd name="connsiteY179" fmla="*/ 77788 h 328613"/>
              <a:gd name="connsiteX180" fmla="*/ 215603 w 301625"/>
              <a:gd name="connsiteY180" fmla="*/ 76200 h 328613"/>
              <a:gd name="connsiteX181" fmla="*/ 214313 w 301625"/>
              <a:gd name="connsiteY181" fmla="*/ 78760 h 328613"/>
              <a:gd name="connsiteX182" fmla="*/ 214313 w 301625"/>
              <a:gd name="connsiteY182" fmla="*/ 109487 h 328613"/>
              <a:gd name="connsiteX183" fmla="*/ 215603 w 301625"/>
              <a:gd name="connsiteY183" fmla="*/ 110767 h 328613"/>
              <a:gd name="connsiteX184" fmla="*/ 232371 w 301625"/>
              <a:gd name="connsiteY184" fmla="*/ 115888 h 328613"/>
              <a:gd name="connsiteX185" fmla="*/ 233661 w 301625"/>
              <a:gd name="connsiteY185" fmla="*/ 115888 h 328613"/>
              <a:gd name="connsiteX186" fmla="*/ 234951 w 301625"/>
              <a:gd name="connsiteY186" fmla="*/ 114608 h 328613"/>
              <a:gd name="connsiteX187" fmla="*/ 234951 w 301625"/>
              <a:gd name="connsiteY187" fmla="*/ 85162 h 328613"/>
              <a:gd name="connsiteX188" fmla="*/ 233661 w 301625"/>
              <a:gd name="connsiteY188" fmla="*/ 83882 h 328613"/>
              <a:gd name="connsiteX189" fmla="*/ 216893 w 301625"/>
              <a:gd name="connsiteY189" fmla="*/ 76200 h 328613"/>
              <a:gd name="connsiteX190" fmla="*/ 215603 w 301625"/>
              <a:gd name="connsiteY190" fmla="*/ 76200 h 328613"/>
              <a:gd name="connsiteX191" fmla="*/ 48079 w 301625"/>
              <a:gd name="connsiteY191" fmla="*/ 61604 h 328613"/>
              <a:gd name="connsiteX192" fmla="*/ 33111 w 301625"/>
              <a:gd name="connsiteY192" fmla="*/ 70556 h 328613"/>
              <a:gd name="connsiteX193" fmla="*/ 31750 w 301625"/>
              <a:gd name="connsiteY193" fmla="*/ 71834 h 328613"/>
              <a:gd name="connsiteX194" fmla="*/ 31750 w 301625"/>
              <a:gd name="connsiteY194" fmla="*/ 103805 h 328613"/>
              <a:gd name="connsiteX195" fmla="*/ 33111 w 301625"/>
              <a:gd name="connsiteY195" fmla="*/ 106363 h 328613"/>
              <a:gd name="connsiteX196" fmla="*/ 34471 w 301625"/>
              <a:gd name="connsiteY196" fmla="*/ 106363 h 328613"/>
              <a:gd name="connsiteX197" fmla="*/ 50800 w 301625"/>
              <a:gd name="connsiteY197" fmla="*/ 99969 h 328613"/>
              <a:gd name="connsiteX198" fmla="*/ 50800 w 301625"/>
              <a:gd name="connsiteY198" fmla="*/ 97411 h 328613"/>
              <a:gd name="connsiteX199" fmla="*/ 50800 w 301625"/>
              <a:gd name="connsiteY199" fmla="*/ 62883 h 328613"/>
              <a:gd name="connsiteX200" fmla="*/ 50800 w 301625"/>
              <a:gd name="connsiteY200" fmla="*/ 61604 h 328613"/>
              <a:gd name="connsiteX201" fmla="*/ 48079 w 301625"/>
              <a:gd name="connsiteY201" fmla="*/ 61604 h 328613"/>
              <a:gd name="connsiteX202" fmla="*/ 175578 w 301625"/>
              <a:gd name="connsiteY202" fmla="*/ 57150 h 328613"/>
              <a:gd name="connsiteX203" fmla="*/ 173038 w 301625"/>
              <a:gd name="connsiteY203" fmla="*/ 58437 h 328613"/>
              <a:gd name="connsiteX204" fmla="*/ 173038 w 301625"/>
              <a:gd name="connsiteY204" fmla="*/ 59724 h 328613"/>
              <a:gd name="connsiteX205" fmla="*/ 173038 w 301625"/>
              <a:gd name="connsiteY205" fmla="*/ 95765 h 328613"/>
              <a:gd name="connsiteX206" fmla="*/ 174308 w 301625"/>
              <a:gd name="connsiteY206" fmla="*/ 97052 h 328613"/>
              <a:gd name="connsiteX207" fmla="*/ 195898 w 301625"/>
              <a:gd name="connsiteY207" fmla="*/ 104775 h 328613"/>
              <a:gd name="connsiteX208" fmla="*/ 197168 w 301625"/>
              <a:gd name="connsiteY208" fmla="*/ 103488 h 328613"/>
              <a:gd name="connsiteX209" fmla="*/ 198438 w 301625"/>
              <a:gd name="connsiteY209" fmla="*/ 102201 h 328613"/>
              <a:gd name="connsiteX210" fmla="*/ 198438 w 301625"/>
              <a:gd name="connsiteY210" fmla="*/ 68734 h 328613"/>
              <a:gd name="connsiteX211" fmla="*/ 197168 w 301625"/>
              <a:gd name="connsiteY211" fmla="*/ 67447 h 328613"/>
              <a:gd name="connsiteX212" fmla="*/ 175578 w 301625"/>
              <a:gd name="connsiteY212" fmla="*/ 57150 h 328613"/>
              <a:gd name="connsiteX213" fmla="*/ 86394 w 301625"/>
              <a:gd name="connsiteY213" fmla="*/ 36513 h 328613"/>
              <a:gd name="connsiteX214" fmla="*/ 66341 w 301625"/>
              <a:gd name="connsiteY214" fmla="*/ 49435 h 328613"/>
              <a:gd name="connsiteX215" fmla="*/ 65088 w 301625"/>
              <a:gd name="connsiteY215" fmla="*/ 50727 h 328613"/>
              <a:gd name="connsiteX216" fmla="*/ 65088 w 301625"/>
              <a:gd name="connsiteY216" fmla="*/ 89492 h 328613"/>
              <a:gd name="connsiteX217" fmla="*/ 66341 w 301625"/>
              <a:gd name="connsiteY217" fmla="*/ 92076 h 328613"/>
              <a:gd name="connsiteX218" fmla="*/ 67595 w 301625"/>
              <a:gd name="connsiteY218" fmla="*/ 92076 h 328613"/>
              <a:gd name="connsiteX219" fmla="*/ 87648 w 301625"/>
              <a:gd name="connsiteY219" fmla="*/ 81739 h 328613"/>
              <a:gd name="connsiteX220" fmla="*/ 88901 w 301625"/>
              <a:gd name="connsiteY220" fmla="*/ 80447 h 328613"/>
              <a:gd name="connsiteX221" fmla="*/ 88901 w 301625"/>
              <a:gd name="connsiteY221" fmla="*/ 37805 h 328613"/>
              <a:gd name="connsiteX222" fmla="*/ 87648 w 301625"/>
              <a:gd name="connsiteY222" fmla="*/ 36513 h 328613"/>
              <a:gd name="connsiteX223" fmla="*/ 86394 w 301625"/>
              <a:gd name="connsiteY223" fmla="*/ 36513 h 328613"/>
              <a:gd name="connsiteX224" fmla="*/ 114300 w 301625"/>
              <a:gd name="connsiteY224" fmla="*/ 33338 h 328613"/>
              <a:gd name="connsiteX225" fmla="*/ 114300 w 301625"/>
              <a:gd name="connsiteY225" fmla="*/ 34637 h 328613"/>
              <a:gd name="connsiteX226" fmla="*/ 114300 w 301625"/>
              <a:gd name="connsiteY226" fmla="*/ 78798 h 328613"/>
              <a:gd name="connsiteX227" fmla="*/ 115593 w 301625"/>
              <a:gd name="connsiteY227" fmla="*/ 80097 h 328613"/>
              <a:gd name="connsiteX228" fmla="*/ 146638 w 301625"/>
              <a:gd name="connsiteY228" fmla="*/ 90488 h 328613"/>
              <a:gd name="connsiteX229" fmla="*/ 147931 w 301625"/>
              <a:gd name="connsiteY229" fmla="*/ 90488 h 328613"/>
              <a:gd name="connsiteX230" fmla="*/ 149225 w 301625"/>
              <a:gd name="connsiteY230" fmla="*/ 90488 h 328613"/>
              <a:gd name="connsiteX231" fmla="*/ 149225 w 301625"/>
              <a:gd name="connsiteY231" fmla="*/ 87890 h 328613"/>
              <a:gd name="connsiteX232" fmla="*/ 149225 w 301625"/>
              <a:gd name="connsiteY232" fmla="*/ 48924 h 328613"/>
              <a:gd name="connsiteX233" fmla="*/ 147931 w 301625"/>
              <a:gd name="connsiteY233" fmla="*/ 47625 h 328613"/>
              <a:gd name="connsiteX234" fmla="*/ 116887 w 301625"/>
              <a:gd name="connsiteY234" fmla="*/ 33338 h 328613"/>
              <a:gd name="connsiteX235" fmla="*/ 114300 w 301625"/>
              <a:gd name="connsiteY235" fmla="*/ 33338 h 328613"/>
              <a:gd name="connsiteX236" fmla="*/ 103562 w 301625"/>
              <a:gd name="connsiteY236" fmla="*/ 0 h 328613"/>
              <a:gd name="connsiteX237" fmla="*/ 106151 w 301625"/>
              <a:gd name="connsiteY237" fmla="*/ 0 h 328613"/>
              <a:gd name="connsiteX238" fmla="*/ 243371 w 301625"/>
              <a:gd name="connsiteY238" fmla="*/ 68840 h 328613"/>
              <a:gd name="connsiteX239" fmla="*/ 245960 w 301625"/>
              <a:gd name="connsiteY239" fmla="*/ 74035 h 328613"/>
              <a:gd name="connsiteX240" fmla="*/ 245960 w 301625"/>
              <a:gd name="connsiteY240" fmla="*/ 111702 h 328613"/>
              <a:gd name="connsiteX241" fmla="*/ 297741 w 301625"/>
              <a:gd name="connsiteY241" fmla="*/ 127289 h 328613"/>
              <a:gd name="connsiteX242" fmla="*/ 301625 w 301625"/>
              <a:gd name="connsiteY242" fmla="*/ 132484 h 328613"/>
              <a:gd name="connsiteX243" fmla="*/ 301625 w 301625"/>
              <a:gd name="connsiteY243" fmla="*/ 249382 h 328613"/>
              <a:gd name="connsiteX244" fmla="*/ 297741 w 301625"/>
              <a:gd name="connsiteY244" fmla="*/ 255877 h 328613"/>
              <a:gd name="connsiteX245" fmla="*/ 243371 w 301625"/>
              <a:gd name="connsiteY245" fmla="*/ 276658 h 328613"/>
              <a:gd name="connsiteX246" fmla="*/ 104857 w 301625"/>
              <a:gd name="connsiteY246" fmla="*/ 328613 h 328613"/>
              <a:gd name="connsiteX247" fmla="*/ 103562 w 301625"/>
              <a:gd name="connsiteY247" fmla="*/ 328613 h 328613"/>
              <a:gd name="connsiteX248" fmla="*/ 100973 w 301625"/>
              <a:gd name="connsiteY248" fmla="*/ 328613 h 328613"/>
              <a:gd name="connsiteX249" fmla="*/ 2589 w 301625"/>
              <a:gd name="connsiteY249" fmla="*/ 274061 h 328613"/>
              <a:gd name="connsiteX250" fmla="*/ 0 w 301625"/>
              <a:gd name="connsiteY250" fmla="*/ 268865 h 328613"/>
              <a:gd name="connsiteX251" fmla="*/ 0 w 301625"/>
              <a:gd name="connsiteY251" fmla="*/ 75334 h 328613"/>
              <a:gd name="connsiteX252" fmla="*/ 2589 w 301625"/>
              <a:gd name="connsiteY252" fmla="*/ 71438 h 328613"/>
              <a:gd name="connsiteX253" fmla="*/ 99679 w 301625"/>
              <a:gd name="connsiteY253" fmla="*/ 1299 h 328613"/>
              <a:gd name="connsiteX254" fmla="*/ 103562 w 301625"/>
              <a:gd name="connsiteY254" fmla="*/ 0 h 32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</a:cxnLst>
            <a:rect l="l" t="t" r="r" b="b"/>
            <a:pathLst>
              <a:path w="301625" h="328613">
                <a:moveTo>
                  <a:pt x="175170" y="203200"/>
                </a:moveTo>
                <a:cubicBezTo>
                  <a:pt x="175170" y="203200"/>
                  <a:pt x="175170" y="203200"/>
                  <a:pt x="133078" y="207076"/>
                </a:cubicBezTo>
                <a:cubicBezTo>
                  <a:pt x="131763" y="207076"/>
                  <a:pt x="131763" y="207076"/>
                  <a:pt x="131763" y="208369"/>
                </a:cubicBezTo>
                <a:cubicBezTo>
                  <a:pt x="131763" y="208369"/>
                  <a:pt x="131763" y="208369"/>
                  <a:pt x="131763" y="311741"/>
                </a:cubicBezTo>
                <a:cubicBezTo>
                  <a:pt x="131763" y="313033"/>
                  <a:pt x="131763" y="313033"/>
                  <a:pt x="131763" y="313033"/>
                </a:cubicBezTo>
                <a:cubicBezTo>
                  <a:pt x="131763" y="313033"/>
                  <a:pt x="133078" y="314325"/>
                  <a:pt x="133078" y="314325"/>
                </a:cubicBezTo>
                <a:cubicBezTo>
                  <a:pt x="133078" y="314325"/>
                  <a:pt x="133078" y="314325"/>
                  <a:pt x="134394" y="313033"/>
                </a:cubicBezTo>
                <a:cubicBezTo>
                  <a:pt x="134394" y="313033"/>
                  <a:pt x="134394" y="313033"/>
                  <a:pt x="176486" y="297527"/>
                </a:cubicBezTo>
                <a:cubicBezTo>
                  <a:pt x="176486" y="297527"/>
                  <a:pt x="177801" y="296235"/>
                  <a:pt x="177801" y="296235"/>
                </a:cubicBezTo>
                <a:lnTo>
                  <a:pt x="177801" y="205784"/>
                </a:lnTo>
                <a:cubicBezTo>
                  <a:pt x="177801" y="204492"/>
                  <a:pt x="176486" y="204492"/>
                  <a:pt x="176486" y="204492"/>
                </a:cubicBezTo>
                <a:cubicBezTo>
                  <a:pt x="176486" y="204492"/>
                  <a:pt x="175170" y="203200"/>
                  <a:pt x="175170" y="203200"/>
                </a:cubicBezTo>
                <a:close/>
                <a:moveTo>
                  <a:pt x="67595" y="203200"/>
                </a:moveTo>
                <a:cubicBezTo>
                  <a:pt x="66341" y="203200"/>
                  <a:pt x="66341" y="203200"/>
                  <a:pt x="66341" y="204495"/>
                </a:cubicBezTo>
                <a:cubicBezTo>
                  <a:pt x="65088" y="204495"/>
                  <a:pt x="65088" y="204495"/>
                  <a:pt x="65088" y="205790"/>
                </a:cubicBezTo>
                <a:cubicBezTo>
                  <a:pt x="65088" y="205790"/>
                  <a:pt x="65088" y="205790"/>
                  <a:pt x="65088" y="244643"/>
                </a:cubicBezTo>
                <a:cubicBezTo>
                  <a:pt x="65088" y="244643"/>
                  <a:pt x="66341" y="245938"/>
                  <a:pt x="66341" y="245938"/>
                </a:cubicBezTo>
                <a:cubicBezTo>
                  <a:pt x="68848" y="247233"/>
                  <a:pt x="82634" y="252413"/>
                  <a:pt x="86394" y="252413"/>
                </a:cubicBezTo>
                <a:cubicBezTo>
                  <a:pt x="87648" y="252413"/>
                  <a:pt x="87648" y="252413"/>
                  <a:pt x="88901" y="251118"/>
                </a:cubicBezTo>
                <a:cubicBezTo>
                  <a:pt x="88901" y="251118"/>
                  <a:pt x="88901" y="251118"/>
                  <a:pt x="88901" y="249823"/>
                </a:cubicBezTo>
                <a:cubicBezTo>
                  <a:pt x="88901" y="248528"/>
                  <a:pt x="88901" y="208380"/>
                  <a:pt x="88901" y="207085"/>
                </a:cubicBezTo>
                <a:cubicBezTo>
                  <a:pt x="88901" y="207085"/>
                  <a:pt x="88901" y="205790"/>
                  <a:pt x="87648" y="205790"/>
                </a:cubicBezTo>
                <a:cubicBezTo>
                  <a:pt x="87648" y="205790"/>
                  <a:pt x="87648" y="205790"/>
                  <a:pt x="67595" y="203200"/>
                </a:cubicBezTo>
                <a:close/>
                <a:moveTo>
                  <a:pt x="33111" y="201613"/>
                </a:moveTo>
                <a:cubicBezTo>
                  <a:pt x="31750" y="202893"/>
                  <a:pt x="31750" y="202893"/>
                  <a:pt x="31750" y="202893"/>
                </a:cubicBezTo>
                <a:cubicBezTo>
                  <a:pt x="31750" y="202893"/>
                  <a:pt x="31750" y="202893"/>
                  <a:pt x="31750" y="236180"/>
                </a:cubicBezTo>
                <a:cubicBezTo>
                  <a:pt x="31750" y="236180"/>
                  <a:pt x="31750" y="237460"/>
                  <a:pt x="33111" y="237460"/>
                </a:cubicBezTo>
                <a:cubicBezTo>
                  <a:pt x="33111" y="237460"/>
                  <a:pt x="33111" y="237460"/>
                  <a:pt x="49439" y="241301"/>
                </a:cubicBezTo>
                <a:cubicBezTo>
                  <a:pt x="49439" y="241301"/>
                  <a:pt x="50800" y="241301"/>
                  <a:pt x="50800" y="241301"/>
                </a:cubicBezTo>
                <a:cubicBezTo>
                  <a:pt x="50800" y="241301"/>
                  <a:pt x="50800" y="240021"/>
                  <a:pt x="50800" y="240021"/>
                </a:cubicBezTo>
                <a:lnTo>
                  <a:pt x="50800" y="205454"/>
                </a:lnTo>
                <a:cubicBezTo>
                  <a:pt x="50800" y="204174"/>
                  <a:pt x="50800" y="202893"/>
                  <a:pt x="49439" y="202893"/>
                </a:cubicBezTo>
                <a:cubicBezTo>
                  <a:pt x="49439" y="202893"/>
                  <a:pt x="49439" y="202893"/>
                  <a:pt x="34471" y="201613"/>
                </a:cubicBezTo>
                <a:cubicBezTo>
                  <a:pt x="33111" y="201613"/>
                  <a:pt x="33111" y="201613"/>
                  <a:pt x="33111" y="201613"/>
                </a:cubicBezTo>
                <a:close/>
                <a:moveTo>
                  <a:pt x="225690" y="200025"/>
                </a:moveTo>
                <a:cubicBezTo>
                  <a:pt x="225690" y="200025"/>
                  <a:pt x="225690" y="200025"/>
                  <a:pt x="196586" y="201313"/>
                </a:cubicBezTo>
                <a:cubicBezTo>
                  <a:pt x="196586" y="201313"/>
                  <a:pt x="195263" y="202602"/>
                  <a:pt x="195263" y="203890"/>
                </a:cubicBezTo>
                <a:cubicBezTo>
                  <a:pt x="195263" y="203890"/>
                  <a:pt x="195263" y="203890"/>
                  <a:pt x="195263" y="286348"/>
                </a:cubicBezTo>
                <a:cubicBezTo>
                  <a:pt x="195263" y="287637"/>
                  <a:pt x="195263" y="287637"/>
                  <a:pt x="196586" y="287637"/>
                </a:cubicBezTo>
                <a:cubicBezTo>
                  <a:pt x="196586" y="288925"/>
                  <a:pt x="196586" y="288925"/>
                  <a:pt x="196586" y="288925"/>
                </a:cubicBezTo>
                <a:cubicBezTo>
                  <a:pt x="197909" y="288925"/>
                  <a:pt x="197909" y="288925"/>
                  <a:pt x="197909" y="288925"/>
                </a:cubicBezTo>
                <a:cubicBezTo>
                  <a:pt x="197909" y="288925"/>
                  <a:pt x="197909" y="288925"/>
                  <a:pt x="225690" y="278618"/>
                </a:cubicBezTo>
                <a:cubicBezTo>
                  <a:pt x="227013" y="277329"/>
                  <a:pt x="227013" y="277329"/>
                  <a:pt x="227013" y="276041"/>
                </a:cubicBezTo>
                <a:lnTo>
                  <a:pt x="227013" y="201313"/>
                </a:lnTo>
                <a:cubicBezTo>
                  <a:pt x="227013" y="201313"/>
                  <a:pt x="227013" y="200025"/>
                  <a:pt x="227013" y="200025"/>
                </a:cubicBezTo>
                <a:cubicBezTo>
                  <a:pt x="227013" y="200025"/>
                  <a:pt x="225690" y="200025"/>
                  <a:pt x="225690" y="200025"/>
                </a:cubicBezTo>
                <a:close/>
                <a:moveTo>
                  <a:pt x="10824" y="198438"/>
                </a:moveTo>
                <a:cubicBezTo>
                  <a:pt x="10824" y="198438"/>
                  <a:pt x="9525" y="198438"/>
                  <a:pt x="9525" y="199732"/>
                </a:cubicBezTo>
                <a:cubicBezTo>
                  <a:pt x="9525" y="199732"/>
                  <a:pt x="9525" y="199732"/>
                  <a:pt x="9525" y="201025"/>
                </a:cubicBezTo>
                <a:cubicBezTo>
                  <a:pt x="9525" y="201025"/>
                  <a:pt x="9525" y="201025"/>
                  <a:pt x="9525" y="229482"/>
                </a:cubicBezTo>
                <a:cubicBezTo>
                  <a:pt x="9525" y="229482"/>
                  <a:pt x="9525" y="230776"/>
                  <a:pt x="10824" y="230776"/>
                </a:cubicBezTo>
                <a:cubicBezTo>
                  <a:pt x="10824" y="230776"/>
                  <a:pt x="10824" y="230776"/>
                  <a:pt x="21215" y="233363"/>
                </a:cubicBezTo>
                <a:cubicBezTo>
                  <a:pt x="21215" y="233363"/>
                  <a:pt x="21215" y="233363"/>
                  <a:pt x="22514" y="233363"/>
                </a:cubicBezTo>
                <a:cubicBezTo>
                  <a:pt x="23813" y="233363"/>
                  <a:pt x="23813" y="232070"/>
                  <a:pt x="23813" y="232070"/>
                </a:cubicBezTo>
                <a:lnTo>
                  <a:pt x="23813" y="201025"/>
                </a:lnTo>
                <a:cubicBezTo>
                  <a:pt x="23813" y="201025"/>
                  <a:pt x="23813" y="199732"/>
                  <a:pt x="22514" y="199732"/>
                </a:cubicBezTo>
                <a:cubicBezTo>
                  <a:pt x="22514" y="199732"/>
                  <a:pt x="22514" y="199732"/>
                  <a:pt x="10824" y="198438"/>
                </a:cubicBezTo>
                <a:close/>
                <a:moveTo>
                  <a:pt x="277495" y="196850"/>
                </a:moveTo>
                <a:cubicBezTo>
                  <a:pt x="276225" y="196850"/>
                  <a:pt x="276225" y="198135"/>
                  <a:pt x="276225" y="198135"/>
                </a:cubicBezTo>
                <a:cubicBezTo>
                  <a:pt x="276225" y="198135"/>
                  <a:pt x="276225" y="198135"/>
                  <a:pt x="276225" y="222553"/>
                </a:cubicBezTo>
                <a:cubicBezTo>
                  <a:pt x="276225" y="222553"/>
                  <a:pt x="276225" y="223838"/>
                  <a:pt x="276225" y="223838"/>
                </a:cubicBezTo>
                <a:cubicBezTo>
                  <a:pt x="276225" y="223838"/>
                  <a:pt x="277495" y="223838"/>
                  <a:pt x="277495" y="223838"/>
                </a:cubicBezTo>
                <a:cubicBezTo>
                  <a:pt x="277495" y="223838"/>
                  <a:pt x="277495" y="223838"/>
                  <a:pt x="287655" y="222553"/>
                </a:cubicBezTo>
                <a:cubicBezTo>
                  <a:pt x="288925" y="221268"/>
                  <a:pt x="288925" y="221268"/>
                  <a:pt x="288925" y="219983"/>
                </a:cubicBezTo>
                <a:lnTo>
                  <a:pt x="288925" y="198135"/>
                </a:lnTo>
                <a:cubicBezTo>
                  <a:pt x="288925" y="198135"/>
                  <a:pt x="288925" y="196850"/>
                  <a:pt x="288925" y="196850"/>
                </a:cubicBezTo>
                <a:cubicBezTo>
                  <a:pt x="287655" y="196850"/>
                  <a:pt x="287655" y="196850"/>
                  <a:pt x="287655" y="196850"/>
                </a:cubicBezTo>
                <a:cubicBezTo>
                  <a:pt x="287655" y="196850"/>
                  <a:pt x="287655" y="196850"/>
                  <a:pt x="277495" y="196850"/>
                </a:cubicBezTo>
                <a:close/>
                <a:moveTo>
                  <a:pt x="253736" y="196850"/>
                </a:moveTo>
                <a:cubicBezTo>
                  <a:pt x="253736" y="196850"/>
                  <a:pt x="252413" y="198173"/>
                  <a:pt x="252413" y="199496"/>
                </a:cubicBezTo>
                <a:cubicBezTo>
                  <a:pt x="252413" y="199496"/>
                  <a:pt x="252413" y="199496"/>
                  <a:pt x="252413" y="225954"/>
                </a:cubicBezTo>
                <a:cubicBezTo>
                  <a:pt x="252413" y="225954"/>
                  <a:pt x="252413" y="227277"/>
                  <a:pt x="253736" y="227277"/>
                </a:cubicBezTo>
                <a:cubicBezTo>
                  <a:pt x="253736" y="227277"/>
                  <a:pt x="253736" y="228600"/>
                  <a:pt x="255059" y="228600"/>
                </a:cubicBezTo>
                <a:cubicBezTo>
                  <a:pt x="255059" y="228600"/>
                  <a:pt x="255059" y="228600"/>
                  <a:pt x="255059" y="227277"/>
                </a:cubicBezTo>
                <a:cubicBezTo>
                  <a:pt x="255059" y="227277"/>
                  <a:pt x="255059" y="227277"/>
                  <a:pt x="266965" y="225954"/>
                </a:cubicBezTo>
                <a:cubicBezTo>
                  <a:pt x="268288" y="225954"/>
                  <a:pt x="268288" y="224631"/>
                  <a:pt x="268288" y="223308"/>
                </a:cubicBezTo>
                <a:lnTo>
                  <a:pt x="268288" y="198173"/>
                </a:lnTo>
                <a:cubicBezTo>
                  <a:pt x="268288" y="198173"/>
                  <a:pt x="268288" y="196850"/>
                  <a:pt x="268288" y="196850"/>
                </a:cubicBezTo>
                <a:cubicBezTo>
                  <a:pt x="268288" y="196850"/>
                  <a:pt x="266965" y="196850"/>
                  <a:pt x="266965" y="196850"/>
                </a:cubicBezTo>
                <a:cubicBezTo>
                  <a:pt x="266965" y="196850"/>
                  <a:pt x="266965" y="196850"/>
                  <a:pt x="253736" y="196850"/>
                </a:cubicBezTo>
                <a:close/>
                <a:moveTo>
                  <a:pt x="276225" y="149225"/>
                </a:moveTo>
                <a:cubicBezTo>
                  <a:pt x="276225" y="150510"/>
                  <a:pt x="276225" y="150510"/>
                  <a:pt x="276225" y="150510"/>
                </a:cubicBezTo>
                <a:cubicBezTo>
                  <a:pt x="276225" y="150510"/>
                  <a:pt x="276225" y="150510"/>
                  <a:pt x="276225" y="173643"/>
                </a:cubicBezTo>
                <a:cubicBezTo>
                  <a:pt x="276225" y="174928"/>
                  <a:pt x="276225" y="176213"/>
                  <a:pt x="277495" y="176213"/>
                </a:cubicBezTo>
                <a:cubicBezTo>
                  <a:pt x="277495" y="176213"/>
                  <a:pt x="277495" y="176213"/>
                  <a:pt x="287655" y="176213"/>
                </a:cubicBezTo>
                <a:cubicBezTo>
                  <a:pt x="287655" y="176213"/>
                  <a:pt x="287655" y="176213"/>
                  <a:pt x="288925" y="176213"/>
                </a:cubicBezTo>
                <a:cubicBezTo>
                  <a:pt x="288925" y="176213"/>
                  <a:pt x="288925" y="174928"/>
                  <a:pt x="288925" y="174928"/>
                </a:cubicBezTo>
                <a:lnTo>
                  <a:pt x="288925" y="153080"/>
                </a:lnTo>
                <a:cubicBezTo>
                  <a:pt x="288925" y="151795"/>
                  <a:pt x="288925" y="150510"/>
                  <a:pt x="287655" y="150510"/>
                </a:cubicBezTo>
                <a:cubicBezTo>
                  <a:pt x="287655" y="150510"/>
                  <a:pt x="287655" y="150510"/>
                  <a:pt x="277495" y="149225"/>
                </a:cubicBezTo>
                <a:cubicBezTo>
                  <a:pt x="277495" y="149225"/>
                  <a:pt x="277495" y="149225"/>
                  <a:pt x="276225" y="149225"/>
                </a:cubicBezTo>
                <a:close/>
                <a:moveTo>
                  <a:pt x="253736" y="145720"/>
                </a:moveTo>
                <a:cubicBezTo>
                  <a:pt x="252413" y="145720"/>
                  <a:pt x="252413" y="146977"/>
                  <a:pt x="252413" y="146977"/>
                </a:cubicBezTo>
                <a:cubicBezTo>
                  <a:pt x="252413" y="146977"/>
                  <a:pt x="252413" y="146977"/>
                  <a:pt x="252413" y="172112"/>
                </a:cubicBezTo>
                <a:cubicBezTo>
                  <a:pt x="252413" y="173369"/>
                  <a:pt x="253736" y="174626"/>
                  <a:pt x="253736" y="174626"/>
                </a:cubicBezTo>
                <a:cubicBezTo>
                  <a:pt x="253736" y="174626"/>
                  <a:pt x="253736" y="174626"/>
                  <a:pt x="266965" y="174626"/>
                </a:cubicBezTo>
                <a:cubicBezTo>
                  <a:pt x="266965" y="174626"/>
                  <a:pt x="268288" y="174626"/>
                  <a:pt x="268288" y="174626"/>
                </a:cubicBezTo>
                <a:cubicBezTo>
                  <a:pt x="268288" y="174626"/>
                  <a:pt x="268288" y="173369"/>
                  <a:pt x="268288" y="173369"/>
                </a:cubicBezTo>
                <a:lnTo>
                  <a:pt x="268288" y="149490"/>
                </a:lnTo>
                <a:cubicBezTo>
                  <a:pt x="268288" y="148233"/>
                  <a:pt x="268288" y="146977"/>
                  <a:pt x="266965" y="146977"/>
                </a:cubicBezTo>
                <a:cubicBezTo>
                  <a:pt x="266965" y="146977"/>
                  <a:pt x="266965" y="146977"/>
                  <a:pt x="255059" y="145720"/>
                </a:cubicBezTo>
                <a:cubicBezTo>
                  <a:pt x="253736" y="144463"/>
                  <a:pt x="253736" y="145720"/>
                  <a:pt x="253736" y="145720"/>
                </a:cubicBezTo>
                <a:close/>
                <a:moveTo>
                  <a:pt x="21215" y="139700"/>
                </a:moveTo>
                <a:cubicBezTo>
                  <a:pt x="21215" y="139700"/>
                  <a:pt x="21215" y="139700"/>
                  <a:pt x="10824" y="142287"/>
                </a:cubicBezTo>
                <a:cubicBezTo>
                  <a:pt x="9525" y="142287"/>
                  <a:pt x="9525" y="143581"/>
                  <a:pt x="9525" y="144874"/>
                </a:cubicBezTo>
                <a:cubicBezTo>
                  <a:pt x="9525" y="144874"/>
                  <a:pt x="9525" y="144874"/>
                  <a:pt x="9525" y="173332"/>
                </a:cubicBezTo>
                <a:cubicBezTo>
                  <a:pt x="9525" y="173332"/>
                  <a:pt x="9525" y="173332"/>
                  <a:pt x="9525" y="174625"/>
                </a:cubicBezTo>
                <a:cubicBezTo>
                  <a:pt x="9525" y="174625"/>
                  <a:pt x="10824" y="174625"/>
                  <a:pt x="10824" y="174625"/>
                </a:cubicBezTo>
                <a:cubicBezTo>
                  <a:pt x="10824" y="174625"/>
                  <a:pt x="10824" y="174625"/>
                  <a:pt x="22514" y="173332"/>
                </a:cubicBezTo>
                <a:cubicBezTo>
                  <a:pt x="22514" y="173332"/>
                  <a:pt x="23813" y="173332"/>
                  <a:pt x="23813" y="172038"/>
                </a:cubicBezTo>
                <a:lnTo>
                  <a:pt x="23813" y="140993"/>
                </a:lnTo>
                <a:cubicBezTo>
                  <a:pt x="23813" y="140993"/>
                  <a:pt x="23813" y="139700"/>
                  <a:pt x="23813" y="139700"/>
                </a:cubicBezTo>
                <a:cubicBezTo>
                  <a:pt x="22514" y="139700"/>
                  <a:pt x="22514" y="139700"/>
                  <a:pt x="21215" y="139700"/>
                </a:cubicBezTo>
                <a:close/>
                <a:moveTo>
                  <a:pt x="216893" y="138113"/>
                </a:moveTo>
                <a:cubicBezTo>
                  <a:pt x="215603" y="138113"/>
                  <a:pt x="215603" y="138113"/>
                  <a:pt x="214313" y="139417"/>
                </a:cubicBezTo>
                <a:cubicBezTo>
                  <a:pt x="214313" y="139417"/>
                  <a:pt x="214313" y="139417"/>
                  <a:pt x="214313" y="140721"/>
                </a:cubicBezTo>
                <a:cubicBezTo>
                  <a:pt x="214313" y="140721"/>
                  <a:pt x="214313" y="140721"/>
                  <a:pt x="214313" y="172018"/>
                </a:cubicBezTo>
                <a:cubicBezTo>
                  <a:pt x="214313" y="172018"/>
                  <a:pt x="214313" y="173322"/>
                  <a:pt x="215603" y="173322"/>
                </a:cubicBezTo>
                <a:cubicBezTo>
                  <a:pt x="215603" y="173322"/>
                  <a:pt x="215603" y="173322"/>
                  <a:pt x="232371" y="174626"/>
                </a:cubicBezTo>
                <a:cubicBezTo>
                  <a:pt x="233661" y="174626"/>
                  <a:pt x="233661" y="174626"/>
                  <a:pt x="233661" y="173322"/>
                </a:cubicBezTo>
                <a:cubicBezTo>
                  <a:pt x="233661" y="173322"/>
                  <a:pt x="234951" y="173322"/>
                  <a:pt x="234951" y="172018"/>
                </a:cubicBezTo>
                <a:lnTo>
                  <a:pt x="234951" y="143329"/>
                </a:lnTo>
                <a:cubicBezTo>
                  <a:pt x="234951" y="142025"/>
                  <a:pt x="233661" y="142025"/>
                  <a:pt x="232371" y="142025"/>
                </a:cubicBezTo>
                <a:cubicBezTo>
                  <a:pt x="232371" y="142025"/>
                  <a:pt x="232371" y="142025"/>
                  <a:pt x="216893" y="138113"/>
                </a:cubicBezTo>
                <a:close/>
                <a:moveTo>
                  <a:pt x="49439" y="131763"/>
                </a:moveTo>
                <a:cubicBezTo>
                  <a:pt x="49439" y="131763"/>
                  <a:pt x="49439" y="131763"/>
                  <a:pt x="33111" y="135632"/>
                </a:cubicBezTo>
                <a:cubicBezTo>
                  <a:pt x="31750" y="136922"/>
                  <a:pt x="31750" y="136922"/>
                  <a:pt x="31750" y="138212"/>
                </a:cubicBezTo>
                <a:cubicBezTo>
                  <a:pt x="31750" y="138212"/>
                  <a:pt x="31750" y="138212"/>
                  <a:pt x="31750" y="170458"/>
                </a:cubicBezTo>
                <a:cubicBezTo>
                  <a:pt x="31750" y="170458"/>
                  <a:pt x="31750" y="171748"/>
                  <a:pt x="33111" y="171748"/>
                </a:cubicBezTo>
                <a:cubicBezTo>
                  <a:pt x="33111" y="171748"/>
                  <a:pt x="33111" y="173038"/>
                  <a:pt x="34471" y="173038"/>
                </a:cubicBezTo>
                <a:cubicBezTo>
                  <a:pt x="34471" y="173038"/>
                  <a:pt x="34471" y="173038"/>
                  <a:pt x="49439" y="171748"/>
                </a:cubicBezTo>
                <a:cubicBezTo>
                  <a:pt x="50800" y="171748"/>
                  <a:pt x="50800" y="170458"/>
                  <a:pt x="50800" y="169169"/>
                </a:cubicBezTo>
                <a:lnTo>
                  <a:pt x="50800" y="134343"/>
                </a:lnTo>
                <a:cubicBezTo>
                  <a:pt x="50800" y="133053"/>
                  <a:pt x="50800" y="133053"/>
                  <a:pt x="50800" y="133053"/>
                </a:cubicBezTo>
                <a:cubicBezTo>
                  <a:pt x="50800" y="131763"/>
                  <a:pt x="49439" y="131763"/>
                  <a:pt x="49439" y="131763"/>
                </a:cubicBezTo>
                <a:close/>
                <a:moveTo>
                  <a:pt x="174308" y="130175"/>
                </a:moveTo>
                <a:cubicBezTo>
                  <a:pt x="174308" y="130175"/>
                  <a:pt x="174308" y="130175"/>
                  <a:pt x="173038" y="131474"/>
                </a:cubicBezTo>
                <a:cubicBezTo>
                  <a:pt x="173038" y="131474"/>
                  <a:pt x="173038" y="131474"/>
                  <a:pt x="173038" y="132773"/>
                </a:cubicBezTo>
                <a:lnTo>
                  <a:pt x="173038" y="169141"/>
                </a:lnTo>
                <a:cubicBezTo>
                  <a:pt x="173038" y="170440"/>
                  <a:pt x="173038" y="170440"/>
                  <a:pt x="174308" y="170440"/>
                </a:cubicBezTo>
                <a:cubicBezTo>
                  <a:pt x="174308" y="170440"/>
                  <a:pt x="174308" y="170440"/>
                  <a:pt x="195898" y="173038"/>
                </a:cubicBezTo>
                <a:cubicBezTo>
                  <a:pt x="197168" y="173038"/>
                  <a:pt x="197168" y="171739"/>
                  <a:pt x="197168" y="171739"/>
                </a:cubicBezTo>
                <a:cubicBezTo>
                  <a:pt x="198438" y="171739"/>
                  <a:pt x="198438" y="170440"/>
                  <a:pt x="198438" y="170440"/>
                </a:cubicBezTo>
                <a:cubicBezTo>
                  <a:pt x="198438" y="170440"/>
                  <a:pt x="198438" y="170440"/>
                  <a:pt x="198438" y="136669"/>
                </a:cubicBezTo>
                <a:cubicBezTo>
                  <a:pt x="198438" y="135370"/>
                  <a:pt x="197168" y="135370"/>
                  <a:pt x="197168" y="135370"/>
                </a:cubicBezTo>
                <a:cubicBezTo>
                  <a:pt x="197168" y="135370"/>
                  <a:pt x="197168" y="135370"/>
                  <a:pt x="174308" y="130175"/>
                </a:cubicBezTo>
                <a:close/>
                <a:moveTo>
                  <a:pt x="86394" y="120650"/>
                </a:moveTo>
                <a:cubicBezTo>
                  <a:pt x="86394" y="120650"/>
                  <a:pt x="86394" y="120650"/>
                  <a:pt x="66341" y="127086"/>
                </a:cubicBezTo>
                <a:cubicBezTo>
                  <a:pt x="66341" y="127086"/>
                  <a:pt x="65088" y="127086"/>
                  <a:pt x="65088" y="128373"/>
                </a:cubicBezTo>
                <a:cubicBezTo>
                  <a:pt x="65088" y="128373"/>
                  <a:pt x="65088" y="128373"/>
                  <a:pt x="65088" y="166988"/>
                </a:cubicBezTo>
                <a:cubicBezTo>
                  <a:pt x="65088" y="166988"/>
                  <a:pt x="65088" y="168275"/>
                  <a:pt x="66341" y="168275"/>
                </a:cubicBezTo>
                <a:cubicBezTo>
                  <a:pt x="66341" y="168275"/>
                  <a:pt x="66341" y="168275"/>
                  <a:pt x="67595" y="168275"/>
                </a:cubicBezTo>
                <a:cubicBezTo>
                  <a:pt x="67595" y="168275"/>
                  <a:pt x="67595" y="168275"/>
                  <a:pt x="87648" y="166988"/>
                </a:cubicBezTo>
                <a:cubicBezTo>
                  <a:pt x="88901" y="166988"/>
                  <a:pt x="88901" y="165701"/>
                  <a:pt x="88901" y="165701"/>
                </a:cubicBezTo>
                <a:lnTo>
                  <a:pt x="88901" y="123224"/>
                </a:lnTo>
                <a:cubicBezTo>
                  <a:pt x="88901" y="121937"/>
                  <a:pt x="88901" y="121937"/>
                  <a:pt x="88901" y="121937"/>
                </a:cubicBezTo>
                <a:cubicBezTo>
                  <a:pt x="87648" y="120650"/>
                  <a:pt x="87648" y="120650"/>
                  <a:pt x="86394" y="120650"/>
                </a:cubicBezTo>
                <a:close/>
                <a:moveTo>
                  <a:pt x="114300" y="119063"/>
                </a:moveTo>
                <a:cubicBezTo>
                  <a:pt x="114300" y="120358"/>
                  <a:pt x="114300" y="120358"/>
                  <a:pt x="114300" y="121653"/>
                </a:cubicBezTo>
                <a:cubicBezTo>
                  <a:pt x="114300" y="121653"/>
                  <a:pt x="114300" y="121653"/>
                  <a:pt x="114300" y="164391"/>
                </a:cubicBezTo>
                <a:cubicBezTo>
                  <a:pt x="114300" y="165686"/>
                  <a:pt x="114300" y="166981"/>
                  <a:pt x="115593" y="166981"/>
                </a:cubicBezTo>
                <a:cubicBezTo>
                  <a:pt x="115593" y="166981"/>
                  <a:pt x="115593" y="166981"/>
                  <a:pt x="147931" y="168276"/>
                </a:cubicBezTo>
                <a:cubicBezTo>
                  <a:pt x="147931" y="168276"/>
                  <a:pt x="147931" y="168276"/>
                  <a:pt x="149225" y="168276"/>
                </a:cubicBezTo>
                <a:cubicBezTo>
                  <a:pt x="149225" y="166981"/>
                  <a:pt x="149225" y="166981"/>
                  <a:pt x="149225" y="166981"/>
                </a:cubicBezTo>
                <a:cubicBezTo>
                  <a:pt x="149225" y="166981"/>
                  <a:pt x="149225" y="166981"/>
                  <a:pt x="149225" y="126833"/>
                </a:cubicBezTo>
                <a:cubicBezTo>
                  <a:pt x="149225" y="125538"/>
                  <a:pt x="149225" y="125538"/>
                  <a:pt x="147931" y="125538"/>
                </a:cubicBezTo>
                <a:cubicBezTo>
                  <a:pt x="147931" y="125538"/>
                  <a:pt x="147931" y="125538"/>
                  <a:pt x="115593" y="119063"/>
                </a:cubicBezTo>
                <a:cubicBezTo>
                  <a:pt x="115593" y="119063"/>
                  <a:pt x="115593" y="119063"/>
                  <a:pt x="114300" y="119063"/>
                </a:cubicBezTo>
                <a:close/>
                <a:moveTo>
                  <a:pt x="21215" y="77788"/>
                </a:moveTo>
                <a:cubicBezTo>
                  <a:pt x="21215" y="77788"/>
                  <a:pt x="21215" y="77788"/>
                  <a:pt x="9525" y="84403"/>
                </a:cubicBezTo>
                <a:cubicBezTo>
                  <a:pt x="9525" y="85726"/>
                  <a:pt x="9525" y="85726"/>
                  <a:pt x="9525" y="87049"/>
                </a:cubicBezTo>
                <a:cubicBezTo>
                  <a:pt x="9525" y="87049"/>
                  <a:pt x="9525" y="87049"/>
                  <a:pt x="9525" y="116153"/>
                </a:cubicBezTo>
                <a:cubicBezTo>
                  <a:pt x="9525" y="116153"/>
                  <a:pt x="9525" y="117476"/>
                  <a:pt x="9525" y="117476"/>
                </a:cubicBezTo>
                <a:cubicBezTo>
                  <a:pt x="9525" y="117476"/>
                  <a:pt x="10824" y="117476"/>
                  <a:pt x="10824" y="117476"/>
                </a:cubicBezTo>
                <a:cubicBezTo>
                  <a:pt x="10824" y="117476"/>
                  <a:pt x="10824" y="117476"/>
                  <a:pt x="12123" y="117476"/>
                </a:cubicBezTo>
                <a:cubicBezTo>
                  <a:pt x="12123" y="117476"/>
                  <a:pt x="12123" y="117476"/>
                  <a:pt x="22514" y="112184"/>
                </a:cubicBezTo>
                <a:cubicBezTo>
                  <a:pt x="23813" y="112184"/>
                  <a:pt x="23813" y="110861"/>
                  <a:pt x="23813" y="110861"/>
                </a:cubicBezTo>
                <a:lnTo>
                  <a:pt x="23813" y="79111"/>
                </a:lnTo>
                <a:cubicBezTo>
                  <a:pt x="23813" y="79111"/>
                  <a:pt x="23813" y="77788"/>
                  <a:pt x="22514" y="77788"/>
                </a:cubicBezTo>
                <a:cubicBezTo>
                  <a:pt x="22514" y="77788"/>
                  <a:pt x="21215" y="77788"/>
                  <a:pt x="21215" y="77788"/>
                </a:cubicBezTo>
                <a:close/>
                <a:moveTo>
                  <a:pt x="215603" y="76200"/>
                </a:moveTo>
                <a:cubicBezTo>
                  <a:pt x="214313" y="77480"/>
                  <a:pt x="214313" y="77480"/>
                  <a:pt x="214313" y="78760"/>
                </a:cubicBezTo>
                <a:cubicBezTo>
                  <a:pt x="214313" y="78760"/>
                  <a:pt x="214313" y="78760"/>
                  <a:pt x="214313" y="109487"/>
                </a:cubicBezTo>
                <a:cubicBezTo>
                  <a:pt x="214313" y="109487"/>
                  <a:pt x="214313" y="110767"/>
                  <a:pt x="215603" y="110767"/>
                </a:cubicBezTo>
                <a:cubicBezTo>
                  <a:pt x="215603" y="110767"/>
                  <a:pt x="215603" y="110767"/>
                  <a:pt x="232371" y="115888"/>
                </a:cubicBezTo>
                <a:cubicBezTo>
                  <a:pt x="232371" y="115888"/>
                  <a:pt x="233661" y="115888"/>
                  <a:pt x="233661" y="115888"/>
                </a:cubicBezTo>
                <a:cubicBezTo>
                  <a:pt x="233661" y="115888"/>
                  <a:pt x="234951" y="114608"/>
                  <a:pt x="234951" y="114608"/>
                </a:cubicBezTo>
                <a:lnTo>
                  <a:pt x="234951" y="85162"/>
                </a:lnTo>
                <a:cubicBezTo>
                  <a:pt x="234951" y="85162"/>
                  <a:pt x="233661" y="83882"/>
                  <a:pt x="233661" y="83882"/>
                </a:cubicBezTo>
                <a:cubicBezTo>
                  <a:pt x="233661" y="83882"/>
                  <a:pt x="233661" y="83882"/>
                  <a:pt x="216893" y="76200"/>
                </a:cubicBezTo>
                <a:cubicBezTo>
                  <a:pt x="215603" y="76200"/>
                  <a:pt x="215603" y="76200"/>
                  <a:pt x="215603" y="76200"/>
                </a:cubicBezTo>
                <a:close/>
                <a:moveTo>
                  <a:pt x="48079" y="61604"/>
                </a:moveTo>
                <a:cubicBezTo>
                  <a:pt x="48079" y="61604"/>
                  <a:pt x="48079" y="61604"/>
                  <a:pt x="33111" y="70556"/>
                </a:cubicBezTo>
                <a:cubicBezTo>
                  <a:pt x="31750" y="70556"/>
                  <a:pt x="31750" y="71834"/>
                  <a:pt x="31750" y="71834"/>
                </a:cubicBezTo>
                <a:cubicBezTo>
                  <a:pt x="31750" y="71834"/>
                  <a:pt x="31750" y="71834"/>
                  <a:pt x="31750" y="103805"/>
                </a:cubicBezTo>
                <a:cubicBezTo>
                  <a:pt x="31750" y="105084"/>
                  <a:pt x="31750" y="105084"/>
                  <a:pt x="33111" y="106363"/>
                </a:cubicBezTo>
                <a:cubicBezTo>
                  <a:pt x="33111" y="106363"/>
                  <a:pt x="33111" y="106363"/>
                  <a:pt x="34471" y="106363"/>
                </a:cubicBezTo>
                <a:cubicBezTo>
                  <a:pt x="34471" y="106363"/>
                  <a:pt x="34471" y="106363"/>
                  <a:pt x="50800" y="99969"/>
                </a:cubicBezTo>
                <a:cubicBezTo>
                  <a:pt x="50800" y="98690"/>
                  <a:pt x="50800" y="98690"/>
                  <a:pt x="50800" y="97411"/>
                </a:cubicBezTo>
                <a:lnTo>
                  <a:pt x="50800" y="62883"/>
                </a:lnTo>
                <a:cubicBezTo>
                  <a:pt x="50800" y="61604"/>
                  <a:pt x="50800" y="61604"/>
                  <a:pt x="50800" y="61604"/>
                </a:cubicBezTo>
                <a:cubicBezTo>
                  <a:pt x="49439" y="60325"/>
                  <a:pt x="49439" y="60325"/>
                  <a:pt x="48079" y="61604"/>
                </a:cubicBezTo>
                <a:close/>
                <a:moveTo>
                  <a:pt x="175578" y="57150"/>
                </a:moveTo>
                <a:cubicBezTo>
                  <a:pt x="174308" y="57150"/>
                  <a:pt x="174308" y="57150"/>
                  <a:pt x="173038" y="58437"/>
                </a:cubicBezTo>
                <a:cubicBezTo>
                  <a:pt x="173038" y="58437"/>
                  <a:pt x="173038" y="58437"/>
                  <a:pt x="173038" y="59724"/>
                </a:cubicBezTo>
                <a:lnTo>
                  <a:pt x="173038" y="95765"/>
                </a:lnTo>
                <a:cubicBezTo>
                  <a:pt x="173038" y="95765"/>
                  <a:pt x="173038" y="97052"/>
                  <a:pt x="174308" y="97052"/>
                </a:cubicBezTo>
                <a:cubicBezTo>
                  <a:pt x="174308" y="97052"/>
                  <a:pt x="174308" y="97052"/>
                  <a:pt x="195898" y="104775"/>
                </a:cubicBezTo>
                <a:cubicBezTo>
                  <a:pt x="197168" y="104775"/>
                  <a:pt x="197168" y="103488"/>
                  <a:pt x="197168" y="103488"/>
                </a:cubicBezTo>
                <a:cubicBezTo>
                  <a:pt x="198438" y="103488"/>
                  <a:pt x="198438" y="103488"/>
                  <a:pt x="198438" y="102201"/>
                </a:cubicBezTo>
                <a:cubicBezTo>
                  <a:pt x="198438" y="102201"/>
                  <a:pt x="198438" y="102201"/>
                  <a:pt x="198438" y="68734"/>
                </a:cubicBezTo>
                <a:cubicBezTo>
                  <a:pt x="198438" y="68734"/>
                  <a:pt x="198438" y="67447"/>
                  <a:pt x="197168" y="67447"/>
                </a:cubicBezTo>
                <a:cubicBezTo>
                  <a:pt x="197168" y="67447"/>
                  <a:pt x="197168" y="67447"/>
                  <a:pt x="175578" y="57150"/>
                </a:cubicBezTo>
                <a:close/>
                <a:moveTo>
                  <a:pt x="86394" y="36513"/>
                </a:moveTo>
                <a:cubicBezTo>
                  <a:pt x="86394" y="36513"/>
                  <a:pt x="86394" y="36513"/>
                  <a:pt x="66341" y="49435"/>
                </a:cubicBezTo>
                <a:cubicBezTo>
                  <a:pt x="65088" y="49435"/>
                  <a:pt x="65088" y="50727"/>
                  <a:pt x="65088" y="50727"/>
                </a:cubicBezTo>
                <a:cubicBezTo>
                  <a:pt x="65088" y="50727"/>
                  <a:pt x="65088" y="50727"/>
                  <a:pt x="65088" y="89492"/>
                </a:cubicBezTo>
                <a:cubicBezTo>
                  <a:pt x="65088" y="90784"/>
                  <a:pt x="65088" y="90784"/>
                  <a:pt x="66341" y="92076"/>
                </a:cubicBezTo>
                <a:cubicBezTo>
                  <a:pt x="66341" y="92076"/>
                  <a:pt x="66341" y="92076"/>
                  <a:pt x="67595" y="92076"/>
                </a:cubicBezTo>
                <a:cubicBezTo>
                  <a:pt x="67595" y="92076"/>
                  <a:pt x="67595" y="92076"/>
                  <a:pt x="87648" y="81739"/>
                </a:cubicBezTo>
                <a:cubicBezTo>
                  <a:pt x="88901" y="81739"/>
                  <a:pt x="88901" y="81739"/>
                  <a:pt x="88901" y="80447"/>
                </a:cubicBezTo>
                <a:lnTo>
                  <a:pt x="88901" y="37805"/>
                </a:lnTo>
                <a:cubicBezTo>
                  <a:pt x="88901" y="37805"/>
                  <a:pt x="88901" y="36513"/>
                  <a:pt x="87648" y="36513"/>
                </a:cubicBezTo>
                <a:cubicBezTo>
                  <a:pt x="87648" y="36513"/>
                  <a:pt x="86394" y="36513"/>
                  <a:pt x="86394" y="36513"/>
                </a:cubicBezTo>
                <a:close/>
                <a:moveTo>
                  <a:pt x="114300" y="33338"/>
                </a:moveTo>
                <a:cubicBezTo>
                  <a:pt x="114300" y="33338"/>
                  <a:pt x="114300" y="34637"/>
                  <a:pt x="114300" y="34637"/>
                </a:cubicBezTo>
                <a:cubicBezTo>
                  <a:pt x="114300" y="34637"/>
                  <a:pt x="114300" y="34637"/>
                  <a:pt x="114300" y="78798"/>
                </a:cubicBezTo>
                <a:cubicBezTo>
                  <a:pt x="114300" y="80097"/>
                  <a:pt x="114300" y="80097"/>
                  <a:pt x="115593" y="80097"/>
                </a:cubicBezTo>
                <a:cubicBezTo>
                  <a:pt x="115593" y="80097"/>
                  <a:pt x="115593" y="80097"/>
                  <a:pt x="146638" y="90488"/>
                </a:cubicBezTo>
                <a:cubicBezTo>
                  <a:pt x="146638" y="90488"/>
                  <a:pt x="147931" y="90488"/>
                  <a:pt x="147931" y="90488"/>
                </a:cubicBezTo>
                <a:cubicBezTo>
                  <a:pt x="147931" y="90488"/>
                  <a:pt x="147931" y="90488"/>
                  <a:pt x="149225" y="90488"/>
                </a:cubicBezTo>
                <a:cubicBezTo>
                  <a:pt x="149225" y="89189"/>
                  <a:pt x="149225" y="89189"/>
                  <a:pt x="149225" y="87890"/>
                </a:cubicBezTo>
                <a:cubicBezTo>
                  <a:pt x="149225" y="87890"/>
                  <a:pt x="149225" y="87890"/>
                  <a:pt x="149225" y="48924"/>
                </a:cubicBezTo>
                <a:cubicBezTo>
                  <a:pt x="149225" y="47625"/>
                  <a:pt x="149225" y="47625"/>
                  <a:pt x="147931" y="47625"/>
                </a:cubicBezTo>
                <a:cubicBezTo>
                  <a:pt x="147931" y="47625"/>
                  <a:pt x="147931" y="47625"/>
                  <a:pt x="116887" y="33338"/>
                </a:cubicBezTo>
                <a:cubicBezTo>
                  <a:pt x="115593" y="33338"/>
                  <a:pt x="115593" y="33338"/>
                  <a:pt x="114300" y="33338"/>
                </a:cubicBezTo>
                <a:close/>
                <a:moveTo>
                  <a:pt x="103562" y="0"/>
                </a:moveTo>
                <a:cubicBezTo>
                  <a:pt x="104857" y="0"/>
                  <a:pt x="106151" y="0"/>
                  <a:pt x="106151" y="0"/>
                </a:cubicBezTo>
                <a:cubicBezTo>
                  <a:pt x="106151" y="0"/>
                  <a:pt x="106151" y="0"/>
                  <a:pt x="243371" y="68840"/>
                </a:cubicBezTo>
                <a:cubicBezTo>
                  <a:pt x="244666" y="70139"/>
                  <a:pt x="245960" y="71438"/>
                  <a:pt x="245960" y="74035"/>
                </a:cubicBezTo>
                <a:cubicBezTo>
                  <a:pt x="245960" y="74035"/>
                  <a:pt x="245960" y="74035"/>
                  <a:pt x="245960" y="111702"/>
                </a:cubicBezTo>
                <a:cubicBezTo>
                  <a:pt x="245960" y="111702"/>
                  <a:pt x="245960" y="111702"/>
                  <a:pt x="297741" y="127289"/>
                </a:cubicBezTo>
                <a:cubicBezTo>
                  <a:pt x="299036" y="128588"/>
                  <a:pt x="301625" y="131185"/>
                  <a:pt x="301625" y="132484"/>
                </a:cubicBezTo>
                <a:cubicBezTo>
                  <a:pt x="301625" y="132484"/>
                  <a:pt x="301625" y="132484"/>
                  <a:pt x="301625" y="249382"/>
                </a:cubicBezTo>
                <a:cubicBezTo>
                  <a:pt x="301625" y="251980"/>
                  <a:pt x="300331" y="254578"/>
                  <a:pt x="297741" y="255877"/>
                </a:cubicBezTo>
                <a:cubicBezTo>
                  <a:pt x="297741" y="255877"/>
                  <a:pt x="297741" y="255877"/>
                  <a:pt x="243371" y="276658"/>
                </a:cubicBezTo>
                <a:cubicBezTo>
                  <a:pt x="243371" y="276658"/>
                  <a:pt x="243371" y="276658"/>
                  <a:pt x="104857" y="328613"/>
                </a:cubicBezTo>
                <a:cubicBezTo>
                  <a:pt x="104857" y="328613"/>
                  <a:pt x="104857" y="328613"/>
                  <a:pt x="103562" y="328613"/>
                </a:cubicBezTo>
                <a:cubicBezTo>
                  <a:pt x="102268" y="328613"/>
                  <a:pt x="100973" y="328613"/>
                  <a:pt x="100973" y="328613"/>
                </a:cubicBezTo>
                <a:cubicBezTo>
                  <a:pt x="100973" y="328613"/>
                  <a:pt x="100973" y="328613"/>
                  <a:pt x="2589" y="274061"/>
                </a:cubicBezTo>
                <a:cubicBezTo>
                  <a:pt x="1294" y="274061"/>
                  <a:pt x="0" y="271463"/>
                  <a:pt x="0" y="268865"/>
                </a:cubicBezTo>
                <a:cubicBezTo>
                  <a:pt x="0" y="268865"/>
                  <a:pt x="0" y="268865"/>
                  <a:pt x="0" y="75334"/>
                </a:cubicBezTo>
                <a:cubicBezTo>
                  <a:pt x="0" y="74035"/>
                  <a:pt x="0" y="72736"/>
                  <a:pt x="2589" y="71438"/>
                </a:cubicBezTo>
                <a:cubicBezTo>
                  <a:pt x="2589" y="71438"/>
                  <a:pt x="2589" y="71438"/>
                  <a:pt x="99679" y="1299"/>
                </a:cubicBezTo>
                <a:cubicBezTo>
                  <a:pt x="99679" y="1299"/>
                  <a:pt x="100973" y="0"/>
                  <a:pt x="1035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 sz="2400">
              <a:latin typeface="黑体" panose="02010609060101010101" pitchFamily="49" charset="-122"/>
              <a:ea typeface="黑体" panose="02010609060101010101" pitchFamily="49" charset="-122"/>
              <a:sym typeface="Source Han Serif SC" panose="02020400000000000000" pitchFamily="18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9031542" y="2408028"/>
            <a:ext cx="2186478" cy="2869947"/>
            <a:chOff x="9676384" y="1885087"/>
            <a:chExt cx="2186478" cy="2869947"/>
          </a:xfrm>
        </p:grpSpPr>
        <p:grpSp>
          <p:nvGrpSpPr>
            <p:cNvPr id="23" name="组合 22"/>
            <p:cNvGrpSpPr/>
            <p:nvPr/>
          </p:nvGrpSpPr>
          <p:grpSpPr>
            <a:xfrm>
              <a:off x="9676384" y="1885087"/>
              <a:ext cx="1415772" cy="2104903"/>
              <a:chOff x="9649081" y="2186454"/>
              <a:chExt cx="1415772" cy="2104903"/>
            </a:xfrm>
          </p:grpSpPr>
          <p:grpSp>
            <p:nvGrpSpPr>
              <p:cNvPr id="25" name="组合 24"/>
              <p:cNvGrpSpPr/>
              <p:nvPr/>
            </p:nvGrpSpPr>
            <p:grpSpPr>
              <a:xfrm>
                <a:off x="9830881" y="2186454"/>
                <a:ext cx="864232" cy="1332765"/>
                <a:chOff x="9830880" y="2883635"/>
                <a:chExt cx="864232" cy="1332765"/>
              </a:xfrm>
            </p:grpSpPr>
            <p:sp>
              <p:nvSpPr>
                <p:cNvPr id="28" name="椭圆 27"/>
                <p:cNvSpPr/>
                <p:nvPr/>
              </p:nvSpPr>
              <p:spPr>
                <a:xfrm>
                  <a:off x="9830880" y="2883635"/>
                  <a:ext cx="864232" cy="864232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bg1">
                      <a:lumMod val="75000"/>
                    </a:schemeClr>
                  </a:solidFill>
                  <a:headEnd type="oval" w="med" len="med"/>
                  <a:tailEnd type="oval" w="med" len="med"/>
                </a:ln>
                <a:effectLst>
                  <a:outerShdw blurRad="76200" dir="18900000" sy="23000" kx="-1200000" algn="bl" rotWithShape="0">
                    <a:prstClr val="black">
                      <a:alpha val="1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/>
                  <a:endParaRPr sz="2667">
                    <a:solidFill>
                      <a:schemeClr val="bg1">
                        <a:lumMod val="50000"/>
                      </a:schemeClr>
                    </a:solidFill>
                    <a:latin typeface="黑体" panose="02010609060101010101" pitchFamily="49" charset="-122"/>
                    <a:ea typeface="黑体" panose="02010609060101010101" pitchFamily="49" charset="-122"/>
                    <a:sym typeface="Source Han Serif SC" panose="02020400000000000000" pitchFamily="18" charset="-122"/>
                  </a:endParaRPr>
                </a:p>
              </p:txBody>
            </p:sp>
            <p:cxnSp>
              <p:nvCxnSpPr>
                <p:cNvPr id="29" name="直接连接符 28"/>
                <p:cNvCxnSpPr/>
                <p:nvPr/>
              </p:nvCxnSpPr>
              <p:spPr>
                <a:xfrm>
                  <a:off x="10262996" y="3742725"/>
                  <a:ext cx="0" cy="473675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6" name="矩形 25"/>
              <p:cNvSpPr/>
              <p:nvPr/>
            </p:nvSpPr>
            <p:spPr>
              <a:xfrm>
                <a:off x="9649081" y="3725790"/>
                <a:ext cx="1415772" cy="565567"/>
              </a:xfrm>
              <a:prstGeom prst="rect">
                <a:avLst/>
              </a:prstGeom>
              <a:noFill/>
            </p:spPr>
            <p:txBody>
              <a:bodyPr wrap="none">
                <a:noAutofit/>
              </a:bodyPr>
              <a:lstStyle/>
              <a:p>
                <a:pPr algn="ctr"/>
                <a:r>
                  <a:rPr lang="zh-CN" altLang="en-US" sz="2400" b="1" noProof="1" smtClean="0">
                    <a:solidFill>
                      <a:srgbClr val="002060"/>
                    </a:solidFill>
                    <a:latin typeface="黑体" panose="02010609060101010101" pitchFamily="49" charset="-122"/>
                    <a:ea typeface="黑体" panose="02010609060101010101" pitchFamily="49" charset="-122"/>
                    <a:sym typeface="Source Han Serif SC" panose="02020400000000000000" pitchFamily="18" charset="-122"/>
                  </a:rPr>
                  <a:t>文献分析</a:t>
                </a:r>
                <a:endParaRPr lang="zh-CN" altLang="en-US" sz="2400" b="1" noProof="1">
                  <a:solidFill>
                    <a:srgbClr val="002060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Source Han Serif SC" panose="02020400000000000000" pitchFamily="18" charset="-122"/>
                </a:endParaRPr>
              </a:p>
            </p:txBody>
          </p:sp>
          <p:sp>
            <p:nvSpPr>
              <p:cNvPr id="27" name="任意多边形 45"/>
              <p:cNvSpPr/>
              <p:nvPr/>
            </p:nvSpPr>
            <p:spPr>
              <a:xfrm>
                <a:off x="10038003" y="2418337"/>
                <a:ext cx="449985" cy="400464"/>
              </a:xfrm>
              <a:custGeom>
                <a:avLst/>
                <a:gdLst>
                  <a:gd name="connsiteX0" fmla="*/ 276225 w 331788"/>
                  <a:gd name="connsiteY0" fmla="*/ 217487 h 295275"/>
                  <a:gd name="connsiteX1" fmla="*/ 314325 w 331788"/>
                  <a:gd name="connsiteY1" fmla="*/ 256381 h 295275"/>
                  <a:gd name="connsiteX2" fmla="*/ 276225 w 331788"/>
                  <a:gd name="connsiteY2" fmla="*/ 295275 h 295275"/>
                  <a:gd name="connsiteX3" fmla="*/ 238125 w 331788"/>
                  <a:gd name="connsiteY3" fmla="*/ 256381 h 295275"/>
                  <a:gd name="connsiteX4" fmla="*/ 276225 w 331788"/>
                  <a:gd name="connsiteY4" fmla="*/ 217487 h 295275"/>
                  <a:gd name="connsiteX5" fmla="*/ 166687 w 331788"/>
                  <a:gd name="connsiteY5" fmla="*/ 217487 h 295275"/>
                  <a:gd name="connsiteX6" fmla="*/ 204787 w 331788"/>
                  <a:gd name="connsiteY6" fmla="*/ 256381 h 295275"/>
                  <a:gd name="connsiteX7" fmla="*/ 166687 w 331788"/>
                  <a:gd name="connsiteY7" fmla="*/ 295275 h 295275"/>
                  <a:gd name="connsiteX8" fmla="*/ 128587 w 331788"/>
                  <a:gd name="connsiteY8" fmla="*/ 256381 h 295275"/>
                  <a:gd name="connsiteX9" fmla="*/ 166687 w 331788"/>
                  <a:gd name="connsiteY9" fmla="*/ 217487 h 295275"/>
                  <a:gd name="connsiteX10" fmla="*/ 55562 w 331788"/>
                  <a:gd name="connsiteY10" fmla="*/ 217487 h 295275"/>
                  <a:gd name="connsiteX11" fmla="*/ 93662 w 331788"/>
                  <a:gd name="connsiteY11" fmla="*/ 256381 h 295275"/>
                  <a:gd name="connsiteX12" fmla="*/ 55562 w 331788"/>
                  <a:gd name="connsiteY12" fmla="*/ 295275 h 295275"/>
                  <a:gd name="connsiteX13" fmla="*/ 17462 w 331788"/>
                  <a:gd name="connsiteY13" fmla="*/ 256381 h 295275"/>
                  <a:gd name="connsiteX14" fmla="*/ 55562 w 331788"/>
                  <a:gd name="connsiteY14" fmla="*/ 217487 h 295275"/>
                  <a:gd name="connsiteX15" fmla="*/ 255587 w 331788"/>
                  <a:gd name="connsiteY15" fmla="*/ 174625 h 295275"/>
                  <a:gd name="connsiteX16" fmla="*/ 263525 w 331788"/>
                  <a:gd name="connsiteY16" fmla="*/ 174625 h 295275"/>
                  <a:gd name="connsiteX17" fmla="*/ 263525 w 331788"/>
                  <a:gd name="connsiteY17" fmla="*/ 192088 h 295275"/>
                  <a:gd name="connsiteX18" fmla="*/ 255587 w 331788"/>
                  <a:gd name="connsiteY18" fmla="*/ 192088 h 295275"/>
                  <a:gd name="connsiteX19" fmla="*/ 259556 w 331788"/>
                  <a:gd name="connsiteY19" fmla="*/ 19050 h 295275"/>
                  <a:gd name="connsiteX20" fmla="*/ 227012 w 331788"/>
                  <a:gd name="connsiteY20" fmla="*/ 51594 h 295275"/>
                  <a:gd name="connsiteX21" fmla="*/ 259556 w 331788"/>
                  <a:gd name="connsiteY21" fmla="*/ 84138 h 295275"/>
                  <a:gd name="connsiteX22" fmla="*/ 292100 w 331788"/>
                  <a:gd name="connsiteY22" fmla="*/ 51594 h 295275"/>
                  <a:gd name="connsiteX23" fmla="*/ 259556 w 331788"/>
                  <a:gd name="connsiteY23" fmla="*/ 19050 h 295275"/>
                  <a:gd name="connsiteX24" fmla="*/ 0 w 331788"/>
                  <a:gd name="connsiteY24" fmla="*/ 0 h 295275"/>
                  <a:gd name="connsiteX25" fmla="*/ 331788 w 331788"/>
                  <a:gd name="connsiteY25" fmla="*/ 0 h 295275"/>
                  <a:gd name="connsiteX26" fmla="*/ 331788 w 331788"/>
                  <a:gd name="connsiteY26" fmla="*/ 192088 h 295275"/>
                  <a:gd name="connsiteX27" fmla="*/ 287338 w 331788"/>
                  <a:gd name="connsiteY27" fmla="*/ 192088 h 295275"/>
                  <a:gd name="connsiteX28" fmla="*/ 287338 w 331788"/>
                  <a:gd name="connsiteY28" fmla="*/ 161925 h 295275"/>
                  <a:gd name="connsiteX29" fmla="*/ 288926 w 331788"/>
                  <a:gd name="connsiteY29" fmla="*/ 161925 h 295275"/>
                  <a:gd name="connsiteX30" fmla="*/ 290513 w 331788"/>
                  <a:gd name="connsiteY30" fmla="*/ 150813 h 295275"/>
                  <a:gd name="connsiteX31" fmla="*/ 300038 w 331788"/>
                  <a:gd name="connsiteY31" fmla="*/ 150813 h 295275"/>
                  <a:gd name="connsiteX32" fmla="*/ 298451 w 331788"/>
                  <a:gd name="connsiteY32" fmla="*/ 90488 h 295275"/>
                  <a:gd name="connsiteX33" fmla="*/ 273051 w 331788"/>
                  <a:gd name="connsiteY33" fmla="*/ 87313 h 295275"/>
                  <a:gd name="connsiteX34" fmla="*/ 261938 w 331788"/>
                  <a:gd name="connsiteY34" fmla="*/ 103188 h 295275"/>
                  <a:gd name="connsiteX35" fmla="*/ 247651 w 331788"/>
                  <a:gd name="connsiteY35" fmla="*/ 87313 h 295275"/>
                  <a:gd name="connsiteX36" fmla="*/ 171450 w 331788"/>
                  <a:gd name="connsiteY36" fmla="*/ 87313 h 295275"/>
                  <a:gd name="connsiteX37" fmla="*/ 171450 w 331788"/>
                  <a:gd name="connsiteY37" fmla="*/ 104775 h 295275"/>
                  <a:gd name="connsiteX38" fmla="*/ 227013 w 331788"/>
                  <a:gd name="connsiteY38" fmla="*/ 104775 h 295275"/>
                  <a:gd name="connsiteX39" fmla="*/ 230188 w 331788"/>
                  <a:gd name="connsiteY39" fmla="*/ 161925 h 295275"/>
                  <a:gd name="connsiteX40" fmla="*/ 233363 w 331788"/>
                  <a:gd name="connsiteY40" fmla="*/ 161925 h 295275"/>
                  <a:gd name="connsiteX41" fmla="*/ 233363 w 331788"/>
                  <a:gd name="connsiteY41" fmla="*/ 192088 h 295275"/>
                  <a:gd name="connsiteX42" fmla="*/ 0 w 331788"/>
                  <a:gd name="connsiteY42" fmla="*/ 192088 h 2952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331788" h="295275">
                    <a:moveTo>
                      <a:pt x="276225" y="217487"/>
                    </a:moveTo>
                    <a:cubicBezTo>
                      <a:pt x="297267" y="217487"/>
                      <a:pt x="314325" y="234900"/>
                      <a:pt x="314325" y="256381"/>
                    </a:cubicBezTo>
                    <a:cubicBezTo>
                      <a:pt x="314325" y="277862"/>
                      <a:pt x="297267" y="295275"/>
                      <a:pt x="276225" y="295275"/>
                    </a:cubicBezTo>
                    <a:cubicBezTo>
                      <a:pt x="255183" y="295275"/>
                      <a:pt x="238125" y="277862"/>
                      <a:pt x="238125" y="256381"/>
                    </a:cubicBezTo>
                    <a:cubicBezTo>
                      <a:pt x="238125" y="234900"/>
                      <a:pt x="255183" y="217487"/>
                      <a:pt x="276225" y="217487"/>
                    </a:cubicBezTo>
                    <a:close/>
                    <a:moveTo>
                      <a:pt x="166687" y="217487"/>
                    </a:moveTo>
                    <a:cubicBezTo>
                      <a:pt x="187729" y="217487"/>
                      <a:pt x="204787" y="234900"/>
                      <a:pt x="204787" y="256381"/>
                    </a:cubicBezTo>
                    <a:cubicBezTo>
                      <a:pt x="204787" y="277862"/>
                      <a:pt x="187729" y="295275"/>
                      <a:pt x="166687" y="295275"/>
                    </a:cubicBezTo>
                    <a:cubicBezTo>
                      <a:pt x="145645" y="295275"/>
                      <a:pt x="128587" y="277862"/>
                      <a:pt x="128587" y="256381"/>
                    </a:cubicBezTo>
                    <a:cubicBezTo>
                      <a:pt x="128587" y="234900"/>
                      <a:pt x="145645" y="217487"/>
                      <a:pt x="166687" y="217487"/>
                    </a:cubicBezTo>
                    <a:close/>
                    <a:moveTo>
                      <a:pt x="55562" y="217487"/>
                    </a:moveTo>
                    <a:cubicBezTo>
                      <a:pt x="76604" y="217487"/>
                      <a:pt x="93662" y="234900"/>
                      <a:pt x="93662" y="256381"/>
                    </a:cubicBezTo>
                    <a:cubicBezTo>
                      <a:pt x="93662" y="277862"/>
                      <a:pt x="76604" y="295275"/>
                      <a:pt x="55562" y="295275"/>
                    </a:cubicBezTo>
                    <a:cubicBezTo>
                      <a:pt x="34520" y="295275"/>
                      <a:pt x="17462" y="277862"/>
                      <a:pt x="17462" y="256381"/>
                    </a:cubicBezTo>
                    <a:cubicBezTo>
                      <a:pt x="17462" y="234900"/>
                      <a:pt x="34520" y="217487"/>
                      <a:pt x="55562" y="217487"/>
                    </a:cubicBezTo>
                    <a:close/>
                    <a:moveTo>
                      <a:pt x="255587" y="174625"/>
                    </a:moveTo>
                    <a:lnTo>
                      <a:pt x="263525" y="174625"/>
                    </a:lnTo>
                    <a:lnTo>
                      <a:pt x="263525" y="192088"/>
                    </a:lnTo>
                    <a:lnTo>
                      <a:pt x="255587" y="192088"/>
                    </a:lnTo>
                    <a:close/>
                    <a:moveTo>
                      <a:pt x="259556" y="19050"/>
                    </a:moveTo>
                    <a:cubicBezTo>
                      <a:pt x="241582" y="19050"/>
                      <a:pt x="227012" y="33620"/>
                      <a:pt x="227012" y="51594"/>
                    </a:cubicBezTo>
                    <a:cubicBezTo>
                      <a:pt x="227012" y="69568"/>
                      <a:pt x="241582" y="84138"/>
                      <a:pt x="259556" y="84138"/>
                    </a:cubicBezTo>
                    <a:cubicBezTo>
                      <a:pt x="277530" y="84138"/>
                      <a:pt x="292100" y="69568"/>
                      <a:pt x="292100" y="51594"/>
                    </a:cubicBezTo>
                    <a:cubicBezTo>
                      <a:pt x="292100" y="33620"/>
                      <a:pt x="277530" y="19050"/>
                      <a:pt x="259556" y="19050"/>
                    </a:cubicBezTo>
                    <a:close/>
                    <a:moveTo>
                      <a:pt x="0" y="0"/>
                    </a:moveTo>
                    <a:lnTo>
                      <a:pt x="331788" y="0"/>
                    </a:lnTo>
                    <a:lnTo>
                      <a:pt x="331788" y="192088"/>
                    </a:lnTo>
                    <a:lnTo>
                      <a:pt x="287338" y="192088"/>
                    </a:lnTo>
                    <a:lnTo>
                      <a:pt x="287338" y="161925"/>
                    </a:lnTo>
                    <a:lnTo>
                      <a:pt x="288926" y="161925"/>
                    </a:lnTo>
                    <a:lnTo>
                      <a:pt x="290513" y="150813"/>
                    </a:lnTo>
                    <a:lnTo>
                      <a:pt x="300038" y="150813"/>
                    </a:lnTo>
                    <a:lnTo>
                      <a:pt x="298451" y="90488"/>
                    </a:lnTo>
                    <a:lnTo>
                      <a:pt x="273051" y="87313"/>
                    </a:lnTo>
                    <a:lnTo>
                      <a:pt x="261938" y="103188"/>
                    </a:lnTo>
                    <a:lnTo>
                      <a:pt x="247651" y="87313"/>
                    </a:lnTo>
                    <a:lnTo>
                      <a:pt x="171450" y="87313"/>
                    </a:lnTo>
                    <a:lnTo>
                      <a:pt x="171450" y="104775"/>
                    </a:lnTo>
                    <a:lnTo>
                      <a:pt x="227013" y="104775"/>
                    </a:lnTo>
                    <a:lnTo>
                      <a:pt x="230188" y="161925"/>
                    </a:lnTo>
                    <a:lnTo>
                      <a:pt x="233363" y="161925"/>
                    </a:lnTo>
                    <a:lnTo>
                      <a:pt x="233363" y="192088"/>
                    </a:lnTo>
                    <a:lnTo>
                      <a:pt x="0" y="19208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2667">
                  <a:solidFill>
                    <a:schemeClr val="bg1">
                      <a:lumMod val="50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Source Han Serif SC" panose="02020400000000000000" pitchFamily="18" charset="-122"/>
                </a:endParaRPr>
              </a:p>
            </p:txBody>
          </p:sp>
        </p:grpSp>
        <p:sp>
          <p:nvSpPr>
            <p:cNvPr id="24" name="矩形 23"/>
            <p:cNvSpPr/>
            <p:nvPr/>
          </p:nvSpPr>
          <p:spPr>
            <a:xfrm>
              <a:off x="9676384" y="3954512"/>
              <a:ext cx="2186478" cy="800522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>
                <a:lnSpc>
                  <a:spcPct val="120000"/>
                </a:lnSpc>
                <a:buClr>
                  <a:srgbClr val="E24848"/>
                </a:buClr>
              </a:pPr>
              <a:r>
                <a:rPr lang="zh-CN" altLang="en-US" noProof="1" smtClean="0">
                  <a:solidFill>
                    <a:srgbClr val="002060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Source Han Serif SC" panose="02020400000000000000" pitchFamily="18" charset="-122"/>
                </a:rPr>
                <a:t>检索词</a:t>
              </a:r>
              <a:endParaRPr lang="en-US" altLang="zh-CN" noProof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Source Han Serif SC" panose="02020400000000000000" pitchFamily="18" charset="-122"/>
              </a:endParaRPr>
            </a:p>
            <a:p>
              <a:pPr>
                <a:lnSpc>
                  <a:spcPct val="120000"/>
                </a:lnSpc>
                <a:buClr>
                  <a:srgbClr val="E24848"/>
                </a:buClr>
              </a:pPr>
              <a:r>
                <a:rPr lang="zh-CN" altLang="en-US" noProof="1" smtClean="0">
                  <a:solidFill>
                    <a:srgbClr val="002060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Source Han Serif SC" panose="02020400000000000000" pitchFamily="18" charset="-122"/>
                </a:rPr>
                <a:t>主题词的研究方向</a:t>
              </a:r>
              <a:endParaRPr lang="en-US" altLang="zh-CN" noProof="1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Source Han Serif SC" panose="02020400000000000000" pitchFamily="18" charset="-122"/>
              </a:endParaRPr>
            </a:p>
          </p:txBody>
        </p:sp>
      </p:grpSp>
      <p:sp>
        <p:nvSpPr>
          <p:cNvPr id="35" name="矩形 34"/>
          <p:cNvSpPr/>
          <p:nvPr/>
        </p:nvSpPr>
        <p:spPr>
          <a:xfrm>
            <a:off x="442224" y="374028"/>
            <a:ext cx="27991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论文选题</a:t>
            </a:r>
            <a:r>
              <a:rPr lang="en-US" altLang="zh-CN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r>
              <a:rPr lang="en-US" altLang="zh-CN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ips</a:t>
            </a:r>
            <a:endParaRPr lang="zh-CN" altLang="en-US" sz="2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7298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rcRect l="1353" t="7650" r="856" b="5530"/>
          <a:stretch>
            <a:fillRect/>
          </a:stretch>
        </p:blipFill>
        <p:spPr>
          <a:xfrm>
            <a:off x="263625" y="864785"/>
            <a:ext cx="11675110" cy="5991860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9262745" y="2101215"/>
            <a:ext cx="549910" cy="396240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0450830" y="3026410"/>
            <a:ext cx="394970" cy="396240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0450830" y="4581525"/>
            <a:ext cx="394970" cy="396240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10450830" y="6137910"/>
            <a:ext cx="394970" cy="396240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3543935" y="3191510"/>
            <a:ext cx="1134110" cy="720005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289560" y="964565"/>
            <a:ext cx="10632440" cy="5589270"/>
            <a:chOff x="336" y="1299"/>
            <a:chExt cx="16120" cy="8180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4"/>
            <a:srcRect r="961"/>
            <a:stretch>
              <a:fillRect/>
            </a:stretch>
          </p:blipFill>
          <p:spPr>
            <a:xfrm>
              <a:off x="363" y="1321"/>
              <a:ext cx="16072" cy="8159"/>
            </a:xfrm>
            <a:prstGeom prst="rect">
              <a:avLst/>
            </a:prstGeom>
          </p:spPr>
        </p:pic>
        <p:sp>
          <p:nvSpPr>
            <p:cNvPr id="18" name="矩形 17"/>
            <p:cNvSpPr/>
            <p:nvPr/>
          </p:nvSpPr>
          <p:spPr>
            <a:xfrm>
              <a:off x="336" y="1299"/>
              <a:ext cx="16121" cy="8181"/>
            </a:xfrm>
            <a:prstGeom prst="rect">
              <a:avLst/>
            </a:prstGeom>
            <a:noFill/>
            <a:ln w="317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45160" y="977265"/>
            <a:ext cx="10278110" cy="5577840"/>
            <a:chOff x="1272" y="1132"/>
            <a:chExt cx="16042" cy="8354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5"/>
            <a:srcRect l="414" r="550" b="2097"/>
            <a:stretch>
              <a:fillRect/>
            </a:stretch>
          </p:blipFill>
          <p:spPr>
            <a:xfrm>
              <a:off x="1286" y="1132"/>
              <a:ext cx="16027" cy="8355"/>
            </a:xfrm>
            <a:prstGeom prst="rect">
              <a:avLst/>
            </a:prstGeom>
          </p:spPr>
        </p:pic>
        <p:sp>
          <p:nvSpPr>
            <p:cNvPr id="21" name="矩形 20"/>
            <p:cNvSpPr/>
            <p:nvPr/>
          </p:nvSpPr>
          <p:spPr>
            <a:xfrm>
              <a:off x="1272" y="1132"/>
              <a:ext cx="16042" cy="8355"/>
            </a:xfrm>
            <a:prstGeom prst="rect">
              <a:avLst/>
            </a:prstGeom>
            <a:noFill/>
            <a:ln w="317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983615" y="979805"/>
            <a:ext cx="10372725" cy="5589270"/>
            <a:chOff x="1531" y="1073"/>
            <a:chExt cx="16114" cy="8630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553" y="1095"/>
              <a:ext cx="16093" cy="8609"/>
            </a:xfrm>
            <a:prstGeom prst="rect">
              <a:avLst/>
            </a:prstGeom>
          </p:spPr>
        </p:pic>
        <p:sp>
          <p:nvSpPr>
            <p:cNvPr id="24" name="矩形 23"/>
            <p:cNvSpPr/>
            <p:nvPr/>
          </p:nvSpPr>
          <p:spPr>
            <a:xfrm>
              <a:off x="1531" y="1073"/>
              <a:ext cx="16115" cy="8593"/>
            </a:xfrm>
            <a:prstGeom prst="rect">
              <a:avLst/>
            </a:prstGeom>
            <a:noFill/>
            <a:ln w="317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336675" y="963930"/>
            <a:ext cx="10379075" cy="5580380"/>
            <a:chOff x="2095" y="849"/>
            <a:chExt cx="16056" cy="8458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117" y="849"/>
              <a:ext cx="16033" cy="8459"/>
            </a:xfrm>
            <a:prstGeom prst="rect">
              <a:avLst/>
            </a:prstGeom>
          </p:spPr>
        </p:pic>
        <p:sp>
          <p:nvSpPr>
            <p:cNvPr id="27" name="矩形 26"/>
            <p:cNvSpPr/>
            <p:nvPr/>
          </p:nvSpPr>
          <p:spPr>
            <a:xfrm>
              <a:off x="2095" y="849"/>
              <a:ext cx="16056" cy="8459"/>
            </a:xfrm>
            <a:prstGeom prst="rect">
              <a:avLst/>
            </a:prstGeom>
            <a:noFill/>
            <a:ln w="317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7" name="矩形 36"/>
          <p:cNvSpPr/>
          <p:nvPr/>
        </p:nvSpPr>
        <p:spPr>
          <a:xfrm>
            <a:off x="400580" y="291500"/>
            <a:ext cx="57006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论文选题</a:t>
            </a:r>
            <a:r>
              <a:rPr lang="en-US" altLang="zh-CN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Tips—</a:t>
            </a:r>
            <a:r>
              <a:rPr lang="zh-CN" altLang="en-US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文献可视化分析</a:t>
            </a:r>
            <a:endParaRPr lang="zh-CN" altLang="en-US" sz="2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18188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1" grpId="0" bldLvl="0" animBg="1"/>
      <p:bldP spid="11" grpId="1" animBg="1"/>
      <p:bldP spid="12" grpId="0" bldLvl="0" animBg="1"/>
      <p:bldP spid="12" grpId="1" animBg="1"/>
      <p:bldP spid="13" grpId="0" bldLvl="0" animBg="1"/>
      <p:bldP spid="13" grpId="1" animBg="1"/>
      <p:bldP spid="15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>
            <a:extLst>
              <a:ext uri="{FF2B5EF4-FFF2-40B4-BE49-F238E27FC236}">
                <a16:creationId xmlns:a16="http://schemas.microsoft.com/office/drawing/2014/main" id="{CBD6B32D-A623-4855-8AC8-DDDB7E1480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8063" y="3421063"/>
            <a:ext cx="15875" cy="1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6">
            <a:extLst>
              <a:ext uri="{FF2B5EF4-FFF2-40B4-BE49-F238E27FC236}">
                <a16:creationId xmlns:a16="http://schemas.microsoft.com/office/drawing/2014/main" id="{3634B6B5-0A02-4848-A2E6-E0FFFE2EE2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238" y="342423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7">
            <a:extLst>
              <a:ext uri="{FF2B5EF4-FFF2-40B4-BE49-F238E27FC236}">
                <a16:creationId xmlns:a16="http://schemas.microsoft.com/office/drawing/2014/main" id="{50ACBF86-09A7-4EEB-B073-260CFCE1C1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238" y="342423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3">
            <a:extLst>
              <a:ext uri="{FF2B5EF4-FFF2-40B4-BE49-F238E27FC236}">
                <a16:creationId xmlns:a16="http://schemas.microsoft.com/office/drawing/2014/main" id="{54A750F9-4E38-4C97-9DD9-AC3EE78993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238" y="342423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8">
            <a:extLst>
              <a:ext uri="{FF2B5EF4-FFF2-40B4-BE49-F238E27FC236}">
                <a16:creationId xmlns:a16="http://schemas.microsoft.com/office/drawing/2014/main" id="{0E7706FB-CDEF-441C-A376-29698A78EB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238" y="342423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11">
            <a:extLst>
              <a:ext uri="{FF2B5EF4-FFF2-40B4-BE49-F238E27FC236}">
                <a16:creationId xmlns:a16="http://schemas.microsoft.com/office/drawing/2014/main" id="{27F580D8-B412-4674-9268-4959C997B2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238" y="342423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13">
            <a:extLst>
              <a:ext uri="{FF2B5EF4-FFF2-40B4-BE49-F238E27FC236}">
                <a16:creationId xmlns:a16="http://schemas.microsoft.com/office/drawing/2014/main" id="{0F608E2F-2448-47C4-9049-475DA38AF6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238" y="342423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B1E98EB2-0C54-4A0C-B2C1-462880C5016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722" r="1562"/>
          <a:stretch>
            <a:fillRect/>
          </a:stretch>
        </p:blipFill>
        <p:spPr>
          <a:xfrm>
            <a:off x="142240" y="1644650"/>
            <a:ext cx="12049125" cy="1991995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1FAB9EE2-AAFC-4437-84AA-D188C25636FC}"/>
              </a:ext>
            </a:extLst>
          </p:cNvPr>
          <p:cNvSpPr/>
          <p:nvPr/>
        </p:nvSpPr>
        <p:spPr>
          <a:xfrm>
            <a:off x="115570" y="2340610"/>
            <a:ext cx="1160145" cy="373380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71815366-A534-4B1A-9012-3BBFA18CABD7}"/>
              </a:ext>
            </a:extLst>
          </p:cNvPr>
          <p:cNvSpPr/>
          <p:nvPr/>
        </p:nvSpPr>
        <p:spPr>
          <a:xfrm>
            <a:off x="1864360" y="2065020"/>
            <a:ext cx="1212850" cy="373380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0B190916-5C66-43DC-B5A3-2EAC3CC42B96}"/>
              </a:ext>
            </a:extLst>
          </p:cNvPr>
          <p:cNvSpPr/>
          <p:nvPr/>
        </p:nvSpPr>
        <p:spPr>
          <a:xfrm>
            <a:off x="10189845" y="2813685"/>
            <a:ext cx="892175" cy="373380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7011CDAA-ECF3-4885-ACDC-56A465434379}"/>
              </a:ext>
            </a:extLst>
          </p:cNvPr>
          <p:cNvGrpSpPr/>
          <p:nvPr/>
        </p:nvGrpSpPr>
        <p:grpSpPr>
          <a:xfrm>
            <a:off x="100965" y="1108710"/>
            <a:ext cx="11396980" cy="4624705"/>
            <a:chOff x="160" y="2121"/>
            <a:chExt cx="17948" cy="7283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D3868A5F-FDF2-4E00-BD64-388B5BFDCB2D}"/>
                </a:ext>
              </a:extLst>
            </p:cNvPr>
            <p:cNvGrpSpPr/>
            <p:nvPr/>
          </p:nvGrpSpPr>
          <p:grpSpPr>
            <a:xfrm>
              <a:off x="182" y="2121"/>
              <a:ext cx="17926" cy="7283"/>
              <a:chOff x="182" y="2121"/>
              <a:chExt cx="17926" cy="7283"/>
            </a:xfrm>
          </p:grpSpPr>
          <p:pic>
            <p:nvPicPr>
              <p:cNvPr id="21" name="图片 20">
                <a:extLst>
                  <a:ext uri="{FF2B5EF4-FFF2-40B4-BE49-F238E27FC236}">
                    <a16:creationId xmlns:a16="http://schemas.microsoft.com/office/drawing/2014/main" id="{ED7597E0-90C6-4FCC-AD32-06E47B2420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 l="983" t="24482"/>
              <a:stretch>
                <a:fillRect/>
              </a:stretch>
            </p:blipFill>
            <p:spPr>
              <a:xfrm>
                <a:off x="183" y="2121"/>
                <a:ext cx="17925" cy="7283"/>
              </a:xfrm>
              <a:prstGeom prst="rect">
                <a:avLst/>
              </a:prstGeom>
            </p:spPr>
          </p:pic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id="{C7F8FBD4-4CBE-4B64-9CB0-ED93536C4089}"/>
                  </a:ext>
                </a:extLst>
              </p:cNvPr>
              <p:cNvSpPr/>
              <p:nvPr/>
            </p:nvSpPr>
            <p:spPr>
              <a:xfrm>
                <a:off x="182" y="2219"/>
                <a:ext cx="1825" cy="506"/>
              </a:xfrm>
              <a:prstGeom prst="rect">
                <a:avLst/>
              </a:prstGeom>
              <a:noFill/>
              <a:ln w="317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1861DA06-9489-4821-BB8F-7C7ECD53747A}"/>
                </a:ext>
              </a:extLst>
            </p:cNvPr>
            <p:cNvSpPr/>
            <p:nvPr/>
          </p:nvSpPr>
          <p:spPr>
            <a:xfrm>
              <a:off x="160" y="2121"/>
              <a:ext cx="17947" cy="7283"/>
            </a:xfrm>
            <a:prstGeom prst="rect">
              <a:avLst/>
            </a:prstGeom>
            <a:noFill/>
            <a:ln w="317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BA7D71D5-085F-498E-B805-15EB52409895}"/>
              </a:ext>
            </a:extLst>
          </p:cNvPr>
          <p:cNvGrpSpPr/>
          <p:nvPr/>
        </p:nvGrpSpPr>
        <p:grpSpPr>
          <a:xfrm>
            <a:off x="100965" y="1654810"/>
            <a:ext cx="12005310" cy="3992880"/>
            <a:chOff x="160" y="2981"/>
            <a:chExt cx="18906" cy="6288"/>
          </a:xfrm>
        </p:grpSpPr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CA366700-4EB5-40D2-BE21-CECE1863B5E7}"/>
                </a:ext>
              </a:extLst>
            </p:cNvPr>
            <p:cNvGrpSpPr/>
            <p:nvPr/>
          </p:nvGrpSpPr>
          <p:grpSpPr>
            <a:xfrm>
              <a:off x="162" y="2981"/>
              <a:ext cx="18904" cy="6288"/>
              <a:chOff x="162" y="2827"/>
              <a:chExt cx="18190" cy="6000"/>
            </a:xfrm>
          </p:grpSpPr>
          <p:pic>
            <p:nvPicPr>
              <p:cNvPr id="26" name="图片 25">
                <a:extLst>
                  <a:ext uri="{FF2B5EF4-FFF2-40B4-BE49-F238E27FC236}">
                    <a16:creationId xmlns:a16="http://schemas.microsoft.com/office/drawing/2014/main" id="{AB8E6050-784E-42AD-A178-3E002ED284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83" y="2853"/>
                <a:ext cx="18169" cy="5974"/>
              </a:xfrm>
              <a:prstGeom prst="rect">
                <a:avLst/>
              </a:prstGeom>
            </p:spPr>
          </p:pic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id="{7EF0B000-C970-4DA8-A771-B54E4112C8C4}"/>
                  </a:ext>
                </a:extLst>
              </p:cNvPr>
              <p:cNvSpPr/>
              <p:nvPr/>
            </p:nvSpPr>
            <p:spPr>
              <a:xfrm>
                <a:off x="162" y="2827"/>
                <a:ext cx="18190" cy="6000"/>
              </a:xfrm>
              <a:prstGeom prst="rect">
                <a:avLst/>
              </a:prstGeom>
              <a:noFill/>
              <a:ln w="317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1377216E-AB5D-4EB2-99F1-AD1E6DA18DFF}"/>
                </a:ext>
              </a:extLst>
            </p:cNvPr>
            <p:cNvSpPr/>
            <p:nvPr/>
          </p:nvSpPr>
          <p:spPr>
            <a:xfrm>
              <a:off x="160" y="2986"/>
              <a:ext cx="1825" cy="506"/>
            </a:xfrm>
            <a:prstGeom prst="rect">
              <a:avLst/>
            </a:pr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D14A2231-95D1-4172-800D-AD1655691B37}"/>
              </a:ext>
            </a:extLst>
          </p:cNvPr>
          <p:cNvGrpSpPr/>
          <p:nvPr/>
        </p:nvGrpSpPr>
        <p:grpSpPr>
          <a:xfrm>
            <a:off x="100330" y="2172970"/>
            <a:ext cx="5930265" cy="3288665"/>
            <a:chOff x="159" y="3797"/>
            <a:chExt cx="9339" cy="5179"/>
          </a:xfrm>
        </p:grpSpPr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id="{E41C9A55-7501-447F-BAC3-C243EDF8BE89}"/>
                </a:ext>
              </a:extLst>
            </p:cNvPr>
            <p:cNvGrpSpPr/>
            <p:nvPr/>
          </p:nvGrpSpPr>
          <p:grpSpPr>
            <a:xfrm>
              <a:off x="160" y="3797"/>
              <a:ext cx="9338" cy="5179"/>
              <a:chOff x="1298" y="3905"/>
              <a:chExt cx="8848" cy="4934"/>
            </a:xfrm>
          </p:grpSpPr>
          <p:pic>
            <p:nvPicPr>
              <p:cNvPr id="31" name="图片 30">
                <a:extLst>
                  <a:ext uri="{FF2B5EF4-FFF2-40B4-BE49-F238E27FC236}">
                    <a16:creationId xmlns:a16="http://schemas.microsoft.com/office/drawing/2014/main" id="{50489126-700A-424D-A3F1-D8A8982438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rcRect r="48154"/>
              <a:stretch>
                <a:fillRect/>
              </a:stretch>
            </p:blipFill>
            <p:spPr>
              <a:xfrm>
                <a:off x="1298" y="3905"/>
                <a:ext cx="8849" cy="4934"/>
              </a:xfrm>
              <a:prstGeom prst="rect">
                <a:avLst/>
              </a:prstGeom>
            </p:spPr>
          </p:pic>
          <p:sp>
            <p:nvSpPr>
              <p:cNvPr id="32" name="矩形 31">
                <a:extLst>
                  <a:ext uri="{FF2B5EF4-FFF2-40B4-BE49-F238E27FC236}">
                    <a16:creationId xmlns:a16="http://schemas.microsoft.com/office/drawing/2014/main" id="{3468BC59-17FC-4E1A-8B77-40D2ED3A6E15}"/>
                  </a:ext>
                </a:extLst>
              </p:cNvPr>
              <p:cNvSpPr/>
              <p:nvPr/>
            </p:nvSpPr>
            <p:spPr>
              <a:xfrm>
                <a:off x="1298" y="3905"/>
                <a:ext cx="8849" cy="4934"/>
              </a:xfrm>
              <a:prstGeom prst="rect">
                <a:avLst/>
              </a:prstGeom>
              <a:noFill/>
              <a:ln w="317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60FC4860-F894-44FE-AC10-985AE7A6EF6A}"/>
                </a:ext>
              </a:extLst>
            </p:cNvPr>
            <p:cNvSpPr/>
            <p:nvPr/>
          </p:nvSpPr>
          <p:spPr>
            <a:xfrm>
              <a:off x="159" y="3797"/>
              <a:ext cx="1825" cy="506"/>
            </a:xfrm>
            <a:prstGeom prst="rect">
              <a:avLst/>
            </a:pr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B38D3683-0168-47E1-A87F-D101E85855AF}"/>
              </a:ext>
            </a:extLst>
          </p:cNvPr>
          <p:cNvGrpSpPr/>
          <p:nvPr/>
        </p:nvGrpSpPr>
        <p:grpSpPr>
          <a:xfrm>
            <a:off x="7044055" y="2131060"/>
            <a:ext cx="4269740" cy="2921000"/>
            <a:chOff x="11094" y="3731"/>
            <a:chExt cx="6724" cy="4600"/>
          </a:xfrm>
        </p:grpSpPr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E7FEA37E-25B2-4A4F-9275-B878803F0406}"/>
                </a:ext>
              </a:extLst>
            </p:cNvPr>
            <p:cNvGrpSpPr/>
            <p:nvPr/>
          </p:nvGrpSpPr>
          <p:grpSpPr>
            <a:xfrm>
              <a:off x="11094" y="3731"/>
              <a:ext cx="6724" cy="4600"/>
              <a:chOff x="12279" y="4061"/>
              <a:chExt cx="4639" cy="3464"/>
            </a:xfrm>
          </p:grpSpPr>
          <p:pic>
            <p:nvPicPr>
              <p:cNvPr id="36" name="图片 35">
                <a:extLst>
                  <a:ext uri="{FF2B5EF4-FFF2-40B4-BE49-F238E27FC236}">
                    <a16:creationId xmlns:a16="http://schemas.microsoft.com/office/drawing/2014/main" id="{0E080CBF-0575-4750-AEF6-AE494392AA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rcRect l="72820" t="17592" b="12201"/>
              <a:stretch>
                <a:fillRect/>
              </a:stretch>
            </p:blipFill>
            <p:spPr>
              <a:xfrm>
                <a:off x="12279" y="4061"/>
                <a:ext cx="4639" cy="3464"/>
              </a:xfrm>
              <a:prstGeom prst="rect">
                <a:avLst/>
              </a:prstGeom>
            </p:spPr>
          </p:pic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id="{137D3040-0B78-45C3-ACB1-FADC13A33B98}"/>
                  </a:ext>
                </a:extLst>
              </p:cNvPr>
              <p:cNvSpPr/>
              <p:nvPr/>
            </p:nvSpPr>
            <p:spPr>
              <a:xfrm>
                <a:off x="12607" y="4062"/>
                <a:ext cx="4311" cy="3463"/>
              </a:xfrm>
              <a:prstGeom prst="rect">
                <a:avLst/>
              </a:prstGeom>
              <a:noFill/>
              <a:ln w="317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1CA648A9-9623-4019-B6D4-E3E9F257DFBE}"/>
                </a:ext>
              </a:extLst>
            </p:cNvPr>
            <p:cNvSpPr/>
            <p:nvPr/>
          </p:nvSpPr>
          <p:spPr>
            <a:xfrm>
              <a:off x="11591" y="3863"/>
              <a:ext cx="1400" cy="506"/>
            </a:xfrm>
            <a:prstGeom prst="rect">
              <a:avLst/>
            </a:pr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B11B1A48-29D8-4C08-BCF0-50D77F3E23B6}"/>
              </a:ext>
            </a:extLst>
          </p:cNvPr>
          <p:cNvGrpSpPr/>
          <p:nvPr/>
        </p:nvGrpSpPr>
        <p:grpSpPr>
          <a:xfrm>
            <a:off x="100965" y="2620010"/>
            <a:ext cx="11261090" cy="3971290"/>
            <a:chOff x="160" y="4369"/>
            <a:chExt cx="17734" cy="6254"/>
          </a:xfrm>
        </p:grpSpPr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DBEB546-EB86-4388-8DE4-474DF5AC99F1}"/>
                </a:ext>
              </a:extLst>
            </p:cNvPr>
            <p:cNvGrpSpPr/>
            <p:nvPr/>
          </p:nvGrpSpPr>
          <p:grpSpPr>
            <a:xfrm>
              <a:off x="160" y="4369"/>
              <a:ext cx="17734" cy="6254"/>
              <a:chOff x="160" y="4369"/>
              <a:chExt cx="17734" cy="6254"/>
            </a:xfrm>
          </p:grpSpPr>
          <p:pic>
            <p:nvPicPr>
              <p:cNvPr id="41" name="图片 40">
                <a:extLst>
                  <a:ext uri="{FF2B5EF4-FFF2-40B4-BE49-F238E27FC236}">
                    <a16:creationId xmlns:a16="http://schemas.microsoft.com/office/drawing/2014/main" id="{2D16ADA9-58B6-4C0F-BA63-BF9D885681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82" y="4369"/>
                <a:ext cx="17713" cy="6254"/>
              </a:xfrm>
              <a:prstGeom prst="rect">
                <a:avLst/>
              </a:prstGeom>
            </p:spPr>
          </p:pic>
          <p:sp>
            <p:nvSpPr>
              <p:cNvPr id="42" name="矩形 41">
                <a:extLst>
                  <a:ext uri="{FF2B5EF4-FFF2-40B4-BE49-F238E27FC236}">
                    <a16:creationId xmlns:a16="http://schemas.microsoft.com/office/drawing/2014/main" id="{8D87E700-0552-425C-B51D-D7ED2DD72D17}"/>
                  </a:ext>
                </a:extLst>
              </p:cNvPr>
              <p:cNvSpPr/>
              <p:nvPr/>
            </p:nvSpPr>
            <p:spPr>
              <a:xfrm>
                <a:off x="160" y="4369"/>
                <a:ext cx="17735" cy="6254"/>
              </a:xfrm>
              <a:prstGeom prst="rect">
                <a:avLst/>
              </a:prstGeom>
              <a:noFill/>
              <a:ln w="317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DC9C70C7-F21F-42EB-A10E-38720429C556}"/>
                </a:ext>
              </a:extLst>
            </p:cNvPr>
            <p:cNvSpPr/>
            <p:nvPr/>
          </p:nvSpPr>
          <p:spPr>
            <a:xfrm>
              <a:off x="181" y="4374"/>
              <a:ext cx="1645" cy="454"/>
            </a:xfrm>
            <a:prstGeom prst="rect">
              <a:avLst/>
            </a:pr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1CB9074B-3FA3-462B-BCEE-B27C99E5EB39}"/>
              </a:ext>
            </a:extLst>
          </p:cNvPr>
          <p:cNvGrpSpPr/>
          <p:nvPr/>
        </p:nvGrpSpPr>
        <p:grpSpPr>
          <a:xfrm>
            <a:off x="100965" y="3042285"/>
            <a:ext cx="10981055" cy="3479800"/>
            <a:chOff x="160" y="5056"/>
            <a:chExt cx="17022" cy="4980"/>
          </a:xfrm>
        </p:grpSpPr>
        <p:grpSp>
          <p:nvGrpSpPr>
            <p:cNvPr id="44" name="组合 43">
              <a:extLst>
                <a:ext uri="{FF2B5EF4-FFF2-40B4-BE49-F238E27FC236}">
                  <a16:creationId xmlns:a16="http://schemas.microsoft.com/office/drawing/2014/main" id="{2A3D9E27-23B5-4C3F-B7A7-F62394E064A6}"/>
                </a:ext>
              </a:extLst>
            </p:cNvPr>
            <p:cNvGrpSpPr/>
            <p:nvPr/>
          </p:nvGrpSpPr>
          <p:grpSpPr>
            <a:xfrm>
              <a:off x="160" y="5056"/>
              <a:ext cx="17022" cy="4980"/>
              <a:chOff x="160" y="5056"/>
              <a:chExt cx="17022" cy="4980"/>
            </a:xfrm>
          </p:grpSpPr>
          <p:pic>
            <p:nvPicPr>
              <p:cNvPr id="46" name="图片 45">
                <a:extLst>
                  <a:ext uri="{FF2B5EF4-FFF2-40B4-BE49-F238E27FC236}">
                    <a16:creationId xmlns:a16="http://schemas.microsoft.com/office/drawing/2014/main" id="{D42DF2CD-435E-47C8-ABEF-2828B9F4CC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60" y="5056"/>
                <a:ext cx="17023" cy="4979"/>
              </a:xfrm>
              <a:prstGeom prst="rect">
                <a:avLst/>
              </a:prstGeom>
            </p:spPr>
          </p:pic>
          <p:sp>
            <p:nvSpPr>
              <p:cNvPr id="47" name="矩形 46">
                <a:extLst>
                  <a:ext uri="{FF2B5EF4-FFF2-40B4-BE49-F238E27FC236}">
                    <a16:creationId xmlns:a16="http://schemas.microsoft.com/office/drawing/2014/main" id="{9CB833F2-34FB-4326-BA15-A752E5DEABAE}"/>
                  </a:ext>
                </a:extLst>
              </p:cNvPr>
              <p:cNvSpPr/>
              <p:nvPr/>
            </p:nvSpPr>
            <p:spPr>
              <a:xfrm>
                <a:off x="160" y="5056"/>
                <a:ext cx="17023" cy="4980"/>
              </a:xfrm>
              <a:prstGeom prst="rect">
                <a:avLst/>
              </a:prstGeom>
              <a:noFill/>
              <a:ln w="317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48E8B287-B3C1-4172-94AD-43DB3A17EC99}"/>
                </a:ext>
              </a:extLst>
            </p:cNvPr>
            <p:cNvSpPr/>
            <p:nvPr/>
          </p:nvSpPr>
          <p:spPr>
            <a:xfrm>
              <a:off x="160" y="5063"/>
              <a:ext cx="1645" cy="454"/>
            </a:xfrm>
            <a:prstGeom prst="rect">
              <a:avLst/>
            </a:pr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9" name="矩形 48"/>
          <p:cNvSpPr/>
          <p:nvPr/>
        </p:nvSpPr>
        <p:spPr>
          <a:xfrm>
            <a:off x="474732" y="261176"/>
            <a:ext cx="46233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论文选题</a:t>
            </a:r>
            <a:r>
              <a:rPr lang="en-US" altLang="zh-CN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Tips—</a:t>
            </a:r>
            <a:r>
              <a:rPr lang="zh-CN" altLang="en-US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指数检索</a:t>
            </a:r>
            <a:endParaRPr lang="zh-CN" altLang="en-US" sz="2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88592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16" grpId="0" bldLvl="0" animBg="1"/>
      <p:bldP spid="17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C87593A-46BD-42B3-B8AC-00A36817E3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741"/>
          <a:stretch>
            <a:fillRect/>
          </a:stretch>
        </p:blipFill>
        <p:spPr>
          <a:xfrm>
            <a:off x="55880" y="1196975"/>
            <a:ext cx="11944350" cy="4835525"/>
          </a:xfrm>
          <a:prstGeom prst="rect">
            <a:avLst/>
          </a:prstGeom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id="{30BB7760-E983-4221-B463-E3697CF168F6}"/>
              </a:ext>
            </a:extLst>
          </p:cNvPr>
          <p:cNvGrpSpPr/>
          <p:nvPr/>
        </p:nvGrpSpPr>
        <p:grpSpPr>
          <a:xfrm>
            <a:off x="-67945" y="2938780"/>
            <a:ext cx="4560570" cy="2630170"/>
            <a:chOff x="14" y="5556"/>
            <a:chExt cx="7182" cy="4142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DDE788FF-78E4-4674-ABE0-C1FCDDB89CAB}"/>
                </a:ext>
              </a:extLst>
            </p:cNvPr>
            <p:cNvSpPr/>
            <p:nvPr/>
          </p:nvSpPr>
          <p:spPr>
            <a:xfrm>
              <a:off x="102" y="8206"/>
              <a:ext cx="2803" cy="1492"/>
            </a:xfrm>
            <a:prstGeom prst="rect">
              <a:avLst/>
            </a:pr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26EAF9F0-958B-4A8A-AA98-F4D43750FE57}"/>
                </a:ext>
              </a:extLst>
            </p:cNvPr>
            <p:cNvSpPr txBox="1"/>
            <p:nvPr/>
          </p:nvSpPr>
          <p:spPr>
            <a:xfrm>
              <a:off x="14" y="5556"/>
              <a:ext cx="7182" cy="1771"/>
            </a:xfrm>
            <a:prstGeom prst="rect">
              <a:avLst/>
            </a:prstGeom>
            <a:solidFill>
              <a:srgbClr val="FBE5D6"/>
            </a:solidFill>
            <a:ln>
              <a:solidFill>
                <a:srgbClr val="FF0000"/>
              </a:solidFill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400" b="1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</a:t>
              </a:r>
              <a:r>
                <a:rPr lang="en-US" altLang="zh-CN" sz="2400" b="1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”</a:t>
              </a:r>
              <a:r>
                <a:rPr lang="zh-CN" altLang="en-US" sz="2400" b="1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对比关键词</a:t>
              </a:r>
              <a:r>
                <a:rPr lang="en-US" altLang="zh-CN" sz="2400" b="1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“</a:t>
              </a:r>
              <a:r>
                <a:rPr lang="zh-CN" altLang="en-US" sz="2400" b="1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，可对比含有不同关键词的文献发表趋势</a:t>
              </a:r>
            </a:p>
          </p:txBody>
        </p:sp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54B6200B-9BCB-4D7A-A1DE-58FD737C855D}"/>
                </a:ext>
              </a:extLst>
            </p:cNvPr>
            <p:cNvCxnSpPr/>
            <p:nvPr/>
          </p:nvCxnSpPr>
          <p:spPr>
            <a:xfrm>
              <a:off x="1502" y="7345"/>
              <a:ext cx="4" cy="85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矩形 6"/>
          <p:cNvSpPr/>
          <p:nvPr/>
        </p:nvSpPr>
        <p:spPr>
          <a:xfrm>
            <a:off x="474732" y="261176"/>
            <a:ext cx="46233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论文选题</a:t>
            </a:r>
            <a:r>
              <a:rPr lang="en-US" altLang="zh-CN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Tips—</a:t>
            </a:r>
            <a:r>
              <a:rPr lang="zh-CN" altLang="en-US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指数检索</a:t>
            </a:r>
            <a:endParaRPr lang="zh-CN" altLang="en-US" sz="2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16671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rcRect l="2083"/>
          <a:stretch>
            <a:fillRect/>
          </a:stretch>
        </p:blipFill>
        <p:spPr>
          <a:xfrm>
            <a:off x="241935" y="1332865"/>
            <a:ext cx="11713845" cy="552704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80975" y="1561465"/>
            <a:ext cx="2158365" cy="4401820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80975" y="4189095"/>
            <a:ext cx="2158365" cy="315595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80975" y="4561205"/>
            <a:ext cx="2158365" cy="315595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180975" y="4932680"/>
            <a:ext cx="2158365" cy="315595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180975" y="5314950"/>
            <a:ext cx="2158365" cy="315595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2339340" y="2192020"/>
            <a:ext cx="9730740" cy="3716020"/>
            <a:chOff x="2780" y="3097"/>
            <a:chExt cx="13974" cy="4672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4"/>
            <a:srcRect l="2334" t="1414"/>
            <a:stretch>
              <a:fillRect/>
            </a:stretch>
          </p:blipFill>
          <p:spPr>
            <a:xfrm>
              <a:off x="2780" y="3097"/>
              <a:ext cx="13974" cy="4672"/>
            </a:xfrm>
            <a:prstGeom prst="rect">
              <a:avLst/>
            </a:prstGeom>
          </p:spPr>
        </p:pic>
        <p:sp>
          <p:nvSpPr>
            <p:cNvPr id="21" name="矩形 20"/>
            <p:cNvSpPr/>
            <p:nvPr/>
          </p:nvSpPr>
          <p:spPr>
            <a:xfrm>
              <a:off x="2780" y="3159"/>
              <a:ext cx="13973" cy="4610"/>
            </a:xfrm>
            <a:prstGeom prst="rect">
              <a:avLst/>
            </a:prstGeom>
            <a:noFill/>
            <a:ln w="317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2339340" y="3190240"/>
            <a:ext cx="4208821" cy="2720329"/>
            <a:chOff x="5492" y="4406"/>
            <a:chExt cx="6227" cy="4048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5"/>
            <a:srcRect t="2085" b="3115"/>
            <a:stretch>
              <a:fillRect/>
            </a:stretch>
          </p:blipFill>
          <p:spPr>
            <a:xfrm>
              <a:off x="5492" y="4406"/>
              <a:ext cx="6226" cy="4047"/>
            </a:xfrm>
            <a:prstGeom prst="rect">
              <a:avLst/>
            </a:prstGeom>
          </p:spPr>
        </p:pic>
        <p:sp>
          <p:nvSpPr>
            <p:cNvPr id="24" name="矩形 23"/>
            <p:cNvSpPr/>
            <p:nvPr/>
          </p:nvSpPr>
          <p:spPr>
            <a:xfrm>
              <a:off x="5492" y="4406"/>
              <a:ext cx="6227" cy="4048"/>
            </a:xfrm>
            <a:prstGeom prst="rect">
              <a:avLst/>
            </a:prstGeom>
            <a:noFill/>
            <a:ln w="317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2339340" y="2192020"/>
            <a:ext cx="9225280" cy="3799840"/>
            <a:chOff x="1158" y="1268"/>
            <a:chExt cx="13258" cy="5158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58" y="1268"/>
              <a:ext cx="13258" cy="5159"/>
            </a:xfrm>
            <a:prstGeom prst="rect">
              <a:avLst/>
            </a:prstGeom>
          </p:spPr>
        </p:pic>
        <p:sp>
          <p:nvSpPr>
            <p:cNvPr id="27" name="矩形 26"/>
            <p:cNvSpPr/>
            <p:nvPr/>
          </p:nvSpPr>
          <p:spPr>
            <a:xfrm>
              <a:off x="1158" y="1268"/>
              <a:ext cx="13257" cy="5159"/>
            </a:xfrm>
            <a:prstGeom prst="rect">
              <a:avLst/>
            </a:prstGeom>
            <a:noFill/>
            <a:ln w="317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2339340" y="2209165"/>
            <a:ext cx="8837930" cy="3771265"/>
            <a:chOff x="2641" y="2430"/>
            <a:chExt cx="13918" cy="5939"/>
          </a:xfrm>
        </p:grpSpPr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641" y="2430"/>
              <a:ext cx="13918" cy="5939"/>
            </a:xfrm>
            <a:prstGeom prst="rect">
              <a:avLst/>
            </a:prstGeom>
          </p:spPr>
        </p:pic>
        <p:sp>
          <p:nvSpPr>
            <p:cNvPr id="30" name="矩形 29"/>
            <p:cNvSpPr/>
            <p:nvPr/>
          </p:nvSpPr>
          <p:spPr>
            <a:xfrm>
              <a:off x="2641" y="2459"/>
              <a:ext cx="13918" cy="5911"/>
            </a:xfrm>
            <a:prstGeom prst="rect">
              <a:avLst/>
            </a:prstGeom>
            <a:noFill/>
            <a:ln w="317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矩形 30"/>
          <p:cNvSpPr/>
          <p:nvPr/>
        </p:nvSpPr>
        <p:spPr>
          <a:xfrm>
            <a:off x="654269" y="261176"/>
            <a:ext cx="42643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论文选题</a:t>
            </a:r>
            <a:r>
              <a:rPr lang="en-US" altLang="zh-CN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Tips—</a:t>
            </a:r>
            <a:r>
              <a:rPr lang="zh-CN" altLang="en-US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知网节</a:t>
            </a:r>
            <a:endParaRPr lang="zh-CN" altLang="en-US" sz="2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15318847"/>
      </p:ext>
    </p:extLst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6" grpId="1" bldLvl="0" animBg="1"/>
      <p:bldP spid="12" grpId="0" bldLvl="0" animBg="1"/>
      <p:bldP spid="12" grpId="1" bldLvl="0" animBg="1"/>
      <p:bldP spid="13" grpId="0" bldLvl="0" animBg="1"/>
      <p:bldP spid="13" grpId="1" bldLvl="0" animBg="1"/>
      <p:bldP spid="18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 8"/>
          <p:cNvSpPr/>
          <p:nvPr/>
        </p:nvSpPr>
        <p:spPr bwMode="auto">
          <a:xfrm>
            <a:off x="1330260" y="1960089"/>
            <a:ext cx="4770579" cy="1309351"/>
          </a:xfrm>
          <a:custGeom>
            <a:avLst/>
            <a:gdLst>
              <a:gd name="connsiteX0" fmla="*/ 1682690 w 5285686"/>
              <a:gd name="connsiteY0" fmla="*/ 75642 h 1450730"/>
              <a:gd name="connsiteX1" fmla="*/ 1486848 w 5285686"/>
              <a:gd name="connsiteY1" fmla="*/ 184380 h 1450730"/>
              <a:gd name="connsiteX2" fmla="*/ 1440622 w 5285686"/>
              <a:gd name="connsiteY2" fmla="*/ 261698 h 1450730"/>
              <a:gd name="connsiteX3" fmla="*/ 1403668 w 5285686"/>
              <a:gd name="connsiteY3" fmla="*/ 323510 h 1450730"/>
              <a:gd name="connsiteX4" fmla="*/ 1416107 w 5285686"/>
              <a:gd name="connsiteY4" fmla="*/ 345056 h 1450730"/>
              <a:gd name="connsiteX5" fmla="*/ 1566076 w 5285686"/>
              <a:gd name="connsiteY5" fmla="*/ 604809 h 1450730"/>
              <a:gd name="connsiteX6" fmla="*/ 1566202 w 5285686"/>
              <a:gd name="connsiteY6" fmla="*/ 845505 h 1450730"/>
              <a:gd name="connsiteX7" fmla="*/ 1404639 w 5285686"/>
              <a:gd name="connsiteY7" fmla="*/ 1125431 h 1450730"/>
              <a:gd name="connsiteX8" fmla="*/ 1399807 w 5285686"/>
              <a:gd name="connsiteY8" fmla="*/ 1133804 h 1450730"/>
              <a:gd name="connsiteX9" fmla="*/ 1401513 w 5285686"/>
              <a:gd name="connsiteY9" fmla="*/ 1136649 h 1450730"/>
              <a:gd name="connsiteX10" fmla="*/ 1486848 w 5285686"/>
              <a:gd name="connsiteY10" fmla="*/ 1278918 h 1450730"/>
              <a:gd name="connsiteX11" fmla="*/ 1682690 w 5285686"/>
              <a:gd name="connsiteY11" fmla="*/ 1387655 h 1450730"/>
              <a:gd name="connsiteX12" fmla="*/ 4728641 w 5285686"/>
              <a:gd name="connsiteY12" fmla="*/ 1387655 h 1450730"/>
              <a:gd name="connsiteX13" fmla="*/ 4923000 w 5285686"/>
              <a:gd name="connsiteY13" fmla="*/ 1278918 h 1450730"/>
              <a:gd name="connsiteX14" fmla="*/ 5187091 w 5285686"/>
              <a:gd name="connsiteY14" fmla="*/ 841103 h 1450730"/>
              <a:gd name="connsiteX15" fmla="*/ 5187091 w 5285686"/>
              <a:gd name="connsiteY15" fmla="*/ 623626 h 1450730"/>
              <a:gd name="connsiteX16" fmla="*/ 4923000 w 5285686"/>
              <a:gd name="connsiteY16" fmla="*/ 184380 h 1450730"/>
              <a:gd name="connsiteX17" fmla="*/ 4728641 w 5285686"/>
              <a:gd name="connsiteY17" fmla="*/ 75642 h 1450730"/>
              <a:gd name="connsiteX18" fmla="*/ 1682690 w 5285686"/>
              <a:gd name="connsiteY18" fmla="*/ 75642 h 1450730"/>
              <a:gd name="connsiteX19" fmla="*/ 519038 w 5285686"/>
              <a:gd name="connsiteY19" fmla="*/ 0 h 1450730"/>
              <a:gd name="connsiteX20" fmla="*/ 1078094 w 5285686"/>
              <a:gd name="connsiteY20" fmla="*/ 78 h 1450730"/>
              <a:gd name="connsiteX21" fmla="*/ 1286480 w 5285686"/>
              <a:gd name="connsiteY21" fmla="*/ 120535 h 1450730"/>
              <a:gd name="connsiteX22" fmla="*/ 1335696 w 5285686"/>
              <a:gd name="connsiteY22" fmla="*/ 205780 h 1450730"/>
              <a:gd name="connsiteX23" fmla="*/ 1363074 w 5285686"/>
              <a:gd name="connsiteY23" fmla="*/ 253199 h 1450730"/>
              <a:gd name="connsiteX24" fmla="*/ 1378497 w 5285686"/>
              <a:gd name="connsiteY24" fmla="*/ 226409 h 1450730"/>
              <a:gd name="connsiteX25" fmla="*/ 1426350 w 5285686"/>
              <a:gd name="connsiteY25" fmla="*/ 143284 h 1450730"/>
              <a:gd name="connsiteX26" fmla="*/ 1629089 w 5285686"/>
              <a:gd name="connsiteY26" fmla="*/ 26380 h 1450730"/>
              <a:gd name="connsiteX27" fmla="*/ 4782295 w 5285686"/>
              <a:gd name="connsiteY27" fmla="*/ 26380 h 1450730"/>
              <a:gd name="connsiteX28" fmla="*/ 4983498 w 5285686"/>
              <a:gd name="connsiteY28" fmla="*/ 143284 h 1450730"/>
              <a:gd name="connsiteX29" fmla="*/ 5256889 w 5285686"/>
              <a:gd name="connsiteY29" fmla="*/ 615514 h 1450730"/>
              <a:gd name="connsiteX30" fmla="*/ 5256889 w 5285686"/>
              <a:gd name="connsiteY30" fmla="*/ 849322 h 1450730"/>
              <a:gd name="connsiteX31" fmla="*/ 4983498 w 5285686"/>
              <a:gd name="connsiteY31" fmla="*/ 1320014 h 1450730"/>
              <a:gd name="connsiteX32" fmla="*/ 4782295 w 5285686"/>
              <a:gd name="connsiteY32" fmla="*/ 1436918 h 1450730"/>
              <a:gd name="connsiteX33" fmla="*/ 1629089 w 5285686"/>
              <a:gd name="connsiteY33" fmla="*/ 1436918 h 1450730"/>
              <a:gd name="connsiteX34" fmla="*/ 1426350 w 5285686"/>
              <a:gd name="connsiteY34" fmla="*/ 1320014 h 1450730"/>
              <a:gd name="connsiteX35" fmla="*/ 1359979 w 5285686"/>
              <a:gd name="connsiteY35" fmla="*/ 1205099 h 1450730"/>
              <a:gd name="connsiteX36" fmla="*/ 1359318 w 5285686"/>
              <a:gd name="connsiteY36" fmla="*/ 1203954 h 1450730"/>
              <a:gd name="connsiteX37" fmla="*/ 1354969 w 5285686"/>
              <a:gd name="connsiteY37" fmla="*/ 1211489 h 1450730"/>
              <a:gd name="connsiteX38" fmla="*/ 1286741 w 5285686"/>
              <a:gd name="connsiteY38" fmla="*/ 1329701 h 1450730"/>
              <a:gd name="connsiteX39" fmla="*/ 1077112 w 5285686"/>
              <a:gd name="connsiteY39" fmla="*/ 1450730 h 1450730"/>
              <a:gd name="connsiteX40" fmla="*/ 518056 w 5285686"/>
              <a:gd name="connsiteY40" fmla="*/ 1450653 h 1450730"/>
              <a:gd name="connsiteX41" fmla="*/ 309670 w 5285686"/>
              <a:gd name="connsiteY41" fmla="*/ 1330195 h 1450730"/>
              <a:gd name="connsiteX42" fmla="*/ 30075 w 5285686"/>
              <a:gd name="connsiteY42" fmla="*/ 845921 h 1450730"/>
              <a:gd name="connsiteX43" fmla="*/ 29948 w 5285686"/>
              <a:gd name="connsiteY43" fmla="*/ 605225 h 1450730"/>
              <a:gd name="connsiteX44" fmla="*/ 309409 w 5285686"/>
              <a:gd name="connsiteY44" fmla="*/ 121029 h 1450730"/>
              <a:gd name="connsiteX45" fmla="*/ 519038 w 5285686"/>
              <a:gd name="connsiteY45" fmla="*/ 0 h 1450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285686" h="1450730">
                <a:moveTo>
                  <a:pt x="1682690" y="75642"/>
                </a:moveTo>
                <a:cubicBezTo>
                  <a:pt x="1607024" y="75642"/>
                  <a:pt x="1523940" y="121426"/>
                  <a:pt x="1486848" y="184380"/>
                </a:cubicBezTo>
                <a:cubicBezTo>
                  <a:pt x="1470435" y="211833"/>
                  <a:pt x="1455048" y="237570"/>
                  <a:pt x="1440622" y="261698"/>
                </a:cubicBezTo>
                <a:lnTo>
                  <a:pt x="1403668" y="323510"/>
                </a:lnTo>
                <a:lnTo>
                  <a:pt x="1416107" y="345056"/>
                </a:lnTo>
                <a:cubicBezTo>
                  <a:pt x="1566076" y="604809"/>
                  <a:pt x="1566076" y="604809"/>
                  <a:pt x="1566076" y="604809"/>
                </a:cubicBezTo>
                <a:cubicBezTo>
                  <a:pt x="1606356" y="674577"/>
                  <a:pt x="1606742" y="776499"/>
                  <a:pt x="1566202" y="845505"/>
                </a:cubicBezTo>
                <a:cubicBezTo>
                  <a:pt x="1496337" y="966554"/>
                  <a:pt x="1443938" y="1057341"/>
                  <a:pt x="1404639" y="1125431"/>
                </a:cubicBezTo>
                <a:lnTo>
                  <a:pt x="1399807" y="1133804"/>
                </a:lnTo>
                <a:lnTo>
                  <a:pt x="1401513" y="1136649"/>
                </a:lnTo>
                <a:cubicBezTo>
                  <a:pt x="1486848" y="1278918"/>
                  <a:pt x="1486848" y="1278918"/>
                  <a:pt x="1486848" y="1278918"/>
                </a:cubicBezTo>
                <a:cubicBezTo>
                  <a:pt x="1523940" y="1341871"/>
                  <a:pt x="1607024" y="1387655"/>
                  <a:pt x="1682690" y="1387655"/>
                </a:cubicBezTo>
                <a:cubicBezTo>
                  <a:pt x="4728641" y="1387655"/>
                  <a:pt x="4728641" y="1387655"/>
                  <a:pt x="4728641" y="1387655"/>
                </a:cubicBezTo>
                <a:cubicBezTo>
                  <a:pt x="4804308" y="1387655"/>
                  <a:pt x="4885908" y="1341871"/>
                  <a:pt x="4923000" y="1278918"/>
                </a:cubicBezTo>
                <a:cubicBezTo>
                  <a:pt x="5187091" y="841103"/>
                  <a:pt x="5187091" y="841103"/>
                  <a:pt x="5187091" y="841103"/>
                </a:cubicBezTo>
                <a:cubicBezTo>
                  <a:pt x="5224182" y="778149"/>
                  <a:pt x="5224182" y="686579"/>
                  <a:pt x="5187091" y="623626"/>
                </a:cubicBezTo>
                <a:cubicBezTo>
                  <a:pt x="4923000" y="184380"/>
                  <a:pt x="4923000" y="184380"/>
                  <a:pt x="4923000" y="184380"/>
                </a:cubicBezTo>
                <a:cubicBezTo>
                  <a:pt x="4885908" y="121426"/>
                  <a:pt x="4804308" y="75642"/>
                  <a:pt x="4728641" y="75642"/>
                </a:cubicBezTo>
                <a:cubicBezTo>
                  <a:pt x="1682690" y="75642"/>
                  <a:pt x="1682690" y="75642"/>
                  <a:pt x="1682690" y="75642"/>
                </a:cubicBezTo>
                <a:close/>
                <a:moveTo>
                  <a:pt x="519038" y="0"/>
                </a:moveTo>
                <a:cubicBezTo>
                  <a:pt x="1078094" y="78"/>
                  <a:pt x="1078094" y="78"/>
                  <a:pt x="1078094" y="78"/>
                </a:cubicBezTo>
                <a:cubicBezTo>
                  <a:pt x="1158915" y="840"/>
                  <a:pt x="1246199" y="50767"/>
                  <a:pt x="1286480" y="120535"/>
                </a:cubicBezTo>
                <a:cubicBezTo>
                  <a:pt x="1303955" y="150802"/>
                  <a:pt x="1320338" y="179178"/>
                  <a:pt x="1335696" y="205780"/>
                </a:cubicBezTo>
                <a:lnTo>
                  <a:pt x="1363074" y="253199"/>
                </a:lnTo>
                <a:lnTo>
                  <a:pt x="1378497" y="226409"/>
                </a:lnTo>
                <a:cubicBezTo>
                  <a:pt x="1393430" y="200468"/>
                  <a:pt x="1409359" y="172798"/>
                  <a:pt x="1426350" y="143284"/>
                </a:cubicBezTo>
                <a:cubicBezTo>
                  <a:pt x="1464748" y="75603"/>
                  <a:pt x="1550758" y="26380"/>
                  <a:pt x="1629089" y="26380"/>
                </a:cubicBezTo>
                <a:cubicBezTo>
                  <a:pt x="1629089" y="26380"/>
                  <a:pt x="1629089" y="26380"/>
                  <a:pt x="4782295" y="26380"/>
                </a:cubicBezTo>
                <a:cubicBezTo>
                  <a:pt x="4860626" y="26380"/>
                  <a:pt x="4945100" y="75603"/>
                  <a:pt x="4983498" y="143284"/>
                </a:cubicBezTo>
                <a:cubicBezTo>
                  <a:pt x="4983498" y="143284"/>
                  <a:pt x="4983498" y="143284"/>
                  <a:pt x="5256889" y="615514"/>
                </a:cubicBezTo>
                <a:cubicBezTo>
                  <a:pt x="5295286" y="683195"/>
                  <a:pt x="5295286" y="781641"/>
                  <a:pt x="5256889" y="849322"/>
                </a:cubicBezTo>
                <a:cubicBezTo>
                  <a:pt x="5256889" y="849322"/>
                  <a:pt x="5256889" y="849322"/>
                  <a:pt x="4983498" y="1320014"/>
                </a:cubicBezTo>
                <a:cubicBezTo>
                  <a:pt x="4945100" y="1387696"/>
                  <a:pt x="4860626" y="1436918"/>
                  <a:pt x="4782295" y="1436918"/>
                </a:cubicBezTo>
                <a:cubicBezTo>
                  <a:pt x="4782295" y="1436918"/>
                  <a:pt x="4782295" y="1436918"/>
                  <a:pt x="1629089" y="1436918"/>
                </a:cubicBezTo>
                <a:cubicBezTo>
                  <a:pt x="1550758" y="1436918"/>
                  <a:pt x="1464748" y="1387696"/>
                  <a:pt x="1426350" y="1320014"/>
                </a:cubicBezTo>
                <a:cubicBezTo>
                  <a:pt x="1426350" y="1320014"/>
                  <a:pt x="1426350" y="1320014"/>
                  <a:pt x="1359979" y="1205099"/>
                </a:cubicBezTo>
                <a:lnTo>
                  <a:pt x="1359318" y="1203954"/>
                </a:lnTo>
                <a:lnTo>
                  <a:pt x="1354969" y="1211489"/>
                </a:lnTo>
                <a:cubicBezTo>
                  <a:pt x="1286741" y="1329701"/>
                  <a:pt x="1286741" y="1329701"/>
                  <a:pt x="1286741" y="1329701"/>
                </a:cubicBezTo>
                <a:cubicBezTo>
                  <a:pt x="1246991" y="1400075"/>
                  <a:pt x="1159303" y="1450702"/>
                  <a:pt x="1077112" y="1450730"/>
                </a:cubicBezTo>
                <a:cubicBezTo>
                  <a:pt x="518056" y="1450653"/>
                  <a:pt x="518056" y="1450653"/>
                  <a:pt x="518056" y="1450653"/>
                </a:cubicBezTo>
                <a:cubicBezTo>
                  <a:pt x="438025" y="1451258"/>
                  <a:pt x="349951" y="1399963"/>
                  <a:pt x="309670" y="1330195"/>
                </a:cubicBezTo>
                <a:lnTo>
                  <a:pt x="30075" y="845921"/>
                </a:lnTo>
                <a:cubicBezTo>
                  <a:pt x="-10206" y="776153"/>
                  <a:pt x="-9802" y="675599"/>
                  <a:pt x="29948" y="605225"/>
                </a:cubicBezTo>
                <a:cubicBezTo>
                  <a:pt x="309409" y="121029"/>
                  <a:pt x="309409" y="121029"/>
                  <a:pt x="309409" y="121029"/>
                </a:cubicBezTo>
                <a:cubicBezTo>
                  <a:pt x="351319" y="51232"/>
                  <a:pt x="439007" y="605"/>
                  <a:pt x="519038" y="0"/>
                </a:cubicBezTo>
                <a:close/>
              </a:path>
            </a:pathLst>
          </a:custGeom>
          <a:gradFill>
            <a:gsLst>
              <a:gs pos="0">
                <a:srgbClr val="0F2437"/>
              </a:gs>
              <a:gs pos="100000">
                <a:srgbClr val="284D7A"/>
              </a:gs>
            </a:gsLst>
            <a:lin ang="1800000" scaled="0"/>
          </a:gradFill>
          <a:ln w="19050">
            <a:noFill/>
          </a:ln>
          <a:effectLst>
            <a:softEdge rad="0"/>
          </a:effectLst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0" name="Freeform 15"/>
          <p:cNvSpPr/>
          <p:nvPr/>
        </p:nvSpPr>
        <p:spPr bwMode="auto">
          <a:xfrm rot="9000000">
            <a:off x="1452511" y="2078148"/>
            <a:ext cx="1196812" cy="1074468"/>
          </a:xfrm>
          <a:custGeom>
            <a:avLst/>
            <a:gdLst>
              <a:gd name="T0" fmla="*/ 334 w 1023"/>
              <a:gd name="T1" fmla="*/ 917 h 917"/>
              <a:gd name="T2" fmla="*/ 202 w 1023"/>
              <a:gd name="T3" fmla="*/ 841 h 917"/>
              <a:gd name="T4" fmla="*/ 25 w 1023"/>
              <a:gd name="T5" fmla="*/ 535 h 917"/>
              <a:gd name="T6" fmla="*/ 25 w 1023"/>
              <a:gd name="T7" fmla="*/ 382 h 917"/>
              <a:gd name="T8" fmla="*/ 202 w 1023"/>
              <a:gd name="T9" fmla="*/ 76 h 917"/>
              <a:gd name="T10" fmla="*/ 334 w 1023"/>
              <a:gd name="T11" fmla="*/ 0 h 917"/>
              <a:gd name="T12" fmla="*/ 688 w 1023"/>
              <a:gd name="T13" fmla="*/ 0 h 917"/>
              <a:gd name="T14" fmla="*/ 820 w 1023"/>
              <a:gd name="T15" fmla="*/ 76 h 917"/>
              <a:gd name="T16" fmla="*/ 997 w 1023"/>
              <a:gd name="T17" fmla="*/ 382 h 917"/>
              <a:gd name="T18" fmla="*/ 997 w 1023"/>
              <a:gd name="T19" fmla="*/ 535 h 917"/>
              <a:gd name="T20" fmla="*/ 820 w 1023"/>
              <a:gd name="T21" fmla="*/ 841 h 917"/>
              <a:gd name="T22" fmla="*/ 688 w 1023"/>
              <a:gd name="T23" fmla="*/ 917 h 917"/>
              <a:gd name="T24" fmla="*/ 334 w 1023"/>
              <a:gd name="T25" fmla="*/ 917 h 9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23" h="917">
                <a:moveTo>
                  <a:pt x="334" y="917"/>
                </a:moveTo>
                <a:cubicBezTo>
                  <a:pt x="283" y="917"/>
                  <a:pt x="228" y="885"/>
                  <a:pt x="202" y="841"/>
                </a:cubicBezTo>
                <a:cubicBezTo>
                  <a:pt x="25" y="535"/>
                  <a:pt x="25" y="535"/>
                  <a:pt x="25" y="535"/>
                </a:cubicBezTo>
                <a:cubicBezTo>
                  <a:pt x="0" y="490"/>
                  <a:pt x="0" y="426"/>
                  <a:pt x="25" y="382"/>
                </a:cubicBezTo>
                <a:cubicBezTo>
                  <a:pt x="202" y="76"/>
                  <a:pt x="202" y="76"/>
                  <a:pt x="202" y="76"/>
                </a:cubicBezTo>
                <a:cubicBezTo>
                  <a:pt x="228" y="32"/>
                  <a:pt x="283" y="0"/>
                  <a:pt x="334" y="0"/>
                </a:cubicBezTo>
                <a:cubicBezTo>
                  <a:pt x="688" y="0"/>
                  <a:pt x="688" y="0"/>
                  <a:pt x="688" y="0"/>
                </a:cubicBezTo>
                <a:cubicBezTo>
                  <a:pt x="739" y="0"/>
                  <a:pt x="795" y="32"/>
                  <a:pt x="820" y="76"/>
                </a:cubicBezTo>
                <a:cubicBezTo>
                  <a:pt x="997" y="382"/>
                  <a:pt x="997" y="382"/>
                  <a:pt x="997" y="382"/>
                </a:cubicBezTo>
                <a:cubicBezTo>
                  <a:pt x="1023" y="426"/>
                  <a:pt x="1023" y="490"/>
                  <a:pt x="997" y="535"/>
                </a:cubicBezTo>
                <a:cubicBezTo>
                  <a:pt x="820" y="841"/>
                  <a:pt x="820" y="841"/>
                  <a:pt x="820" y="841"/>
                </a:cubicBezTo>
                <a:cubicBezTo>
                  <a:pt x="795" y="885"/>
                  <a:pt x="739" y="917"/>
                  <a:pt x="688" y="917"/>
                </a:cubicBezTo>
                <a:lnTo>
                  <a:pt x="334" y="917"/>
                </a:lnTo>
                <a:close/>
              </a:path>
            </a:pathLst>
          </a:custGeom>
          <a:solidFill>
            <a:srgbClr val="F5F5F5"/>
          </a:solidFill>
          <a:ln w="222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任意多边形 10"/>
          <p:cNvSpPr/>
          <p:nvPr/>
        </p:nvSpPr>
        <p:spPr bwMode="auto">
          <a:xfrm rot="10800000">
            <a:off x="5967014" y="2701053"/>
            <a:ext cx="4770579" cy="1309351"/>
          </a:xfrm>
          <a:custGeom>
            <a:avLst/>
            <a:gdLst>
              <a:gd name="connsiteX0" fmla="*/ 4728641 w 5285686"/>
              <a:gd name="connsiteY0" fmla="*/ 1387655 h 1450730"/>
              <a:gd name="connsiteX1" fmla="*/ 4923000 w 5285686"/>
              <a:gd name="connsiteY1" fmla="*/ 1278917 h 1450730"/>
              <a:gd name="connsiteX2" fmla="*/ 5187091 w 5285686"/>
              <a:gd name="connsiteY2" fmla="*/ 841103 h 1450730"/>
              <a:gd name="connsiteX3" fmla="*/ 5187091 w 5285686"/>
              <a:gd name="connsiteY3" fmla="*/ 623626 h 1450730"/>
              <a:gd name="connsiteX4" fmla="*/ 4923000 w 5285686"/>
              <a:gd name="connsiteY4" fmla="*/ 184380 h 1450730"/>
              <a:gd name="connsiteX5" fmla="*/ 4728641 w 5285686"/>
              <a:gd name="connsiteY5" fmla="*/ 75642 h 1450730"/>
              <a:gd name="connsiteX6" fmla="*/ 1682690 w 5285686"/>
              <a:gd name="connsiteY6" fmla="*/ 75642 h 1450730"/>
              <a:gd name="connsiteX7" fmla="*/ 1486848 w 5285686"/>
              <a:gd name="connsiteY7" fmla="*/ 184380 h 1450730"/>
              <a:gd name="connsiteX8" fmla="*/ 1440622 w 5285686"/>
              <a:gd name="connsiteY8" fmla="*/ 261698 h 1450730"/>
              <a:gd name="connsiteX9" fmla="*/ 1403668 w 5285686"/>
              <a:gd name="connsiteY9" fmla="*/ 323510 h 1450730"/>
              <a:gd name="connsiteX10" fmla="*/ 1416107 w 5285686"/>
              <a:gd name="connsiteY10" fmla="*/ 345056 h 1450730"/>
              <a:gd name="connsiteX11" fmla="*/ 1566076 w 5285686"/>
              <a:gd name="connsiteY11" fmla="*/ 604809 h 1450730"/>
              <a:gd name="connsiteX12" fmla="*/ 1566202 w 5285686"/>
              <a:gd name="connsiteY12" fmla="*/ 845505 h 1450730"/>
              <a:gd name="connsiteX13" fmla="*/ 1404639 w 5285686"/>
              <a:gd name="connsiteY13" fmla="*/ 1125431 h 1450730"/>
              <a:gd name="connsiteX14" fmla="*/ 1399806 w 5285686"/>
              <a:gd name="connsiteY14" fmla="*/ 1133803 h 1450730"/>
              <a:gd name="connsiteX15" fmla="*/ 1401513 w 5285686"/>
              <a:gd name="connsiteY15" fmla="*/ 1136649 h 1450730"/>
              <a:gd name="connsiteX16" fmla="*/ 1486848 w 5285686"/>
              <a:gd name="connsiteY16" fmla="*/ 1278918 h 1450730"/>
              <a:gd name="connsiteX17" fmla="*/ 1682690 w 5285686"/>
              <a:gd name="connsiteY17" fmla="*/ 1387655 h 1450730"/>
              <a:gd name="connsiteX18" fmla="*/ 4728641 w 5285686"/>
              <a:gd name="connsiteY18" fmla="*/ 1387655 h 1450730"/>
              <a:gd name="connsiteX19" fmla="*/ 1077112 w 5285686"/>
              <a:gd name="connsiteY19" fmla="*/ 1450730 h 1450730"/>
              <a:gd name="connsiteX20" fmla="*/ 518056 w 5285686"/>
              <a:gd name="connsiteY20" fmla="*/ 1450653 h 1450730"/>
              <a:gd name="connsiteX21" fmla="*/ 309670 w 5285686"/>
              <a:gd name="connsiteY21" fmla="*/ 1330195 h 1450730"/>
              <a:gd name="connsiteX22" fmla="*/ 30075 w 5285686"/>
              <a:gd name="connsiteY22" fmla="*/ 845921 h 1450730"/>
              <a:gd name="connsiteX23" fmla="*/ 29948 w 5285686"/>
              <a:gd name="connsiteY23" fmla="*/ 605225 h 1450730"/>
              <a:gd name="connsiteX24" fmla="*/ 309409 w 5285686"/>
              <a:gd name="connsiteY24" fmla="*/ 121029 h 1450730"/>
              <a:gd name="connsiteX25" fmla="*/ 519038 w 5285686"/>
              <a:gd name="connsiteY25" fmla="*/ 0 h 1450730"/>
              <a:gd name="connsiteX26" fmla="*/ 1078094 w 5285686"/>
              <a:gd name="connsiteY26" fmla="*/ 77 h 1450730"/>
              <a:gd name="connsiteX27" fmla="*/ 1286480 w 5285686"/>
              <a:gd name="connsiteY27" fmla="*/ 120535 h 1450730"/>
              <a:gd name="connsiteX28" fmla="*/ 1335696 w 5285686"/>
              <a:gd name="connsiteY28" fmla="*/ 205780 h 1450730"/>
              <a:gd name="connsiteX29" fmla="*/ 1363074 w 5285686"/>
              <a:gd name="connsiteY29" fmla="*/ 253199 h 1450730"/>
              <a:gd name="connsiteX30" fmla="*/ 1378497 w 5285686"/>
              <a:gd name="connsiteY30" fmla="*/ 226409 h 1450730"/>
              <a:gd name="connsiteX31" fmla="*/ 1426350 w 5285686"/>
              <a:gd name="connsiteY31" fmla="*/ 143284 h 1450730"/>
              <a:gd name="connsiteX32" fmla="*/ 1629089 w 5285686"/>
              <a:gd name="connsiteY32" fmla="*/ 26380 h 1450730"/>
              <a:gd name="connsiteX33" fmla="*/ 4782295 w 5285686"/>
              <a:gd name="connsiteY33" fmla="*/ 26380 h 1450730"/>
              <a:gd name="connsiteX34" fmla="*/ 4983498 w 5285686"/>
              <a:gd name="connsiteY34" fmla="*/ 143284 h 1450730"/>
              <a:gd name="connsiteX35" fmla="*/ 5256889 w 5285686"/>
              <a:gd name="connsiteY35" fmla="*/ 615514 h 1450730"/>
              <a:gd name="connsiteX36" fmla="*/ 5256889 w 5285686"/>
              <a:gd name="connsiteY36" fmla="*/ 849322 h 1450730"/>
              <a:gd name="connsiteX37" fmla="*/ 4983498 w 5285686"/>
              <a:gd name="connsiteY37" fmla="*/ 1320014 h 1450730"/>
              <a:gd name="connsiteX38" fmla="*/ 4782295 w 5285686"/>
              <a:gd name="connsiteY38" fmla="*/ 1436918 h 1450730"/>
              <a:gd name="connsiteX39" fmla="*/ 1629089 w 5285686"/>
              <a:gd name="connsiteY39" fmla="*/ 1436918 h 1450730"/>
              <a:gd name="connsiteX40" fmla="*/ 1426350 w 5285686"/>
              <a:gd name="connsiteY40" fmla="*/ 1320014 h 1450730"/>
              <a:gd name="connsiteX41" fmla="*/ 1359979 w 5285686"/>
              <a:gd name="connsiteY41" fmla="*/ 1205099 h 1450730"/>
              <a:gd name="connsiteX42" fmla="*/ 1359318 w 5285686"/>
              <a:gd name="connsiteY42" fmla="*/ 1203954 h 1450730"/>
              <a:gd name="connsiteX43" fmla="*/ 1354969 w 5285686"/>
              <a:gd name="connsiteY43" fmla="*/ 1211489 h 1450730"/>
              <a:gd name="connsiteX44" fmla="*/ 1286741 w 5285686"/>
              <a:gd name="connsiteY44" fmla="*/ 1329701 h 1450730"/>
              <a:gd name="connsiteX45" fmla="*/ 1077112 w 5285686"/>
              <a:gd name="connsiteY45" fmla="*/ 1450730 h 1450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285686" h="1450730">
                <a:moveTo>
                  <a:pt x="4728641" y="1387655"/>
                </a:moveTo>
                <a:cubicBezTo>
                  <a:pt x="4804308" y="1387655"/>
                  <a:pt x="4885908" y="1341871"/>
                  <a:pt x="4923000" y="1278917"/>
                </a:cubicBezTo>
                <a:cubicBezTo>
                  <a:pt x="5187091" y="841103"/>
                  <a:pt x="5187091" y="841103"/>
                  <a:pt x="5187091" y="841103"/>
                </a:cubicBezTo>
                <a:cubicBezTo>
                  <a:pt x="5224182" y="778149"/>
                  <a:pt x="5224182" y="686579"/>
                  <a:pt x="5187091" y="623626"/>
                </a:cubicBezTo>
                <a:cubicBezTo>
                  <a:pt x="4923000" y="184380"/>
                  <a:pt x="4923000" y="184380"/>
                  <a:pt x="4923000" y="184380"/>
                </a:cubicBezTo>
                <a:cubicBezTo>
                  <a:pt x="4885908" y="121427"/>
                  <a:pt x="4804308" y="75642"/>
                  <a:pt x="4728641" y="75642"/>
                </a:cubicBezTo>
                <a:cubicBezTo>
                  <a:pt x="1682690" y="75642"/>
                  <a:pt x="1682690" y="75642"/>
                  <a:pt x="1682690" y="75642"/>
                </a:cubicBezTo>
                <a:cubicBezTo>
                  <a:pt x="1607024" y="75642"/>
                  <a:pt x="1523939" y="121427"/>
                  <a:pt x="1486848" y="184380"/>
                </a:cubicBezTo>
                <a:cubicBezTo>
                  <a:pt x="1470435" y="211833"/>
                  <a:pt x="1455048" y="237570"/>
                  <a:pt x="1440622" y="261698"/>
                </a:cubicBezTo>
                <a:lnTo>
                  <a:pt x="1403668" y="323510"/>
                </a:lnTo>
                <a:lnTo>
                  <a:pt x="1416107" y="345056"/>
                </a:lnTo>
                <a:cubicBezTo>
                  <a:pt x="1566076" y="604809"/>
                  <a:pt x="1566076" y="604809"/>
                  <a:pt x="1566076" y="604809"/>
                </a:cubicBezTo>
                <a:cubicBezTo>
                  <a:pt x="1606356" y="674577"/>
                  <a:pt x="1606742" y="776499"/>
                  <a:pt x="1566202" y="845505"/>
                </a:cubicBezTo>
                <a:cubicBezTo>
                  <a:pt x="1496337" y="966554"/>
                  <a:pt x="1443938" y="1057341"/>
                  <a:pt x="1404639" y="1125431"/>
                </a:cubicBezTo>
                <a:lnTo>
                  <a:pt x="1399806" y="1133803"/>
                </a:lnTo>
                <a:lnTo>
                  <a:pt x="1401513" y="1136649"/>
                </a:lnTo>
                <a:cubicBezTo>
                  <a:pt x="1486848" y="1278918"/>
                  <a:pt x="1486848" y="1278918"/>
                  <a:pt x="1486848" y="1278918"/>
                </a:cubicBezTo>
                <a:cubicBezTo>
                  <a:pt x="1523939" y="1341871"/>
                  <a:pt x="1607024" y="1387655"/>
                  <a:pt x="1682690" y="1387655"/>
                </a:cubicBezTo>
                <a:cubicBezTo>
                  <a:pt x="4728641" y="1387655"/>
                  <a:pt x="4728641" y="1387655"/>
                  <a:pt x="4728641" y="1387655"/>
                </a:cubicBezTo>
                <a:close/>
                <a:moveTo>
                  <a:pt x="1077112" y="1450730"/>
                </a:moveTo>
                <a:cubicBezTo>
                  <a:pt x="518056" y="1450653"/>
                  <a:pt x="518056" y="1450653"/>
                  <a:pt x="518056" y="1450653"/>
                </a:cubicBezTo>
                <a:cubicBezTo>
                  <a:pt x="438025" y="1451258"/>
                  <a:pt x="349951" y="1399963"/>
                  <a:pt x="309670" y="1330195"/>
                </a:cubicBezTo>
                <a:lnTo>
                  <a:pt x="30075" y="845921"/>
                </a:lnTo>
                <a:cubicBezTo>
                  <a:pt x="-10206" y="776153"/>
                  <a:pt x="-9802" y="675599"/>
                  <a:pt x="29948" y="605225"/>
                </a:cubicBezTo>
                <a:cubicBezTo>
                  <a:pt x="309409" y="121029"/>
                  <a:pt x="309409" y="121029"/>
                  <a:pt x="309409" y="121029"/>
                </a:cubicBezTo>
                <a:cubicBezTo>
                  <a:pt x="351319" y="51232"/>
                  <a:pt x="439007" y="605"/>
                  <a:pt x="519038" y="0"/>
                </a:cubicBezTo>
                <a:cubicBezTo>
                  <a:pt x="1078094" y="77"/>
                  <a:pt x="1078094" y="77"/>
                  <a:pt x="1078094" y="77"/>
                </a:cubicBezTo>
                <a:cubicBezTo>
                  <a:pt x="1158915" y="840"/>
                  <a:pt x="1246199" y="50767"/>
                  <a:pt x="1286480" y="120535"/>
                </a:cubicBezTo>
                <a:cubicBezTo>
                  <a:pt x="1303955" y="150802"/>
                  <a:pt x="1320337" y="179178"/>
                  <a:pt x="1335696" y="205780"/>
                </a:cubicBezTo>
                <a:lnTo>
                  <a:pt x="1363074" y="253199"/>
                </a:lnTo>
                <a:lnTo>
                  <a:pt x="1378497" y="226409"/>
                </a:lnTo>
                <a:cubicBezTo>
                  <a:pt x="1393430" y="200468"/>
                  <a:pt x="1409359" y="172798"/>
                  <a:pt x="1426350" y="143284"/>
                </a:cubicBezTo>
                <a:cubicBezTo>
                  <a:pt x="1464748" y="75603"/>
                  <a:pt x="1550758" y="26380"/>
                  <a:pt x="1629089" y="26380"/>
                </a:cubicBezTo>
                <a:cubicBezTo>
                  <a:pt x="1629089" y="26380"/>
                  <a:pt x="1629089" y="26380"/>
                  <a:pt x="4782295" y="26380"/>
                </a:cubicBezTo>
                <a:cubicBezTo>
                  <a:pt x="4860626" y="26380"/>
                  <a:pt x="4945100" y="75603"/>
                  <a:pt x="4983498" y="143284"/>
                </a:cubicBezTo>
                <a:cubicBezTo>
                  <a:pt x="4983498" y="143284"/>
                  <a:pt x="4983498" y="143284"/>
                  <a:pt x="5256889" y="615514"/>
                </a:cubicBezTo>
                <a:cubicBezTo>
                  <a:pt x="5295286" y="683195"/>
                  <a:pt x="5295286" y="781641"/>
                  <a:pt x="5256889" y="849322"/>
                </a:cubicBezTo>
                <a:cubicBezTo>
                  <a:pt x="5256889" y="849322"/>
                  <a:pt x="5256889" y="849322"/>
                  <a:pt x="4983498" y="1320014"/>
                </a:cubicBezTo>
                <a:cubicBezTo>
                  <a:pt x="4945100" y="1387695"/>
                  <a:pt x="4860626" y="1436918"/>
                  <a:pt x="4782295" y="1436918"/>
                </a:cubicBezTo>
                <a:cubicBezTo>
                  <a:pt x="4782295" y="1436918"/>
                  <a:pt x="4782295" y="1436918"/>
                  <a:pt x="1629089" y="1436918"/>
                </a:cubicBezTo>
                <a:cubicBezTo>
                  <a:pt x="1550758" y="1436918"/>
                  <a:pt x="1464748" y="1387696"/>
                  <a:pt x="1426350" y="1320014"/>
                </a:cubicBezTo>
                <a:cubicBezTo>
                  <a:pt x="1426350" y="1320014"/>
                  <a:pt x="1426350" y="1320014"/>
                  <a:pt x="1359979" y="1205099"/>
                </a:cubicBezTo>
                <a:lnTo>
                  <a:pt x="1359318" y="1203954"/>
                </a:lnTo>
                <a:lnTo>
                  <a:pt x="1354969" y="1211489"/>
                </a:lnTo>
                <a:cubicBezTo>
                  <a:pt x="1286741" y="1329701"/>
                  <a:pt x="1286741" y="1329701"/>
                  <a:pt x="1286741" y="1329701"/>
                </a:cubicBezTo>
                <a:cubicBezTo>
                  <a:pt x="1246991" y="1400075"/>
                  <a:pt x="1159303" y="1450702"/>
                  <a:pt x="1077112" y="1450730"/>
                </a:cubicBezTo>
                <a:close/>
              </a:path>
            </a:pathLst>
          </a:custGeom>
          <a:gradFill>
            <a:gsLst>
              <a:gs pos="0">
                <a:srgbClr val="0F2437"/>
              </a:gs>
              <a:gs pos="100000">
                <a:srgbClr val="284D7A"/>
              </a:gs>
            </a:gsLst>
            <a:lin ang="1800000" scaled="0"/>
          </a:gradFill>
          <a:ln w="19050">
            <a:noFill/>
          </a:ln>
          <a:effectLst>
            <a:softEdge rad="0"/>
          </a:effectLst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2" name="Freeform 15"/>
          <p:cNvSpPr/>
          <p:nvPr/>
        </p:nvSpPr>
        <p:spPr bwMode="auto">
          <a:xfrm rot="19800000">
            <a:off x="9418530" y="2817878"/>
            <a:ext cx="1196812" cy="1074468"/>
          </a:xfrm>
          <a:custGeom>
            <a:avLst/>
            <a:gdLst>
              <a:gd name="T0" fmla="*/ 334 w 1023"/>
              <a:gd name="T1" fmla="*/ 917 h 917"/>
              <a:gd name="T2" fmla="*/ 202 w 1023"/>
              <a:gd name="T3" fmla="*/ 841 h 917"/>
              <a:gd name="T4" fmla="*/ 25 w 1023"/>
              <a:gd name="T5" fmla="*/ 535 h 917"/>
              <a:gd name="T6" fmla="*/ 25 w 1023"/>
              <a:gd name="T7" fmla="*/ 382 h 917"/>
              <a:gd name="T8" fmla="*/ 202 w 1023"/>
              <a:gd name="T9" fmla="*/ 76 h 917"/>
              <a:gd name="T10" fmla="*/ 334 w 1023"/>
              <a:gd name="T11" fmla="*/ 0 h 917"/>
              <a:gd name="T12" fmla="*/ 688 w 1023"/>
              <a:gd name="T13" fmla="*/ 0 h 917"/>
              <a:gd name="T14" fmla="*/ 820 w 1023"/>
              <a:gd name="T15" fmla="*/ 76 h 917"/>
              <a:gd name="T16" fmla="*/ 997 w 1023"/>
              <a:gd name="T17" fmla="*/ 382 h 917"/>
              <a:gd name="T18" fmla="*/ 997 w 1023"/>
              <a:gd name="T19" fmla="*/ 535 h 917"/>
              <a:gd name="T20" fmla="*/ 820 w 1023"/>
              <a:gd name="T21" fmla="*/ 841 h 917"/>
              <a:gd name="T22" fmla="*/ 688 w 1023"/>
              <a:gd name="T23" fmla="*/ 917 h 917"/>
              <a:gd name="T24" fmla="*/ 334 w 1023"/>
              <a:gd name="T25" fmla="*/ 917 h 9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23" h="917">
                <a:moveTo>
                  <a:pt x="334" y="917"/>
                </a:moveTo>
                <a:cubicBezTo>
                  <a:pt x="283" y="917"/>
                  <a:pt x="228" y="885"/>
                  <a:pt x="202" y="841"/>
                </a:cubicBezTo>
                <a:cubicBezTo>
                  <a:pt x="25" y="535"/>
                  <a:pt x="25" y="535"/>
                  <a:pt x="25" y="535"/>
                </a:cubicBezTo>
                <a:cubicBezTo>
                  <a:pt x="0" y="490"/>
                  <a:pt x="0" y="426"/>
                  <a:pt x="25" y="382"/>
                </a:cubicBezTo>
                <a:cubicBezTo>
                  <a:pt x="202" y="76"/>
                  <a:pt x="202" y="76"/>
                  <a:pt x="202" y="76"/>
                </a:cubicBezTo>
                <a:cubicBezTo>
                  <a:pt x="228" y="32"/>
                  <a:pt x="283" y="0"/>
                  <a:pt x="334" y="0"/>
                </a:cubicBezTo>
                <a:cubicBezTo>
                  <a:pt x="688" y="0"/>
                  <a:pt x="688" y="0"/>
                  <a:pt x="688" y="0"/>
                </a:cubicBezTo>
                <a:cubicBezTo>
                  <a:pt x="739" y="0"/>
                  <a:pt x="795" y="32"/>
                  <a:pt x="820" y="76"/>
                </a:cubicBezTo>
                <a:cubicBezTo>
                  <a:pt x="997" y="382"/>
                  <a:pt x="997" y="382"/>
                  <a:pt x="997" y="382"/>
                </a:cubicBezTo>
                <a:cubicBezTo>
                  <a:pt x="1023" y="426"/>
                  <a:pt x="1023" y="490"/>
                  <a:pt x="997" y="535"/>
                </a:cubicBezTo>
                <a:cubicBezTo>
                  <a:pt x="820" y="841"/>
                  <a:pt x="820" y="841"/>
                  <a:pt x="820" y="841"/>
                </a:cubicBezTo>
                <a:cubicBezTo>
                  <a:pt x="795" y="885"/>
                  <a:pt x="739" y="917"/>
                  <a:pt x="688" y="917"/>
                </a:cubicBezTo>
                <a:lnTo>
                  <a:pt x="334" y="917"/>
                </a:lnTo>
                <a:close/>
              </a:path>
            </a:pathLst>
          </a:custGeom>
          <a:solidFill>
            <a:srgbClr val="F5F5F5"/>
          </a:solidFill>
          <a:ln w="222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任意多边形 12"/>
          <p:cNvSpPr/>
          <p:nvPr/>
        </p:nvSpPr>
        <p:spPr bwMode="auto">
          <a:xfrm>
            <a:off x="1464084" y="3895234"/>
            <a:ext cx="4770579" cy="1309352"/>
          </a:xfrm>
          <a:custGeom>
            <a:avLst/>
            <a:gdLst>
              <a:gd name="connsiteX0" fmla="*/ 1682690 w 5285686"/>
              <a:gd name="connsiteY0" fmla="*/ 75642 h 1450731"/>
              <a:gd name="connsiteX1" fmla="*/ 1486848 w 5285686"/>
              <a:gd name="connsiteY1" fmla="*/ 184380 h 1450731"/>
              <a:gd name="connsiteX2" fmla="*/ 1440622 w 5285686"/>
              <a:gd name="connsiteY2" fmla="*/ 261698 h 1450731"/>
              <a:gd name="connsiteX3" fmla="*/ 1403668 w 5285686"/>
              <a:gd name="connsiteY3" fmla="*/ 323510 h 1450731"/>
              <a:gd name="connsiteX4" fmla="*/ 1416107 w 5285686"/>
              <a:gd name="connsiteY4" fmla="*/ 345056 h 1450731"/>
              <a:gd name="connsiteX5" fmla="*/ 1566076 w 5285686"/>
              <a:gd name="connsiteY5" fmla="*/ 604809 h 1450731"/>
              <a:gd name="connsiteX6" fmla="*/ 1566202 w 5285686"/>
              <a:gd name="connsiteY6" fmla="*/ 845505 h 1450731"/>
              <a:gd name="connsiteX7" fmla="*/ 1404639 w 5285686"/>
              <a:gd name="connsiteY7" fmla="*/ 1125431 h 1450731"/>
              <a:gd name="connsiteX8" fmla="*/ 1399807 w 5285686"/>
              <a:gd name="connsiteY8" fmla="*/ 1133804 h 1450731"/>
              <a:gd name="connsiteX9" fmla="*/ 1401513 w 5285686"/>
              <a:gd name="connsiteY9" fmla="*/ 1136649 h 1450731"/>
              <a:gd name="connsiteX10" fmla="*/ 1486848 w 5285686"/>
              <a:gd name="connsiteY10" fmla="*/ 1278918 h 1450731"/>
              <a:gd name="connsiteX11" fmla="*/ 1682690 w 5285686"/>
              <a:gd name="connsiteY11" fmla="*/ 1387655 h 1450731"/>
              <a:gd name="connsiteX12" fmla="*/ 4728641 w 5285686"/>
              <a:gd name="connsiteY12" fmla="*/ 1387655 h 1450731"/>
              <a:gd name="connsiteX13" fmla="*/ 4923000 w 5285686"/>
              <a:gd name="connsiteY13" fmla="*/ 1278918 h 1450731"/>
              <a:gd name="connsiteX14" fmla="*/ 5187091 w 5285686"/>
              <a:gd name="connsiteY14" fmla="*/ 841103 h 1450731"/>
              <a:gd name="connsiteX15" fmla="*/ 5187091 w 5285686"/>
              <a:gd name="connsiteY15" fmla="*/ 623626 h 1450731"/>
              <a:gd name="connsiteX16" fmla="*/ 4923000 w 5285686"/>
              <a:gd name="connsiteY16" fmla="*/ 184380 h 1450731"/>
              <a:gd name="connsiteX17" fmla="*/ 4728641 w 5285686"/>
              <a:gd name="connsiteY17" fmla="*/ 75642 h 1450731"/>
              <a:gd name="connsiteX18" fmla="*/ 1682690 w 5285686"/>
              <a:gd name="connsiteY18" fmla="*/ 75642 h 1450731"/>
              <a:gd name="connsiteX19" fmla="*/ 519038 w 5285686"/>
              <a:gd name="connsiteY19" fmla="*/ 0 h 1450731"/>
              <a:gd name="connsiteX20" fmla="*/ 1078094 w 5285686"/>
              <a:gd name="connsiteY20" fmla="*/ 77 h 1450731"/>
              <a:gd name="connsiteX21" fmla="*/ 1286480 w 5285686"/>
              <a:gd name="connsiteY21" fmla="*/ 120535 h 1450731"/>
              <a:gd name="connsiteX22" fmla="*/ 1335696 w 5285686"/>
              <a:gd name="connsiteY22" fmla="*/ 205780 h 1450731"/>
              <a:gd name="connsiteX23" fmla="*/ 1363074 w 5285686"/>
              <a:gd name="connsiteY23" fmla="*/ 253199 h 1450731"/>
              <a:gd name="connsiteX24" fmla="*/ 1378497 w 5285686"/>
              <a:gd name="connsiteY24" fmla="*/ 226409 h 1450731"/>
              <a:gd name="connsiteX25" fmla="*/ 1426350 w 5285686"/>
              <a:gd name="connsiteY25" fmla="*/ 143284 h 1450731"/>
              <a:gd name="connsiteX26" fmla="*/ 1629089 w 5285686"/>
              <a:gd name="connsiteY26" fmla="*/ 26380 h 1450731"/>
              <a:gd name="connsiteX27" fmla="*/ 4782295 w 5285686"/>
              <a:gd name="connsiteY27" fmla="*/ 26380 h 1450731"/>
              <a:gd name="connsiteX28" fmla="*/ 4983498 w 5285686"/>
              <a:gd name="connsiteY28" fmla="*/ 143284 h 1450731"/>
              <a:gd name="connsiteX29" fmla="*/ 5256889 w 5285686"/>
              <a:gd name="connsiteY29" fmla="*/ 615514 h 1450731"/>
              <a:gd name="connsiteX30" fmla="*/ 5256889 w 5285686"/>
              <a:gd name="connsiteY30" fmla="*/ 849322 h 1450731"/>
              <a:gd name="connsiteX31" fmla="*/ 4983498 w 5285686"/>
              <a:gd name="connsiteY31" fmla="*/ 1320014 h 1450731"/>
              <a:gd name="connsiteX32" fmla="*/ 4782295 w 5285686"/>
              <a:gd name="connsiteY32" fmla="*/ 1436918 h 1450731"/>
              <a:gd name="connsiteX33" fmla="*/ 1629089 w 5285686"/>
              <a:gd name="connsiteY33" fmla="*/ 1436918 h 1450731"/>
              <a:gd name="connsiteX34" fmla="*/ 1426350 w 5285686"/>
              <a:gd name="connsiteY34" fmla="*/ 1320014 h 1450731"/>
              <a:gd name="connsiteX35" fmla="*/ 1359979 w 5285686"/>
              <a:gd name="connsiteY35" fmla="*/ 1205099 h 1450731"/>
              <a:gd name="connsiteX36" fmla="*/ 1359318 w 5285686"/>
              <a:gd name="connsiteY36" fmla="*/ 1203954 h 1450731"/>
              <a:gd name="connsiteX37" fmla="*/ 1354969 w 5285686"/>
              <a:gd name="connsiteY37" fmla="*/ 1211489 h 1450731"/>
              <a:gd name="connsiteX38" fmla="*/ 1286741 w 5285686"/>
              <a:gd name="connsiteY38" fmla="*/ 1329701 h 1450731"/>
              <a:gd name="connsiteX39" fmla="*/ 1077112 w 5285686"/>
              <a:gd name="connsiteY39" fmla="*/ 1450731 h 1450731"/>
              <a:gd name="connsiteX40" fmla="*/ 518056 w 5285686"/>
              <a:gd name="connsiteY40" fmla="*/ 1450653 h 1450731"/>
              <a:gd name="connsiteX41" fmla="*/ 309670 w 5285686"/>
              <a:gd name="connsiteY41" fmla="*/ 1330195 h 1450731"/>
              <a:gd name="connsiteX42" fmla="*/ 30075 w 5285686"/>
              <a:gd name="connsiteY42" fmla="*/ 845921 h 1450731"/>
              <a:gd name="connsiteX43" fmla="*/ 29948 w 5285686"/>
              <a:gd name="connsiteY43" fmla="*/ 605225 h 1450731"/>
              <a:gd name="connsiteX44" fmla="*/ 309409 w 5285686"/>
              <a:gd name="connsiteY44" fmla="*/ 121029 h 1450731"/>
              <a:gd name="connsiteX45" fmla="*/ 519038 w 5285686"/>
              <a:gd name="connsiteY45" fmla="*/ 0 h 1450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285686" h="1450731">
                <a:moveTo>
                  <a:pt x="1682690" y="75642"/>
                </a:moveTo>
                <a:cubicBezTo>
                  <a:pt x="1607024" y="75642"/>
                  <a:pt x="1523940" y="121427"/>
                  <a:pt x="1486848" y="184380"/>
                </a:cubicBezTo>
                <a:cubicBezTo>
                  <a:pt x="1470435" y="211833"/>
                  <a:pt x="1455048" y="237570"/>
                  <a:pt x="1440622" y="261698"/>
                </a:cubicBezTo>
                <a:lnTo>
                  <a:pt x="1403668" y="323510"/>
                </a:lnTo>
                <a:lnTo>
                  <a:pt x="1416107" y="345056"/>
                </a:lnTo>
                <a:cubicBezTo>
                  <a:pt x="1566076" y="604809"/>
                  <a:pt x="1566076" y="604809"/>
                  <a:pt x="1566076" y="604809"/>
                </a:cubicBezTo>
                <a:cubicBezTo>
                  <a:pt x="1606356" y="674577"/>
                  <a:pt x="1606742" y="776499"/>
                  <a:pt x="1566202" y="845505"/>
                </a:cubicBezTo>
                <a:cubicBezTo>
                  <a:pt x="1496337" y="966554"/>
                  <a:pt x="1443938" y="1057341"/>
                  <a:pt x="1404639" y="1125431"/>
                </a:cubicBezTo>
                <a:lnTo>
                  <a:pt x="1399807" y="1133804"/>
                </a:lnTo>
                <a:lnTo>
                  <a:pt x="1401513" y="1136649"/>
                </a:lnTo>
                <a:cubicBezTo>
                  <a:pt x="1486848" y="1278918"/>
                  <a:pt x="1486848" y="1278918"/>
                  <a:pt x="1486848" y="1278918"/>
                </a:cubicBezTo>
                <a:cubicBezTo>
                  <a:pt x="1523940" y="1341871"/>
                  <a:pt x="1607024" y="1387655"/>
                  <a:pt x="1682690" y="1387655"/>
                </a:cubicBezTo>
                <a:cubicBezTo>
                  <a:pt x="4728641" y="1387655"/>
                  <a:pt x="4728641" y="1387655"/>
                  <a:pt x="4728641" y="1387655"/>
                </a:cubicBezTo>
                <a:cubicBezTo>
                  <a:pt x="4804308" y="1387655"/>
                  <a:pt x="4885908" y="1341871"/>
                  <a:pt x="4923000" y="1278918"/>
                </a:cubicBezTo>
                <a:cubicBezTo>
                  <a:pt x="5187091" y="841103"/>
                  <a:pt x="5187091" y="841103"/>
                  <a:pt x="5187091" y="841103"/>
                </a:cubicBezTo>
                <a:cubicBezTo>
                  <a:pt x="5224182" y="778149"/>
                  <a:pt x="5224182" y="686579"/>
                  <a:pt x="5187091" y="623626"/>
                </a:cubicBezTo>
                <a:cubicBezTo>
                  <a:pt x="4923000" y="184380"/>
                  <a:pt x="4923000" y="184380"/>
                  <a:pt x="4923000" y="184380"/>
                </a:cubicBezTo>
                <a:cubicBezTo>
                  <a:pt x="4885908" y="121427"/>
                  <a:pt x="4804308" y="75642"/>
                  <a:pt x="4728641" y="75642"/>
                </a:cubicBezTo>
                <a:cubicBezTo>
                  <a:pt x="1682690" y="75642"/>
                  <a:pt x="1682690" y="75642"/>
                  <a:pt x="1682690" y="75642"/>
                </a:cubicBezTo>
                <a:close/>
                <a:moveTo>
                  <a:pt x="519038" y="0"/>
                </a:moveTo>
                <a:cubicBezTo>
                  <a:pt x="1078094" y="77"/>
                  <a:pt x="1078094" y="77"/>
                  <a:pt x="1078094" y="77"/>
                </a:cubicBezTo>
                <a:cubicBezTo>
                  <a:pt x="1158915" y="840"/>
                  <a:pt x="1246199" y="50767"/>
                  <a:pt x="1286480" y="120535"/>
                </a:cubicBezTo>
                <a:cubicBezTo>
                  <a:pt x="1303955" y="150802"/>
                  <a:pt x="1320337" y="179178"/>
                  <a:pt x="1335696" y="205780"/>
                </a:cubicBezTo>
                <a:lnTo>
                  <a:pt x="1363074" y="253199"/>
                </a:lnTo>
                <a:lnTo>
                  <a:pt x="1378497" y="226409"/>
                </a:lnTo>
                <a:cubicBezTo>
                  <a:pt x="1393430" y="200468"/>
                  <a:pt x="1409359" y="172799"/>
                  <a:pt x="1426350" y="143284"/>
                </a:cubicBezTo>
                <a:cubicBezTo>
                  <a:pt x="1464748" y="75603"/>
                  <a:pt x="1550758" y="26380"/>
                  <a:pt x="1629089" y="26380"/>
                </a:cubicBezTo>
                <a:cubicBezTo>
                  <a:pt x="1629089" y="26380"/>
                  <a:pt x="1629089" y="26380"/>
                  <a:pt x="4782295" y="26380"/>
                </a:cubicBezTo>
                <a:cubicBezTo>
                  <a:pt x="4860626" y="26380"/>
                  <a:pt x="4945100" y="75603"/>
                  <a:pt x="4983498" y="143284"/>
                </a:cubicBezTo>
                <a:cubicBezTo>
                  <a:pt x="4983498" y="143284"/>
                  <a:pt x="4983498" y="143284"/>
                  <a:pt x="5256889" y="615514"/>
                </a:cubicBezTo>
                <a:cubicBezTo>
                  <a:pt x="5295286" y="683195"/>
                  <a:pt x="5295286" y="781641"/>
                  <a:pt x="5256889" y="849322"/>
                </a:cubicBezTo>
                <a:cubicBezTo>
                  <a:pt x="5256889" y="849322"/>
                  <a:pt x="5256889" y="849322"/>
                  <a:pt x="4983498" y="1320014"/>
                </a:cubicBezTo>
                <a:cubicBezTo>
                  <a:pt x="4945100" y="1387696"/>
                  <a:pt x="4860626" y="1436918"/>
                  <a:pt x="4782295" y="1436918"/>
                </a:cubicBezTo>
                <a:cubicBezTo>
                  <a:pt x="4782295" y="1436918"/>
                  <a:pt x="4782295" y="1436918"/>
                  <a:pt x="1629089" y="1436918"/>
                </a:cubicBezTo>
                <a:cubicBezTo>
                  <a:pt x="1550758" y="1436918"/>
                  <a:pt x="1464748" y="1387696"/>
                  <a:pt x="1426350" y="1320014"/>
                </a:cubicBezTo>
                <a:cubicBezTo>
                  <a:pt x="1426350" y="1320014"/>
                  <a:pt x="1426350" y="1320014"/>
                  <a:pt x="1359979" y="1205099"/>
                </a:cubicBezTo>
                <a:lnTo>
                  <a:pt x="1359318" y="1203954"/>
                </a:lnTo>
                <a:lnTo>
                  <a:pt x="1354969" y="1211489"/>
                </a:lnTo>
                <a:cubicBezTo>
                  <a:pt x="1286741" y="1329701"/>
                  <a:pt x="1286741" y="1329701"/>
                  <a:pt x="1286741" y="1329701"/>
                </a:cubicBezTo>
                <a:cubicBezTo>
                  <a:pt x="1246991" y="1400075"/>
                  <a:pt x="1159303" y="1450702"/>
                  <a:pt x="1077112" y="1450731"/>
                </a:cubicBezTo>
                <a:cubicBezTo>
                  <a:pt x="518056" y="1450653"/>
                  <a:pt x="518056" y="1450653"/>
                  <a:pt x="518056" y="1450653"/>
                </a:cubicBezTo>
                <a:cubicBezTo>
                  <a:pt x="438025" y="1451258"/>
                  <a:pt x="349951" y="1399963"/>
                  <a:pt x="309670" y="1330195"/>
                </a:cubicBezTo>
                <a:lnTo>
                  <a:pt x="30075" y="845921"/>
                </a:lnTo>
                <a:cubicBezTo>
                  <a:pt x="-10206" y="776153"/>
                  <a:pt x="-9802" y="675599"/>
                  <a:pt x="29948" y="605225"/>
                </a:cubicBezTo>
                <a:cubicBezTo>
                  <a:pt x="309409" y="121029"/>
                  <a:pt x="309409" y="121029"/>
                  <a:pt x="309409" y="121029"/>
                </a:cubicBezTo>
                <a:cubicBezTo>
                  <a:pt x="351319" y="51232"/>
                  <a:pt x="439007" y="605"/>
                  <a:pt x="519038" y="0"/>
                </a:cubicBezTo>
                <a:close/>
              </a:path>
            </a:pathLst>
          </a:custGeom>
          <a:gradFill>
            <a:gsLst>
              <a:gs pos="0">
                <a:srgbClr val="0F2437"/>
              </a:gs>
              <a:gs pos="100000">
                <a:srgbClr val="284D7A"/>
              </a:gs>
            </a:gsLst>
            <a:lin ang="1800000" scaled="0"/>
          </a:gradFill>
          <a:ln w="19050">
            <a:noFill/>
          </a:ln>
          <a:effectLst>
            <a:softEdge rad="0"/>
          </a:effectLst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4" name="Freeform 15"/>
          <p:cNvSpPr/>
          <p:nvPr/>
        </p:nvSpPr>
        <p:spPr bwMode="auto">
          <a:xfrm rot="9000000">
            <a:off x="1586335" y="4013292"/>
            <a:ext cx="1196812" cy="1074468"/>
          </a:xfrm>
          <a:custGeom>
            <a:avLst/>
            <a:gdLst>
              <a:gd name="T0" fmla="*/ 334 w 1023"/>
              <a:gd name="T1" fmla="*/ 917 h 917"/>
              <a:gd name="T2" fmla="*/ 202 w 1023"/>
              <a:gd name="T3" fmla="*/ 841 h 917"/>
              <a:gd name="T4" fmla="*/ 25 w 1023"/>
              <a:gd name="T5" fmla="*/ 535 h 917"/>
              <a:gd name="T6" fmla="*/ 25 w 1023"/>
              <a:gd name="T7" fmla="*/ 382 h 917"/>
              <a:gd name="T8" fmla="*/ 202 w 1023"/>
              <a:gd name="T9" fmla="*/ 76 h 917"/>
              <a:gd name="T10" fmla="*/ 334 w 1023"/>
              <a:gd name="T11" fmla="*/ 0 h 917"/>
              <a:gd name="T12" fmla="*/ 688 w 1023"/>
              <a:gd name="T13" fmla="*/ 0 h 917"/>
              <a:gd name="T14" fmla="*/ 820 w 1023"/>
              <a:gd name="T15" fmla="*/ 76 h 917"/>
              <a:gd name="T16" fmla="*/ 997 w 1023"/>
              <a:gd name="T17" fmla="*/ 382 h 917"/>
              <a:gd name="T18" fmla="*/ 997 w 1023"/>
              <a:gd name="T19" fmla="*/ 535 h 917"/>
              <a:gd name="T20" fmla="*/ 820 w 1023"/>
              <a:gd name="T21" fmla="*/ 841 h 917"/>
              <a:gd name="T22" fmla="*/ 688 w 1023"/>
              <a:gd name="T23" fmla="*/ 917 h 917"/>
              <a:gd name="T24" fmla="*/ 334 w 1023"/>
              <a:gd name="T25" fmla="*/ 917 h 9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23" h="917">
                <a:moveTo>
                  <a:pt x="334" y="917"/>
                </a:moveTo>
                <a:cubicBezTo>
                  <a:pt x="283" y="917"/>
                  <a:pt x="228" y="885"/>
                  <a:pt x="202" y="841"/>
                </a:cubicBezTo>
                <a:cubicBezTo>
                  <a:pt x="25" y="535"/>
                  <a:pt x="25" y="535"/>
                  <a:pt x="25" y="535"/>
                </a:cubicBezTo>
                <a:cubicBezTo>
                  <a:pt x="0" y="490"/>
                  <a:pt x="0" y="426"/>
                  <a:pt x="25" y="382"/>
                </a:cubicBezTo>
                <a:cubicBezTo>
                  <a:pt x="202" y="76"/>
                  <a:pt x="202" y="76"/>
                  <a:pt x="202" y="76"/>
                </a:cubicBezTo>
                <a:cubicBezTo>
                  <a:pt x="228" y="32"/>
                  <a:pt x="283" y="0"/>
                  <a:pt x="334" y="0"/>
                </a:cubicBezTo>
                <a:cubicBezTo>
                  <a:pt x="688" y="0"/>
                  <a:pt x="688" y="0"/>
                  <a:pt x="688" y="0"/>
                </a:cubicBezTo>
                <a:cubicBezTo>
                  <a:pt x="739" y="0"/>
                  <a:pt x="795" y="32"/>
                  <a:pt x="820" y="76"/>
                </a:cubicBezTo>
                <a:cubicBezTo>
                  <a:pt x="997" y="382"/>
                  <a:pt x="997" y="382"/>
                  <a:pt x="997" y="382"/>
                </a:cubicBezTo>
                <a:cubicBezTo>
                  <a:pt x="1023" y="426"/>
                  <a:pt x="1023" y="490"/>
                  <a:pt x="997" y="535"/>
                </a:cubicBezTo>
                <a:cubicBezTo>
                  <a:pt x="820" y="841"/>
                  <a:pt x="820" y="841"/>
                  <a:pt x="820" y="841"/>
                </a:cubicBezTo>
                <a:cubicBezTo>
                  <a:pt x="795" y="885"/>
                  <a:pt x="739" y="917"/>
                  <a:pt x="688" y="917"/>
                </a:cubicBezTo>
                <a:lnTo>
                  <a:pt x="334" y="917"/>
                </a:lnTo>
                <a:close/>
              </a:path>
            </a:pathLst>
          </a:custGeom>
          <a:solidFill>
            <a:srgbClr val="F5F5F5"/>
          </a:solidFill>
          <a:ln w="222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任意多边形 14"/>
          <p:cNvSpPr/>
          <p:nvPr/>
        </p:nvSpPr>
        <p:spPr bwMode="auto">
          <a:xfrm rot="10800000">
            <a:off x="6100839" y="4636196"/>
            <a:ext cx="4770579" cy="1309353"/>
          </a:xfrm>
          <a:custGeom>
            <a:avLst/>
            <a:gdLst>
              <a:gd name="connsiteX0" fmla="*/ 4728641 w 5285686"/>
              <a:gd name="connsiteY0" fmla="*/ 1387656 h 1450732"/>
              <a:gd name="connsiteX1" fmla="*/ 4923000 w 5285686"/>
              <a:gd name="connsiteY1" fmla="*/ 1278919 h 1450732"/>
              <a:gd name="connsiteX2" fmla="*/ 5187091 w 5285686"/>
              <a:gd name="connsiteY2" fmla="*/ 841104 h 1450732"/>
              <a:gd name="connsiteX3" fmla="*/ 5187091 w 5285686"/>
              <a:gd name="connsiteY3" fmla="*/ 623627 h 1450732"/>
              <a:gd name="connsiteX4" fmla="*/ 4923000 w 5285686"/>
              <a:gd name="connsiteY4" fmla="*/ 184381 h 1450732"/>
              <a:gd name="connsiteX5" fmla="*/ 4728641 w 5285686"/>
              <a:gd name="connsiteY5" fmla="*/ 75643 h 1450732"/>
              <a:gd name="connsiteX6" fmla="*/ 1682690 w 5285686"/>
              <a:gd name="connsiteY6" fmla="*/ 75643 h 1450732"/>
              <a:gd name="connsiteX7" fmla="*/ 1486848 w 5285686"/>
              <a:gd name="connsiteY7" fmla="*/ 184381 h 1450732"/>
              <a:gd name="connsiteX8" fmla="*/ 1440622 w 5285686"/>
              <a:gd name="connsiteY8" fmla="*/ 261699 h 1450732"/>
              <a:gd name="connsiteX9" fmla="*/ 1403668 w 5285686"/>
              <a:gd name="connsiteY9" fmla="*/ 323511 h 1450732"/>
              <a:gd name="connsiteX10" fmla="*/ 1416107 w 5285686"/>
              <a:gd name="connsiteY10" fmla="*/ 345057 h 1450732"/>
              <a:gd name="connsiteX11" fmla="*/ 1566076 w 5285686"/>
              <a:gd name="connsiteY11" fmla="*/ 604810 h 1450732"/>
              <a:gd name="connsiteX12" fmla="*/ 1566202 w 5285686"/>
              <a:gd name="connsiteY12" fmla="*/ 845506 h 1450732"/>
              <a:gd name="connsiteX13" fmla="*/ 1404639 w 5285686"/>
              <a:gd name="connsiteY13" fmla="*/ 1125432 h 1450732"/>
              <a:gd name="connsiteX14" fmla="*/ 1399806 w 5285686"/>
              <a:gd name="connsiteY14" fmla="*/ 1133805 h 1450732"/>
              <a:gd name="connsiteX15" fmla="*/ 1401513 w 5285686"/>
              <a:gd name="connsiteY15" fmla="*/ 1136650 h 1450732"/>
              <a:gd name="connsiteX16" fmla="*/ 1486848 w 5285686"/>
              <a:gd name="connsiteY16" fmla="*/ 1278919 h 1450732"/>
              <a:gd name="connsiteX17" fmla="*/ 1682690 w 5285686"/>
              <a:gd name="connsiteY17" fmla="*/ 1387656 h 1450732"/>
              <a:gd name="connsiteX18" fmla="*/ 4728641 w 5285686"/>
              <a:gd name="connsiteY18" fmla="*/ 1387656 h 1450732"/>
              <a:gd name="connsiteX19" fmla="*/ 1077112 w 5285686"/>
              <a:gd name="connsiteY19" fmla="*/ 1450732 h 1450732"/>
              <a:gd name="connsiteX20" fmla="*/ 518056 w 5285686"/>
              <a:gd name="connsiteY20" fmla="*/ 1450654 h 1450732"/>
              <a:gd name="connsiteX21" fmla="*/ 309670 w 5285686"/>
              <a:gd name="connsiteY21" fmla="*/ 1330196 h 1450732"/>
              <a:gd name="connsiteX22" fmla="*/ 30075 w 5285686"/>
              <a:gd name="connsiteY22" fmla="*/ 845922 h 1450732"/>
              <a:gd name="connsiteX23" fmla="*/ 29948 w 5285686"/>
              <a:gd name="connsiteY23" fmla="*/ 605226 h 1450732"/>
              <a:gd name="connsiteX24" fmla="*/ 309409 w 5285686"/>
              <a:gd name="connsiteY24" fmla="*/ 121030 h 1450732"/>
              <a:gd name="connsiteX25" fmla="*/ 519038 w 5285686"/>
              <a:gd name="connsiteY25" fmla="*/ 0 h 1450732"/>
              <a:gd name="connsiteX26" fmla="*/ 1078094 w 5285686"/>
              <a:gd name="connsiteY26" fmla="*/ 78 h 1450732"/>
              <a:gd name="connsiteX27" fmla="*/ 1286480 w 5285686"/>
              <a:gd name="connsiteY27" fmla="*/ 120536 h 1450732"/>
              <a:gd name="connsiteX28" fmla="*/ 1335696 w 5285686"/>
              <a:gd name="connsiteY28" fmla="*/ 205781 h 1450732"/>
              <a:gd name="connsiteX29" fmla="*/ 1363074 w 5285686"/>
              <a:gd name="connsiteY29" fmla="*/ 253200 h 1450732"/>
              <a:gd name="connsiteX30" fmla="*/ 1378497 w 5285686"/>
              <a:gd name="connsiteY30" fmla="*/ 226410 h 1450732"/>
              <a:gd name="connsiteX31" fmla="*/ 1426350 w 5285686"/>
              <a:gd name="connsiteY31" fmla="*/ 143285 h 1450732"/>
              <a:gd name="connsiteX32" fmla="*/ 1629089 w 5285686"/>
              <a:gd name="connsiteY32" fmla="*/ 26381 h 1450732"/>
              <a:gd name="connsiteX33" fmla="*/ 4782295 w 5285686"/>
              <a:gd name="connsiteY33" fmla="*/ 26381 h 1450732"/>
              <a:gd name="connsiteX34" fmla="*/ 4983498 w 5285686"/>
              <a:gd name="connsiteY34" fmla="*/ 143285 h 1450732"/>
              <a:gd name="connsiteX35" fmla="*/ 5256889 w 5285686"/>
              <a:gd name="connsiteY35" fmla="*/ 615515 h 1450732"/>
              <a:gd name="connsiteX36" fmla="*/ 5256889 w 5285686"/>
              <a:gd name="connsiteY36" fmla="*/ 849323 h 1450732"/>
              <a:gd name="connsiteX37" fmla="*/ 4983498 w 5285686"/>
              <a:gd name="connsiteY37" fmla="*/ 1320015 h 1450732"/>
              <a:gd name="connsiteX38" fmla="*/ 4782295 w 5285686"/>
              <a:gd name="connsiteY38" fmla="*/ 1436919 h 1450732"/>
              <a:gd name="connsiteX39" fmla="*/ 1629089 w 5285686"/>
              <a:gd name="connsiteY39" fmla="*/ 1436919 h 1450732"/>
              <a:gd name="connsiteX40" fmla="*/ 1426350 w 5285686"/>
              <a:gd name="connsiteY40" fmla="*/ 1320015 h 1450732"/>
              <a:gd name="connsiteX41" fmla="*/ 1359979 w 5285686"/>
              <a:gd name="connsiteY41" fmla="*/ 1205100 h 1450732"/>
              <a:gd name="connsiteX42" fmla="*/ 1359318 w 5285686"/>
              <a:gd name="connsiteY42" fmla="*/ 1203955 h 1450732"/>
              <a:gd name="connsiteX43" fmla="*/ 1354969 w 5285686"/>
              <a:gd name="connsiteY43" fmla="*/ 1211490 h 1450732"/>
              <a:gd name="connsiteX44" fmla="*/ 1286741 w 5285686"/>
              <a:gd name="connsiteY44" fmla="*/ 1329702 h 1450732"/>
              <a:gd name="connsiteX45" fmla="*/ 1077112 w 5285686"/>
              <a:gd name="connsiteY45" fmla="*/ 1450732 h 1450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285686" h="1450732">
                <a:moveTo>
                  <a:pt x="4728641" y="1387656"/>
                </a:moveTo>
                <a:cubicBezTo>
                  <a:pt x="4804308" y="1387656"/>
                  <a:pt x="4885908" y="1341872"/>
                  <a:pt x="4923000" y="1278919"/>
                </a:cubicBezTo>
                <a:cubicBezTo>
                  <a:pt x="5187091" y="841104"/>
                  <a:pt x="5187091" y="841104"/>
                  <a:pt x="5187091" y="841104"/>
                </a:cubicBezTo>
                <a:cubicBezTo>
                  <a:pt x="5224182" y="778150"/>
                  <a:pt x="5224182" y="686580"/>
                  <a:pt x="5187091" y="623627"/>
                </a:cubicBezTo>
                <a:cubicBezTo>
                  <a:pt x="4923000" y="184381"/>
                  <a:pt x="4923000" y="184381"/>
                  <a:pt x="4923000" y="184381"/>
                </a:cubicBezTo>
                <a:cubicBezTo>
                  <a:pt x="4885908" y="121428"/>
                  <a:pt x="4804308" y="75643"/>
                  <a:pt x="4728641" y="75643"/>
                </a:cubicBezTo>
                <a:cubicBezTo>
                  <a:pt x="1682690" y="75643"/>
                  <a:pt x="1682690" y="75643"/>
                  <a:pt x="1682690" y="75643"/>
                </a:cubicBezTo>
                <a:cubicBezTo>
                  <a:pt x="1607024" y="75643"/>
                  <a:pt x="1523939" y="121428"/>
                  <a:pt x="1486848" y="184381"/>
                </a:cubicBezTo>
                <a:cubicBezTo>
                  <a:pt x="1470435" y="211834"/>
                  <a:pt x="1455048" y="237571"/>
                  <a:pt x="1440622" y="261699"/>
                </a:cubicBezTo>
                <a:lnTo>
                  <a:pt x="1403668" y="323511"/>
                </a:lnTo>
                <a:lnTo>
                  <a:pt x="1416107" y="345057"/>
                </a:lnTo>
                <a:cubicBezTo>
                  <a:pt x="1566076" y="604810"/>
                  <a:pt x="1566076" y="604810"/>
                  <a:pt x="1566076" y="604810"/>
                </a:cubicBezTo>
                <a:cubicBezTo>
                  <a:pt x="1606356" y="674578"/>
                  <a:pt x="1606742" y="776500"/>
                  <a:pt x="1566202" y="845506"/>
                </a:cubicBezTo>
                <a:cubicBezTo>
                  <a:pt x="1496337" y="966555"/>
                  <a:pt x="1443938" y="1057342"/>
                  <a:pt x="1404639" y="1125432"/>
                </a:cubicBezTo>
                <a:lnTo>
                  <a:pt x="1399806" y="1133805"/>
                </a:lnTo>
                <a:lnTo>
                  <a:pt x="1401513" y="1136650"/>
                </a:lnTo>
                <a:cubicBezTo>
                  <a:pt x="1486848" y="1278919"/>
                  <a:pt x="1486848" y="1278919"/>
                  <a:pt x="1486848" y="1278919"/>
                </a:cubicBezTo>
                <a:cubicBezTo>
                  <a:pt x="1523939" y="1341872"/>
                  <a:pt x="1607024" y="1387656"/>
                  <a:pt x="1682690" y="1387656"/>
                </a:cubicBezTo>
                <a:cubicBezTo>
                  <a:pt x="4728641" y="1387656"/>
                  <a:pt x="4728641" y="1387656"/>
                  <a:pt x="4728641" y="1387656"/>
                </a:cubicBezTo>
                <a:close/>
                <a:moveTo>
                  <a:pt x="1077112" y="1450732"/>
                </a:moveTo>
                <a:cubicBezTo>
                  <a:pt x="518056" y="1450654"/>
                  <a:pt x="518056" y="1450654"/>
                  <a:pt x="518056" y="1450654"/>
                </a:cubicBezTo>
                <a:cubicBezTo>
                  <a:pt x="438025" y="1451259"/>
                  <a:pt x="349951" y="1399964"/>
                  <a:pt x="309670" y="1330196"/>
                </a:cubicBezTo>
                <a:lnTo>
                  <a:pt x="30075" y="845922"/>
                </a:lnTo>
                <a:cubicBezTo>
                  <a:pt x="-10206" y="776154"/>
                  <a:pt x="-9802" y="675600"/>
                  <a:pt x="29948" y="605226"/>
                </a:cubicBezTo>
                <a:cubicBezTo>
                  <a:pt x="309409" y="121030"/>
                  <a:pt x="309409" y="121030"/>
                  <a:pt x="309409" y="121030"/>
                </a:cubicBezTo>
                <a:cubicBezTo>
                  <a:pt x="351319" y="51233"/>
                  <a:pt x="439007" y="606"/>
                  <a:pt x="519038" y="0"/>
                </a:cubicBezTo>
                <a:cubicBezTo>
                  <a:pt x="1078094" y="78"/>
                  <a:pt x="1078094" y="78"/>
                  <a:pt x="1078094" y="78"/>
                </a:cubicBezTo>
                <a:cubicBezTo>
                  <a:pt x="1158915" y="841"/>
                  <a:pt x="1246199" y="50768"/>
                  <a:pt x="1286480" y="120536"/>
                </a:cubicBezTo>
                <a:cubicBezTo>
                  <a:pt x="1303955" y="150803"/>
                  <a:pt x="1320337" y="179179"/>
                  <a:pt x="1335696" y="205781"/>
                </a:cubicBezTo>
                <a:lnTo>
                  <a:pt x="1363074" y="253200"/>
                </a:lnTo>
                <a:lnTo>
                  <a:pt x="1378497" y="226410"/>
                </a:lnTo>
                <a:cubicBezTo>
                  <a:pt x="1393430" y="200469"/>
                  <a:pt x="1409359" y="172800"/>
                  <a:pt x="1426350" y="143285"/>
                </a:cubicBezTo>
                <a:cubicBezTo>
                  <a:pt x="1464748" y="75604"/>
                  <a:pt x="1550758" y="26381"/>
                  <a:pt x="1629089" y="26381"/>
                </a:cubicBezTo>
                <a:cubicBezTo>
                  <a:pt x="1629089" y="26381"/>
                  <a:pt x="1629089" y="26381"/>
                  <a:pt x="4782295" y="26381"/>
                </a:cubicBezTo>
                <a:cubicBezTo>
                  <a:pt x="4860626" y="26381"/>
                  <a:pt x="4945100" y="75604"/>
                  <a:pt x="4983498" y="143285"/>
                </a:cubicBezTo>
                <a:cubicBezTo>
                  <a:pt x="4983498" y="143285"/>
                  <a:pt x="4983498" y="143285"/>
                  <a:pt x="5256889" y="615515"/>
                </a:cubicBezTo>
                <a:cubicBezTo>
                  <a:pt x="5295286" y="683196"/>
                  <a:pt x="5295286" y="781642"/>
                  <a:pt x="5256889" y="849323"/>
                </a:cubicBezTo>
                <a:cubicBezTo>
                  <a:pt x="5256889" y="849323"/>
                  <a:pt x="5256889" y="849323"/>
                  <a:pt x="4983498" y="1320015"/>
                </a:cubicBezTo>
                <a:cubicBezTo>
                  <a:pt x="4945100" y="1387697"/>
                  <a:pt x="4860626" y="1436919"/>
                  <a:pt x="4782295" y="1436919"/>
                </a:cubicBezTo>
                <a:cubicBezTo>
                  <a:pt x="4782295" y="1436919"/>
                  <a:pt x="4782295" y="1436919"/>
                  <a:pt x="1629089" y="1436919"/>
                </a:cubicBezTo>
                <a:cubicBezTo>
                  <a:pt x="1550758" y="1436919"/>
                  <a:pt x="1464748" y="1387697"/>
                  <a:pt x="1426350" y="1320015"/>
                </a:cubicBezTo>
                <a:cubicBezTo>
                  <a:pt x="1426350" y="1320015"/>
                  <a:pt x="1426350" y="1320015"/>
                  <a:pt x="1359979" y="1205100"/>
                </a:cubicBezTo>
                <a:lnTo>
                  <a:pt x="1359318" y="1203955"/>
                </a:lnTo>
                <a:lnTo>
                  <a:pt x="1354969" y="1211490"/>
                </a:lnTo>
                <a:cubicBezTo>
                  <a:pt x="1286741" y="1329702"/>
                  <a:pt x="1286741" y="1329702"/>
                  <a:pt x="1286741" y="1329702"/>
                </a:cubicBezTo>
                <a:cubicBezTo>
                  <a:pt x="1246991" y="1400076"/>
                  <a:pt x="1159303" y="1450703"/>
                  <a:pt x="1077112" y="1450732"/>
                </a:cubicBezTo>
                <a:close/>
              </a:path>
            </a:pathLst>
          </a:custGeom>
          <a:gradFill>
            <a:gsLst>
              <a:gs pos="0">
                <a:srgbClr val="0F2437"/>
              </a:gs>
              <a:gs pos="100000">
                <a:srgbClr val="284D7A"/>
              </a:gs>
            </a:gsLst>
            <a:lin ang="1800000" scaled="0"/>
          </a:gradFill>
          <a:ln w="19050">
            <a:noFill/>
          </a:ln>
          <a:effectLst>
            <a:softEdge rad="0"/>
          </a:effectLst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6" name="Freeform 15"/>
          <p:cNvSpPr/>
          <p:nvPr/>
        </p:nvSpPr>
        <p:spPr bwMode="auto">
          <a:xfrm rot="19800000">
            <a:off x="9552354" y="4753022"/>
            <a:ext cx="1196812" cy="1074468"/>
          </a:xfrm>
          <a:custGeom>
            <a:avLst/>
            <a:gdLst>
              <a:gd name="T0" fmla="*/ 334 w 1023"/>
              <a:gd name="T1" fmla="*/ 917 h 917"/>
              <a:gd name="T2" fmla="*/ 202 w 1023"/>
              <a:gd name="T3" fmla="*/ 841 h 917"/>
              <a:gd name="T4" fmla="*/ 25 w 1023"/>
              <a:gd name="T5" fmla="*/ 535 h 917"/>
              <a:gd name="T6" fmla="*/ 25 w 1023"/>
              <a:gd name="T7" fmla="*/ 382 h 917"/>
              <a:gd name="T8" fmla="*/ 202 w 1023"/>
              <a:gd name="T9" fmla="*/ 76 h 917"/>
              <a:gd name="T10" fmla="*/ 334 w 1023"/>
              <a:gd name="T11" fmla="*/ 0 h 917"/>
              <a:gd name="T12" fmla="*/ 688 w 1023"/>
              <a:gd name="T13" fmla="*/ 0 h 917"/>
              <a:gd name="T14" fmla="*/ 820 w 1023"/>
              <a:gd name="T15" fmla="*/ 76 h 917"/>
              <a:gd name="T16" fmla="*/ 997 w 1023"/>
              <a:gd name="T17" fmla="*/ 382 h 917"/>
              <a:gd name="T18" fmla="*/ 997 w 1023"/>
              <a:gd name="T19" fmla="*/ 535 h 917"/>
              <a:gd name="T20" fmla="*/ 820 w 1023"/>
              <a:gd name="T21" fmla="*/ 841 h 917"/>
              <a:gd name="T22" fmla="*/ 688 w 1023"/>
              <a:gd name="T23" fmla="*/ 917 h 917"/>
              <a:gd name="T24" fmla="*/ 334 w 1023"/>
              <a:gd name="T25" fmla="*/ 917 h 9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23" h="917">
                <a:moveTo>
                  <a:pt x="334" y="917"/>
                </a:moveTo>
                <a:cubicBezTo>
                  <a:pt x="283" y="917"/>
                  <a:pt x="228" y="885"/>
                  <a:pt x="202" y="841"/>
                </a:cubicBezTo>
                <a:cubicBezTo>
                  <a:pt x="25" y="535"/>
                  <a:pt x="25" y="535"/>
                  <a:pt x="25" y="535"/>
                </a:cubicBezTo>
                <a:cubicBezTo>
                  <a:pt x="0" y="490"/>
                  <a:pt x="0" y="426"/>
                  <a:pt x="25" y="382"/>
                </a:cubicBezTo>
                <a:cubicBezTo>
                  <a:pt x="202" y="76"/>
                  <a:pt x="202" y="76"/>
                  <a:pt x="202" y="76"/>
                </a:cubicBezTo>
                <a:cubicBezTo>
                  <a:pt x="228" y="32"/>
                  <a:pt x="283" y="0"/>
                  <a:pt x="334" y="0"/>
                </a:cubicBezTo>
                <a:cubicBezTo>
                  <a:pt x="688" y="0"/>
                  <a:pt x="688" y="0"/>
                  <a:pt x="688" y="0"/>
                </a:cubicBezTo>
                <a:cubicBezTo>
                  <a:pt x="739" y="0"/>
                  <a:pt x="795" y="32"/>
                  <a:pt x="820" y="76"/>
                </a:cubicBezTo>
                <a:cubicBezTo>
                  <a:pt x="997" y="382"/>
                  <a:pt x="997" y="382"/>
                  <a:pt x="997" y="382"/>
                </a:cubicBezTo>
                <a:cubicBezTo>
                  <a:pt x="1023" y="426"/>
                  <a:pt x="1023" y="490"/>
                  <a:pt x="997" y="535"/>
                </a:cubicBezTo>
                <a:cubicBezTo>
                  <a:pt x="820" y="841"/>
                  <a:pt x="820" y="841"/>
                  <a:pt x="820" y="841"/>
                </a:cubicBezTo>
                <a:cubicBezTo>
                  <a:pt x="795" y="885"/>
                  <a:pt x="739" y="917"/>
                  <a:pt x="688" y="917"/>
                </a:cubicBezTo>
                <a:lnTo>
                  <a:pt x="334" y="917"/>
                </a:lnTo>
                <a:close/>
              </a:path>
            </a:pathLst>
          </a:custGeom>
          <a:solidFill>
            <a:srgbClr val="F5F5F5"/>
          </a:solidFill>
          <a:ln w="222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9898688" y="4959411"/>
            <a:ext cx="458539" cy="581892"/>
            <a:chOff x="1600806" y="573227"/>
            <a:chExt cx="567942" cy="720725"/>
          </a:xfrm>
          <a:gradFill>
            <a:gsLst>
              <a:gs pos="0">
                <a:srgbClr val="0F2437"/>
              </a:gs>
              <a:gs pos="100000">
                <a:srgbClr val="284D7A"/>
              </a:gs>
            </a:gsLst>
            <a:lin ang="1800000" scaled="0"/>
          </a:gradFill>
          <a:effectLst/>
        </p:grpSpPr>
        <p:sp>
          <p:nvSpPr>
            <p:cNvPr id="18" name="Freeform 32"/>
            <p:cNvSpPr/>
            <p:nvPr/>
          </p:nvSpPr>
          <p:spPr bwMode="auto">
            <a:xfrm>
              <a:off x="1600806" y="573227"/>
              <a:ext cx="142875" cy="720725"/>
            </a:xfrm>
            <a:custGeom>
              <a:avLst/>
              <a:gdLst>
                <a:gd name="T0" fmla="*/ 64 w 64"/>
                <a:gd name="T1" fmla="*/ 289 h 321"/>
                <a:gd name="T2" fmla="*/ 32 w 64"/>
                <a:gd name="T3" fmla="*/ 321 h 321"/>
                <a:gd name="T4" fmla="*/ 0 w 64"/>
                <a:gd name="T5" fmla="*/ 289 h 321"/>
                <a:gd name="T6" fmla="*/ 0 w 64"/>
                <a:gd name="T7" fmla="*/ 32 h 321"/>
                <a:gd name="T8" fmla="*/ 32 w 64"/>
                <a:gd name="T9" fmla="*/ 0 h 321"/>
                <a:gd name="T10" fmla="*/ 64 w 64"/>
                <a:gd name="T11" fmla="*/ 32 h 321"/>
                <a:gd name="T12" fmla="*/ 64 w 64"/>
                <a:gd name="T13" fmla="*/ 28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321">
                  <a:moveTo>
                    <a:pt x="64" y="289"/>
                  </a:moveTo>
                  <a:cubicBezTo>
                    <a:pt x="64" y="307"/>
                    <a:pt x="49" y="321"/>
                    <a:pt x="32" y="321"/>
                  </a:cubicBezTo>
                  <a:cubicBezTo>
                    <a:pt x="14" y="321"/>
                    <a:pt x="0" y="307"/>
                    <a:pt x="0" y="28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33"/>
            <p:cNvSpPr/>
            <p:nvPr/>
          </p:nvSpPr>
          <p:spPr bwMode="auto">
            <a:xfrm>
              <a:off x="1832486" y="1012964"/>
              <a:ext cx="141288" cy="280988"/>
            </a:xfrm>
            <a:custGeom>
              <a:avLst/>
              <a:gdLst>
                <a:gd name="T0" fmla="*/ 63 w 63"/>
                <a:gd name="T1" fmla="*/ 93 h 125"/>
                <a:gd name="T2" fmla="*/ 32 w 63"/>
                <a:gd name="T3" fmla="*/ 125 h 125"/>
                <a:gd name="T4" fmla="*/ 0 w 63"/>
                <a:gd name="T5" fmla="*/ 93 h 125"/>
                <a:gd name="T6" fmla="*/ 0 w 63"/>
                <a:gd name="T7" fmla="*/ 32 h 125"/>
                <a:gd name="T8" fmla="*/ 32 w 63"/>
                <a:gd name="T9" fmla="*/ 0 h 125"/>
                <a:gd name="T10" fmla="*/ 63 w 63"/>
                <a:gd name="T11" fmla="*/ 32 h 125"/>
                <a:gd name="T12" fmla="*/ 63 w 63"/>
                <a:gd name="T13" fmla="*/ 9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125">
                  <a:moveTo>
                    <a:pt x="63" y="93"/>
                  </a:moveTo>
                  <a:cubicBezTo>
                    <a:pt x="63" y="111"/>
                    <a:pt x="49" y="125"/>
                    <a:pt x="32" y="125"/>
                  </a:cubicBezTo>
                  <a:cubicBezTo>
                    <a:pt x="14" y="125"/>
                    <a:pt x="0" y="111"/>
                    <a:pt x="0" y="9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lnTo>
                    <a:pt x="63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34"/>
            <p:cNvSpPr/>
            <p:nvPr/>
          </p:nvSpPr>
          <p:spPr bwMode="auto">
            <a:xfrm>
              <a:off x="2025873" y="804215"/>
              <a:ext cx="142875" cy="488950"/>
            </a:xfrm>
            <a:custGeom>
              <a:avLst/>
              <a:gdLst>
                <a:gd name="T0" fmla="*/ 64 w 64"/>
                <a:gd name="T1" fmla="*/ 186 h 218"/>
                <a:gd name="T2" fmla="*/ 32 w 64"/>
                <a:gd name="T3" fmla="*/ 218 h 218"/>
                <a:gd name="T4" fmla="*/ 0 w 64"/>
                <a:gd name="T5" fmla="*/ 186 h 218"/>
                <a:gd name="T6" fmla="*/ 0 w 64"/>
                <a:gd name="T7" fmla="*/ 32 h 218"/>
                <a:gd name="T8" fmla="*/ 32 w 64"/>
                <a:gd name="T9" fmla="*/ 0 h 218"/>
                <a:gd name="T10" fmla="*/ 64 w 64"/>
                <a:gd name="T11" fmla="*/ 32 h 218"/>
                <a:gd name="T12" fmla="*/ 64 w 64"/>
                <a:gd name="T13" fmla="*/ 186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18">
                  <a:moveTo>
                    <a:pt x="64" y="186"/>
                  </a:moveTo>
                  <a:cubicBezTo>
                    <a:pt x="64" y="204"/>
                    <a:pt x="49" y="218"/>
                    <a:pt x="32" y="218"/>
                  </a:cubicBezTo>
                  <a:cubicBezTo>
                    <a:pt x="14" y="218"/>
                    <a:pt x="0" y="204"/>
                    <a:pt x="0" y="18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1" name="Freeform 223"/>
          <p:cNvSpPr/>
          <p:nvPr/>
        </p:nvSpPr>
        <p:spPr bwMode="auto">
          <a:xfrm>
            <a:off x="9774347" y="3138412"/>
            <a:ext cx="519753" cy="421531"/>
          </a:xfrm>
          <a:custGeom>
            <a:avLst/>
            <a:gdLst>
              <a:gd name="T0" fmla="*/ 107 w 107"/>
              <a:gd name="T1" fmla="*/ 10 h 87"/>
              <a:gd name="T2" fmla="*/ 95 w 107"/>
              <a:gd name="T3" fmla="*/ 13 h 87"/>
              <a:gd name="T4" fmla="*/ 104 w 107"/>
              <a:gd name="T5" fmla="*/ 1 h 87"/>
              <a:gd name="T6" fmla="*/ 90 w 107"/>
              <a:gd name="T7" fmla="*/ 7 h 87"/>
              <a:gd name="T8" fmla="*/ 74 w 107"/>
              <a:gd name="T9" fmla="*/ 0 h 87"/>
              <a:gd name="T10" fmla="*/ 52 w 107"/>
              <a:gd name="T11" fmla="*/ 22 h 87"/>
              <a:gd name="T12" fmla="*/ 53 w 107"/>
              <a:gd name="T13" fmla="*/ 27 h 87"/>
              <a:gd name="T14" fmla="*/ 7 w 107"/>
              <a:gd name="T15" fmla="*/ 4 h 87"/>
              <a:gd name="T16" fmla="*/ 4 w 107"/>
              <a:gd name="T17" fmla="*/ 15 h 87"/>
              <a:gd name="T18" fmla="*/ 14 w 107"/>
              <a:gd name="T19" fmla="*/ 33 h 87"/>
              <a:gd name="T20" fmla="*/ 4 w 107"/>
              <a:gd name="T21" fmla="*/ 30 h 87"/>
              <a:gd name="T22" fmla="*/ 4 w 107"/>
              <a:gd name="T23" fmla="*/ 31 h 87"/>
              <a:gd name="T24" fmla="*/ 22 w 107"/>
              <a:gd name="T25" fmla="*/ 52 h 87"/>
              <a:gd name="T26" fmla="*/ 16 w 107"/>
              <a:gd name="T27" fmla="*/ 53 h 87"/>
              <a:gd name="T28" fmla="*/ 12 w 107"/>
              <a:gd name="T29" fmla="*/ 53 h 87"/>
              <a:gd name="T30" fmla="*/ 32 w 107"/>
              <a:gd name="T31" fmla="*/ 68 h 87"/>
              <a:gd name="T32" fmla="*/ 5 w 107"/>
              <a:gd name="T33" fmla="*/ 77 h 87"/>
              <a:gd name="T34" fmla="*/ 0 w 107"/>
              <a:gd name="T35" fmla="*/ 77 h 87"/>
              <a:gd name="T36" fmla="*/ 33 w 107"/>
              <a:gd name="T37" fmla="*/ 87 h 87"/>
              <a:gd name="T38" fmla="*/ 96 w 107"/>
              <a:gd name="T39" fmla="*/ 24 h 87"/>
              <a:gd name="T40" fmla="*/ 96 w 107"/>
              <a:gd name="T41" fmla="*/ 21 h 87"/>
              <a:gd name="T42" fmla="*/ 107 w 107"/>
              <a:gd name="T43" fmla="*/ 10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7" h="87">
                <a:moveTo>
                  <a:pt x="107" y="10"/>
                </a:moveTo>
                <a:cubicBezTo>
                  <a:pt x="103" y="12"/>
                  <a:pt x="99" y="13"/>
                  <a:pt x="95" y="13"/>
                </a:cubicBezTo>
                <a:cubicBezTo>
                  <a:pt x="99" y="11"/>
                  <a:pt x="103" y="6"/>
                  <a:pt x="104" y="1"/>
                </a:cubicBezTo>
                <a:cubicBezTo>
                  <a:pt x="100" y="4"/>
                  <a:pt x="95" y="6"/>
                  <a:pt x="90" y="7"/>
                </a:cubicBezTo>
                <a:cubicBezTo>
                  <a:pt x="86" y="2"/>
                  <a:pt x="80" y="0"/>
                  <a:pt x="74" y="0"/>
                </a:cubicBezTo>
                <a:cubicBezTo>
                  <a:pt x="62" y="0"/>
                  <a:pt x="52" y="9"/>
                  <a:pt x="52" y="22"/>
                </a:cubicBezTo>
                <a:cubicBezTo>
                  <a:pt x="52" y="23"/>
                  <a:pt x="52" y="25"/>
                  <a:pt x="53" y="27"/>
                </a:cubicBezTo>
                <a:cubicBezTo>
                  <a:pt x="34" y="26"/>
                  <a:pt x="18" y="17"/>
                  <a:pt x="7" y="4"/>
                </a:cubicBezTo>
                <a:cubicBezTo>
                  <a:pt x="5" y="7"/>
                  <a:pt x="4" y="11"/>
                  <a:pt x="4" y="15"/>
                </a:cubicBezTo>
                <a:cubicBezTo>
                  <a:pt x="4" y="22"/>
                  <a:pt x="8" y="29"/>
                  <a:pt x="14" y="33"/>
                </a:cubicBezTo>
                <a:cubicBezTo>
                  <a:pt x="10" y="33"/>
                  <a:pt x="7" y="32"/>
                  <a:pt x="4" y="30"/>
                </a:cubicBezTo>
                <a:cubicBezTo>
                  <a:pt x="4" y="31"/>
                  <a:pt x="4" y="31"/>
                  <a:pt x="4" y="31"/>
                </a:cubicBezTo>
                <a:cubicBezTo>
                  <a:pt x="4" y="41"/>
                  <a:pt x="12" y="50"/>
                  <a:pt x="22" y="52"/>
                </a:cubicBezTo>
                <a:cubicBezTo>
                  <a:pt x="20" y="53"/>
                  <a:pt x="18" y="53"/>
                  <a:pt x="16" y="53"/>
                </a:cubicBezTo>
                <a:cubicBezTo>
                  <a:pt x="14" y="53"/>
                  <a:pt x="13" y="53"/>
                  <a:pt x="12" y="53"/>
                </a:cubicBezTo>
                <a:cubicBezTo>
                  <a:pt x="15" y="61"/>
                  <a:pt x="23" y="68"/>
                  <a:pt x="32" y="68"/>
                </a:cubicBezTo>
                <a:cubicBezTo>
                  <a:pt x="25" y="74"/>
                  <a:pt x="15" y="77"/>
                  <a:pt x="5" y="77"/>
                </a:cubicBezTo>
                <a:cubicBezTo>
                  <a:pt x="3" y="77"/>
                  <a:pt x="1" y="77"/>
                  <a:pt x="0" y="77"/>
                </a:cubicBezTo>
                <a:cubicBezTo>
                  <a:pt x="9" y="83"/>
                  <a:pt x="21" y="87"/>
                  <a:pt x="33" y="87"/>
                </a:cubicBezTo>
                <a:cubicBezTo>
                  <a:pt x="74" y="87"/>
                  <a:pt x="96" y="53"/>
                  <a:pt x="96" y="24"/>
                </a:cubicBezTo>
                <a:cubicBezTo>
                  <a:pt x="96" y="23"/>
                  <a:pt x="96" y="22"/>
                  <a:pt x="96" y="21"/>
                </a:cubicBezTo>
                <a:cubicBezTo>
                  <a:pt x="101" y="18"/>
                  <a:pt x="104" y="14"/>
                  <a:pt x="107" y="10"/>
                </a:cubicBezTo>
                <a:close/>
              </a:path>
            </a:pathLst>
          </a:custGeom>
          <a:gradFill>
            <a:gsLst>
              <a:gs pos="0">
                <a:srgbClr val="0F2437"/>
              </a:gs>
              <a:gs pos="100000">
                <a:srgbClr val="284D7A"/>
              </a:gs>
            </a:gsLst>
            <a:lin ang="1800000" scaled="0"/>
          </a:gra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1784666" y="2339605"/>
            <a:ext cx="532501" cy="512098"/>
            <a:chOff x="9791183" y="5224434"/>
            <a:chExt cx="645684" cy="620945"/>
          </a:xfrm>
          <a:gradFill>
            <a:gsLst>
              <a:gs pos="0">
                <a:srgbClr val="0F2437"/>
              </a:gs>
              <a:gs pos="100000">
                <a:srgbClr val="284D7A"/>
              </a:gs>
            </a:gsLst>
            <a:lin ang="1800000" scaled="0"/>
          </a:gradFill>
          <a:effectLst/>
        </p:grpSpPr>
        <p:sp>
          <p:nvSpPr>
            <p:cNvPr id="23" name="Oval 131"/>
            <p:cNvSpPr>
              <a:spLocks noChangeArrowheads="1"/>
            </p:cNvSpPr>
            <p:nvPr/>
          </p:nvSpPr>
          <p:spPr bwMode="auto">
            <a:xfrm>
              <a:off x="9968746" y="5224434"/>
              <a:ext cx="290558" cy="2942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134"/>
            <p:cNvSpPr/>
            <p:nvPr/>
          </p:nvSpPr>
          <p:spPr bwMode="auto">
            <a:xfrm>
              <a:off x="9791183" y="5564604"/>
              <a:ext cx="645684" cy="280775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956940" y="4261072"/>
            <a:ext cx="427578" cy="633577"/>
            <a:chOff x="1788810" y="2276744"/>
            <a:chExt cx="392113" cy="581026"/>
          </a:xfrm>
          <a:gradFill>
            <a:gsLst>
              <a:gs pos="0">
                <a:srgbClr val="0F2437"/>
              </a:gs>
              <a:gs pos="100000">
                <a:srgbClr val="284D7A"/>
              </a:gs>
            </a:gsLst>
            <a:lin ang="1800000" scaled="0"/>
          </a:gradFill>
          <a:effectLst/>
        </p:grpSpPr>
        <p:sp>
          <p:nvSpPr>
            <p:cNvPr id="26" name="Freeform 9"/>
            <p:cNvSpPr>
              <a:spLocks noEditPoints="1"/>
            </p:cNvSpPr>
            <p:nvPr/>
          </p:nvSpPr>
          <p:spPr bwMode="auto">
            <a:xfrm>
              <a:off x="1788810" y="2276744"/>
              <a:ext cx="392113" cy="430213"/>
            </a:xfrm>
            <a:custGeom>
              <a:avLst/>
              <a:gdLst>
                <a:gd name="T0" fmla="*/ 108 w 149"/>
                <a:gd name="T1" fmla="*/ 163 h 163"/>
                <a:gd name="T2" fmla="*/ 35 w 149"/>
                <a:gd name="T3" fmla="*/ 163 h 163"/>
                <a:gd name="T4" fmla="*/ 35 w 149"/>
                <a:gd name="T5" fmla="*/ 158 h 163"/>
                <a:gd name="T6" fmla="*/ 30 w 149"/>
                <a:gd name="T7" fmla="*/ 142 h 163"/>
                <a:gd name="T8" fmla="*/ 21 w 149"/>
                <a:gd name="T9" fmla="*/ 127 h 163"/>
                <a:gd name="T10" fmla="*/ 0 w 149"/>
                <a:gd name="T11" fmla="*/ 74 h 163"/>
                <a:gd name="T12" fmla="*/ 74 w 149"/>
                <a:gd name="T13" fmla="*/ 0 h 163"/>
                <a:gd name="T14" fmla="*/ 149 w 149"/>
                <a:gd name="T15" fmla="*/ 74 h 163"/>
                <a:gd name="T16" fmla="*/ 127 w 149"/>
                <a:gd name="T17" fmla="*/ 127 h 163"/>
                <a:gd name="T18" fmla="*/ 118 w 149"/>
                <a:gd name="T19" fmla="*/ 142 h 163"/>
                <a:gd name="T20" fmla="*/ 114 w 149"/>
                <a:gd name="T21" fmla="*/ 158 h 163"/>
                <a:gd name="T22" fmla="*/ 113 w 149"/>
                <a:gd name="T23" fmla="*/ 163 h 163"/>
                <a:gd name="T24" fmla="*/ 108 w 149"/>
                <a:gd name="T25" fmla="*/ 163 h 163"/>
                <a:gd name="T26" fmla="*/ 46 w 149"/>
                <a:gd name="T27" fmla="*/ 151 h 163"/>
                <a:gd name="T28" fmla="*/ 103 w 149"/>
                <a:gd name="T29" fmla="*/ 151 h 163"/>
                <a:gd name="T30" fmla="*/ 108 w 149"/>
                <a:gd name="T31" fmla="*/ 136 h 163"/>
                <a:gd name="T32" fmla="*/ 117 w 149"/>
                <a:gd name="T33" fmla="*/ 120 h 163"/>
                <a:gd name="T34" fmla="*/ 136 w 149"/>
                <a:gd name="T35" fmla="*/ 74 h 163"/>
                <a:gd name="T36" fmla="*/ 74 w 149"/>
                <a:gd name="T37" fmla="*/ 12 h 163"/>
                <a:gd name="T38" fmla="*/ 12 w 149"/>
                <a:gd name="T39" fmla="*/ 74 h 163"/>
                <a:gd name="T40" fmla="*/ 31 w 149"/>
                <a:gd name="T41" fmla="*/ 120 h 163"/>
                <a:gd name="T42" fmla="*/ 41 w 149"/>
                <a:gd name="T43" fmla="*/ 136 h 163"/>
                <a:gd name="T44" fmla="*/ 46 w 149"/>
                <a:gd name="T45" fmla="*/ 15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9" h="163">
                  <a:moveTo>
                    <a:pt x="108" y="163"/>
                  </a:moveTo>
                  <a:cubicBezTo>
                    <a:pt x="35" y="163"/>
                    <a:pt x="35" y="163"/>
                    <a:pt x="35" y="163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4" y="153"/>
                    <a:pt x="32" y="144"/>
                    <a:pt x="30" y="142"/>
                  </a:cubicBezTo>
                  <a:cubicBezTo>
                    <a:pt x="28" y="137"/>
                    <a:pt x="24" y="132"/>
                    <a:pt x="21" y="127"/>
                  </a:cubicBezTo>
                  <a:cubicBezTo>
                    <a:pt x="11" y="112"/>
                    <a:pt x="0" y="95"/>
                    <a:pt x="0" y="74"/>
                  </a:cubicBezTo>
                  <a:cubicBezTo>
                    <a:pt x="0" y="33"/>
                    <a:pt x="33" y="0"/>
                    <a:pt x="74" y="0"/>
                  </a:cubicBezTo>
                  <a:cubicBezTo>
                    <a:pt x="115" y="0"/>
                    <a:pt x="149" y="33"/>
                    <a:pt x="149" y="74"/>
                  </a:cubicBezTo>
                  <a:cubicBezTo>
                    <a:pt x="149" y="95"/>
                    <a:pt x="138" y="112"/>
                    <a:pt x="127" y="127"/>
                  </a:cubicBezTo>
                  <a:cubicBezTo>
                    <a:pt x="124" y="132"/>
                    <a:pt x="121" y="137"/>
                    <a:pt x="118" y="142"/>
                  </a:cubicBezTo>
                  <a:cubicBezTo>
                    <a:pt x="117" y="144"/>
                    <a:pt x="115" y="153"/>
                    <a:pt x="114" y="158"/>
                  </a:cubicBezTo>
                  <a:cubicBezTo>
                    <a:pt x="113" y="163"/>
                    <a:pt x="113" y="163"/>
                    <a:pt x="113" y="163"/>
                  </a:cubicBezTo>
                  <a:lnTo>
                    <a:pt x="108" y="163"/>
                  </a:lnTo>
                  <a:close/>
                  <a:moveTo>
                    <a:pt x="46" y="151"/>
                  </a:moveTo>
                  <a:cubicBezTo>
                    <a:pt x="103" y="151"/>
                    <a:pt x="103" y="151"/>
                    <a:pt x="103" y="151"/>
                  </a:cubicBezTo>
                  <a:cubicBezTo>
                    <a:pt x="104" y="146"/>
                    <a:pt x="105" y="139"/>
                    <a:pt x="108" y="136"/>
                  </a:cubicBezTo>
                  <a:cubicBezTo>
                    <a:pt x="111" y="130"/>
                    <a:pt x="114" y="125"/>
                    <a:pt x="117" y="120"/>
                  </a:cubicBezTo>
                  <a:cubicBezTo>
                    <a:pt x="127" y="106"/>
                    <a:pt x="136" y="92"/>
                    <a:pt x="136" y="74"/>
                  </a:cubicBezTo>
                  <a:cubicBezTo>
                    <a:pt x="136" y="40"/>
                    <a:pt x="109" y="12"/>
                    <a:pt x="74" y="12"/>
                  </a:cubicBezTo>
                  <a:cubicBezTo>
                    <a:pt x="40" y="12"/>
                    <a:pt x="12" y="40"/>
                    <a:pt x="12" y="74"/>
                  </a:cubicBezTo>
                  <a:cubicBezTo>
                    <a:pt x="12" y="92"/>
                    <a:pt x="21" y="106"/>
                    <a:pt x="31" y="120"/>
                  </a:cubicBezTo>
                  <a:cubicBezTo>
                    <a:pt x="35" y="125"/>
                    <a:pt x="38" y="130"/>
                    <a:pt x="41" y="136"/>
                  </a:cubicBezTo>
                  <a:cubicBezTo>
                    <a:pt x="43" y="139"/>
                    <a:pt x="45" y="146"/>
                    <a:pt x="46" y="15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7" name="Freeform 10"/>
            <p:cNvSpPr/>
            <p:nvPr/>
          </p:nvSpPr>
          <p:spPr bwMode="auto">
            <a:xfrm>
              <a:off x="1884060" y="2729182"/>
              <a:ext cx="195263" cy="128588"/>
            </a:xfrm>
            <a:custGeom>
              <a:avLst/>
              <a:gdLst>
                <a:gd name="T0" fmla="*/ 0 w 74"/>
                <a:gd name="T1" fmla="*/ 0 h 49"/>
                <a:gd name="T2" fmla="*/ 0 w 74"/>
                <a:gd name="T3" fmla="*/ 20 h 49"/>
                <a:gd name="T4" fmla="*/ 37 w 74"/>
                <a:gd name="T5" fmla="*/ 49 h 49"/>
                <a:gd name="T6" fmla="*/ 41 w 74"/>
                <a:gd name="T7" fmla="*/ 49 h 49"/>
                <a:gd name="T8" fmla="*/ 74 w 74"/>
                <a:gd name="T9" fmla="*/ 20 h 49"/>
                <a:gd name="T10" fmla="*/ 74 w 74"/>
                <a:gd name="T11" fmla="*/ 0 h 49"/>
                <a:gd name="T12" fmla="*/ 0 w 74"/>
                <a:gd name="T1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49">
                  <a:moveTo>
                    <a:pt x="0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36"/>
                    <a:pt x="17" y="49"/>
                    <a:pt x="37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61" y="49"/>
                    <a:pt x="74" y="36"/>
                    <a:pt x="74" y="20"/>
                  </a:cubicBezTo>
                  <a:cubicBezTo>
                    <a:pt x="74" y="0"/>
                    <a:pt x="74" y="0"/>
                    <a:pt x="7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8" name="Freeform 11"/>
            <p:cNvSpPr/>
            <p:nvPr/>
          </p:nvSpPr>
          <p:spPr bwMode="auto">
            <a:xfrm>
              <a:off x="1872947" y="2459307"/>
              <a:ext cx="223838" cy="179388"/>
            </a:xfrm>
            <a:custGeom>
              <a:avLst/>
              <a:gdLst>
                <a:gd name="T0" fmla="*/ 83 w 85"/>
                <a:gd name="T1" fmla="*/ 9 h 68"/>
                <a:gd name="T2" fmla="*/ 62 w 85"/>
                <a:gd name="T3" fmla="*/ 66 h 68"/>
                <a:gd name="T4" fmla="*/ 62 w 85"/>
                <a:gd name="T5" fmla="*/ 68 h 68"/>
                <a:gd name="T6" fmla="*/ 52 w 85"/>
                <a:gd name="T7" fmla="*/ 68 h 68"/>
                <a:gd name="T8" fmla="*/ 53 w 85"/>
                <a:gd name="T9" fmla="*/ 66 h 68"/>
                <a:gd name="T10" fmla="*/ 67 w 85"/>
                <a:gd name="T11" fmla="*/ 17 h 68"/>
                <a:gd name="T12" fmla="*/ 67 w 85"/>
                <a:gd name="T13" fmla="*/ 17 h 68"/>
                <a:gd name="T14" fmla="*/ 66 w 85"/>
                <a:gd name="T15" fmla="*/ 17 h 68"/>
                <a:gd name="T16" fmla="*/ 55 w 85"/>
                <a:gd name="T17" fmla="*/ 13 h 68"/>
                <a:gd name="T18" fmla="*/ 44 w 85"/>
                <a:gd name="T19" fmla="*/ 17 h 68"/>
                <a:gd name="T20" fmla="*/ 30 w 85"/>
                <a:gd name="T21" fmla="*/ 12 h 68"/>
                <a:gd name="T22" fmla="*/ 17 w 85"/>
                <a:gd name="T23" fmla="*/ 16 h 68"/>
                <a:gd name="T24" fmla="*/ 30 w 85"/>
                <a:gd name="T25" fmla="*/ 66 h 68"/>
                <a:gd name="T26" fmla="*/ 31 w 85"/>
                <a:gd name="T27" fmla="*/ 68 h 68"/>
                <a:gd name="T28" fmla="*/ 21 w 85"/>
                <a:gd name="T29" fmla="*/ 68 h 68"/>
                <a:gd name="T30" fmla="*/ 21 w 85"/>
                <a:gd name="T31" fmla="*/ 66 h 68"/>
                <a:gd name="T32" fmla="*/ 2 w 85"/>
                <a:gd name="T33" fmla="*/ 9 h 68"/>
                <a:gd name="T34" fmla="*/ 2 w 85"/>
                <a:gd name="T35" fmla="*/ 9 h 68"/>
                <a:gd name="T36" fmla="*/ 1 w 85"/>
                <a:gd name="T37" fmla="*/ 8 h 68"/>
                <a:gd name="T38" fmla="*/ 1 w 85"/>
                <a:gd name="T39" fmla="*/ 8 h 68"/>
                <a:gd name="T40" fmla="*/ 1 w 85"/>
                <a:gd name="T41" fmla="*/ 7 h 68"/>
                <a:gd name="T42" fmla="*/ 2 w 85"/>
                <a:gd name="T43" fmla="*/ 1 h 68"/>
                <a:gd name="T44" fmla="*/ 9 w 85"/>
                <a:gd name="T45" fmla="*/ 3 h 68"/>
                <a:gd name="T46" fmla="*/ 9 w 85"/>
                <a:gd name="T47" fmla="*/ 3 h 68"/>
                <a:gd name="T48" fmla="*/ 16 w 85"/>
                <a:gd name="T49" fmla="*/ 7 h 68"/>
                <a:gd name="T50" fmla="*/ 27 w 85"/>
                <a:gd name="T51" fmla="*/ 2 h 68"/>
                <a:gd name="T52" fmla="*/ 31 w 85"/>
                <a:gd name="T53" fmla="*/ 1 h 68"/>
                <a:gd name="T54" fmla="*/ 34 w 85"/>
                <a:gd name="T55" fmla="*/ 3 h 68"/>
                <a:gd name="T56" fmla="*/ 43 w 85"/>
                <a:gd name="T57" fmla="*/ 8 h 68"/>
                <a:gd name="T58" fmla="*/ 52 w 85"/>
                <a:gd name="T59" fmla="*/ 3 h 68"/>
                <a:gd name="T60" fmla="*/ 55 w 85"/>
                <a:gd name="T61" fmla="*/ 1 h 68"/>
                <a:gd name="T62" fmla="*/ 59 w 85"/>
                <a:gd name="T63" fmla="*/ 3 h 68"/>
                <a:gd name="T64" fmla="*/ 66 w 85"/>
                <a:gd name="T65" fmla="*/ 8 h 68"/>
                <a:gd name="T66" fmla="*/ 66 w 85"/>
                <a:gd name="T67" fmla="*/ 8 h 68"/>
                <a:gd name="T68" fmla="*/ 76 w 85"/>
                <a:gd name="T69" fmla="*/ 3 h 68"/>
                <a:gd name="T70" fmla="*/ 82 w 85"/>
                <a:gd name="T71" fmla="*/ 2 h 68"/>
                <a:gd name="T72" fmla="*/ 83 w 85"/>
                <a:gd name="T73" fmla="*/ 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5" h="68">
                  <a:moveTo>
                    <a:pt x="83" y="9"/>
                  </a:moveTo>
                  <a:cubicBezTo>
                    <a:pt x="71" y="25"/>
                    <a:pt x="64" y="44"/>
                    <a:pt x="62" y="66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48"/>
                    <a:pt x="59" y="32"/>
                    <a:pt x="67" y="17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3" y="17"/>
                    <a:pt x="59" y="16"/>
                    <a:pt x="55" y="13"/>
                  </a:cubicBezTo>
                  <a:cubicBezTo>
                    <a:pt x="52" y="16"/>
                    <a:pt x="48" y="17"/>
                    <a:pt x="44" y="17"/>
                  </a:cubicBezTo>
                  <a:cubicBezTo>
                    <a:pt x="39" y="17"/>
                    <a:pt x="34" y="16"/>
                    <a:pt x="30" y="12"/>
                  </a:cubicBezTo>
                  <a:cubicBezTo>
                    <a:pt x="26" y="15"/>
                    <a:pt x="21" y="17"/>
                    <a:pt x="17" y="16"/>
                  </a:cubicBezTo>
                  <a:cubicBezTo>
                    <a:pt x="28" y="38"/>
                    <a:pt x="30" y="59"/>
                    <a:pt x="30" y="66"/>
                  </a:cubicBezTo>
                  <a:cubicBezTo>
                    <a:pt x="31" y="68"/>
                    <a:pt x="31" y="68"/>
                    <a:pt x="31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1" y="58"/>
                    <a:pt x="17" y="31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5" y="0"/>
                    <a:pt x="7" y="1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1" y="5"/>
                    <a:pt x="14" y="7"/>
                    <a:pt x="16" y="7"/>
                  </a:cubicBezTo>
                  <a:cubicBezTo>
                    <a:pt x="20" y="7"/>
                    <a:pt x="23" y="6"/>
                    <a:pt x="27" y="2"/>
                  </a:cubicBezTo>
                  <a:cubicBezTo>
                    <a:pt x="28" y="1"/>
                    <a:pt x="29" y="1"/>
                    <a:pt x="31" y="1"/>
                  </a:cubicBezTo>
                  <a:cubicBezTo>
                    <a:pt x="32" y="1"/>
                    <a:pt x="33" y="2"/>
                    <a:pt x="34" y="3"/>
                  </a:cubicBezTo>
                  <a:cubicBezTo>
                    <a:pt x="37" y="6"/>
                    <a:pt x="40" y="8"/>
                    <a:pt x="43" y="8"/>
                  </a:cubicBezTo>
                  <a:cubicBezTo>
                    <a:pt x="47" y="8"/>
                    <a:pt x="50" y="5"/>
                    <a:pt x="52" y="3"/>
                  </a:cubicBezTo>
                  <a:cubicBezTo>
                    <a:pt x="53" y="2"/>
                    <a:pt x="54" y="1"/>
                    <a:pt x="55" y="1"/>
                  </a:cubicBezTo>
                  <a:cubicBezTo>
                    <a:pt x="57" y="1"/>
                    <a:pt x="58" y="2"/>
                    <a:pt x="59" y="3"/>
                  </a:cubicBezTo>
                  <a:cubicBezTo>
                    <a:pt x="61" y="6"/>
                    <a:pt x="63" y="8"/>
                    <a:pt x="66" y="8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70" y="8"/>
                    <a:pt x="73" y="6"/>
                    <a:pt x="76" y="3"/>
                  </a:cubicBezTo>
                  <a:cubicBezTo>
                    <a:pt x="78" y="1"/>
                    <a:pt x="81" y="1"/>
                    <a:pt x="82" y="2"/>
                  </a:cubicBezTo>
                  <a:cubicBezTo>
                    <a:pt x="84" y="4"/>
                    <a:pt x="85" y="7"/>
                    <a:pt x="83" y="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1464310" y="805180"/>
            <a:ext cx="216979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solidFill>
                  <a:srgbClr val="FC7603"/>
                </a:solidFill>
                <a:latin typeface="微软雅黑" panose="020B0503020204020204" charset="-122"/>
                <a:ea typeface="微软雅黑" panose="020B0503020204020204" charset="-122"/>
              </a:rPr>
              <a:t>3.1 </a:t>
            </a:r>
            <a:r>
              <a:rPr lang="zh-CN" altLang="en-US" sz="3200" b="1">
                <a:solidFill>
                  <a:srgbClr val="FC7603"/>
                </a:solidFill>
                <a:latin typeface="微软雅黑" panose="020B0503020204020204" charset="-122"/>
                <a:ea typeface="微软雅黑" panose="020B0503020204020204" charset="-122"/>
              </a:rPr>
              <a:t>选 题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2717800" y="1682115"/>
            <a:ext cx="3454426" cy="1642110"/>
            <a:chOff x="4496" y="2649"/>
            <a:chExt cx="5224" cy="2586"/>
          </a:xfrm>
        </p:grpSpPr>
        <p:sp>
          <p:nvSpPr>
            <p:cNvPr id="29" name="文本框 28"/>
            <p:cNvSpPr txBox="1"/>
            <p:nvPr/>
          </p:nvSpPr>
          <p:spPr>
            <a:xfrm>
              <a:off x="5604" y="3194"/>
              <a:ext cx="4116" cy="1771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zh-C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多种检索方式</a:t>
              </a:r>
            </a:p>
            <a:p>
              <a:pPr>
                <a:lnSpc>
                  <a:spcPct val="140000"/>
                </a:lnSpc>
              </a:pPr>
              <a:r>
                <a:rPr lang="zh-C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精确选题范围</a:t>
              </a:r>
              <a:endParaRPr lang="en-US" altLang="zh-CN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4496" y="2649"/>
              <a:ext cx="1359" cy="2586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7200" b="1" dirty="0">
                  <a:solidFill>
                    <a:srgbClr val="FC7603"/>
                  </a:solidFill>
                  <a:latin typeface="+mj-ea"/>
                  <a:ea typeface="+mj-ea"/>
                </a:rPr>
                <a:t>1</a:t>
              </a:r>
              <a:endParaRPr lang="en-US" sz="7200" b="1" dirty="0" smtClean="0">
                <a:solidFill>
                  <a:srgbClr val="FC7603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884170" y="3688080"/>
            <a:ext cx="3216910" cy="1642110"/>
            <a:chOff x="4415" y="2783"/>
            <a:chExt cx="5066" cy="2586"/>
          </a:xfrm>
        </p:grpSpPr>
        <p:sp>
          <p:nvSpPr>
            <p:cNvPr id="7" name="文本框 6"/>
            <p:cNvSpPr txBox="1"/>
            <p:nvPr/>
          </p:nvSpPr>
          <p:spPr>
            <a:xfrm>
              <a:off x="5365" y="3291"/>
              <a:ext cx="4116" cy="1771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zh-C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指数检索</a:t>
              </a:r>
              <a:endPara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>
                <a:lnSpc>
                  <a:spcPct val="140000"/>
                </a:lnSpc>
              </a:pPr>
              <a:r>
                <a:rPr lang="zh-CN" altLang="en-US" sz="2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了解课题概况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4415" y="2783"/>
              <a:ext cx="1359" cy="2586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lvl="0" algn="l">
                <a:lnSpc>
                  <a:spcPct val="140000"/>
                </a:lnSpc>
              </a:pPr>
              <a:r>
                <a:rPr lang="en-US" sz="7200" b="1" dirty="0">
                  <a:solidFill>
                    <a:srgbClr val="FC7603"/>
                  </a:solidFill>
                  <a:latin typeface="+mj-ea"/>
                  <a:ea typeface="+mj-ea"/>
                  <a:sym typeface="+mn-ea"/>
                </a:rPr>
                <a:t>2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301105" y="2457450"/>
            <a:ext cx="3329940" cy="1642110"/>
            <a:chOff x="4552" y="2813"/>
            <a:chExt cx="5244" cy="2586"/>
          </a:xfrm>
        </p:grpSpPr>
        <p:sp>
          <p:nvSpPr>
            <p:cNvPr id="46" name="文本框 45"/>
            <p:cNvSpPr txBox="1"/>
            <p:nvPr/>
          </p:nvSpPr>
          <p:spPr>
            <a:xfrm>
              <a:off x="5680" y="3311"/>
              <a:ext cx="4116" cy="1771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zh-CN" altLang="en-US" sz="2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网络首发</a:t>
              </a:r>
              <a:endParaRPr lang="en-US" altLang="zh-CN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>
                <a:lnSpc>
                  <a:spcPct val="140000"/>
                </a:lnSpc>
              </a:pPr>
              <a:r>
                <a:rPr lang="zh-CN" altLang="en-US" sz="2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获取前沿资源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4552" y="2813"/>
              <a:ext cx="1359" cy="2586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7200" b="1" dirty="0">
                  <a:solidFill>
                    <a:srgbClr val="FC7603"/>
                  </a:solidFill>
                  <a:latin typeface="+mj-ea"/>
                  <a:ea typeface="+mj-ea"/>
                </a:rPr>
                <a:t>3</a:t>
              </a:r>
              <a:endParaRPr lang="en-US" sz="7200" b="1" dirty="0" smtClean="0">
                <a:solidFill>
                  <a:srgbClr val="FC7603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6444615" y="4387850"/>
            <a:ext cx="3329940" cy="1642110"/>
            <a:chOff x="4552" y="2873"/>
            <a:chExt cx="5244" cy="2586"/>
          </a:xfrm>
        </p:grpSpPr>
        <p:sp>
          <p:nvSpPr>
            <p:cNvPr id="49" name="文本框 48"/>
            <p:cNvSpPr txBox="1"/>
            <p:nvPr/>
          </p:nvSpPr>
          <p:spPr>
            <a:xfrm>
              <a:off x="5680" y="3371"/>
              <a:ext cx="4116" cy="1774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zh-CN" altLang="en-US" sz="2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知网节</a:t>
              </a:r>
              <a:endParaRPr lang="en-US" altLang="zh-CN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>
                <a:lnSpc>
                  <a:spcPct val="140000"/>
                </a:lnSpc>
              </a:pPr>
              <a:r>
                <a:rPr lang="zh-C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捕获</a:t>
              </a:r>
              <a:r>
                <a:rPr lang="zh-CN" altLang="en-US" sz="2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拓展知识</a:t>
              </a: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4552" y="2873"/>
              <a:ext cx="1359" cy="2586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sz="7200" b="1" dirty="0">
                  <a:solidFill>
                    <a:srgbClr val="FC7603"/>
                  </a:solidFill>
                  <a:latin typeface="+mj-ea"/>
                  <a:ea typeface="+mj-ea"/>
                </a:rPr>
                <a:t>4</a:t>
              </a:r>
              <a:endParaRPr lang="en-US" sz="7200" b="1" dirty="0" smtClean="0">
                <a:solidFill>
                  <a:srgbClr val="FC7603"/>
                </a:solidFill>
                <a:latin typeface="+mj-ea"/>
                <a:ea typeface="+mj-ea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838890739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12191997" cy="3736491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5321300" y="3044202"/>
            <a:ext cx="1549400" cy="1378900"/>
            <a:chOff x="5127859" y="2518592"/>
            <a:chExt cx="1936282" cy="1723208"/>
          </a:xfrm>
        </p:grpSpPr>
        <p:sp>
          <p:nvSpPr>
            <p:cNvPr id="6" name="任意多边形 5"/>
            <p:cNvSpPr/>
            <p:nvPr/>
          </p:nvSpPr>
          <p:spPr>
            <a:xfrm>
              <a:off x="5127859" y="2518592"/>
              <a:ext cx="1936282" cy="1723208"/>
            </a:xfrm>
            <a:custGeom>
              <a:avLst/>
              <a:gdLst>
                <a:gd name="connsiteX0" fmla="*/ 576168 w 1961391"/>
                <a:gd name="connsiteY0" fmla="*/ 0 h 1745551"/>
                <a:gd name="connsiteX1" fmla="*/ 863600 w 1961391"/>
                <a:gd name="connsiteY1" fmla="*/ 0 h 1745551"/>
                <a:gd name="connsiteX2" fmla="*/ 1097791 w 1961391"/>
                <a:gd name="connsiteY2" fmla="*/ 0 h 1745551"/>
                <a:gd name="connsiteX3" fmla="*/ 1385223 w 1961391"/>
                <a:gd name="connsiteY3" fmla="*/ 0 h 1745551"/>
                <a:gd name="connsiteX4" fmla="*/ 1539918 w 1961391"/>
                <a:gd name="connsiteY4" fmla="*/ 88854 h 1745551"/>
                <a:gd name="connsiteX5" fmla="*/ 1940980 w 1961391"/>
                <a:gd name="connsiteY5" fmla="*/ 783921 h 1745551"/>
                <a:gd name="connsiteX6" fmla="*/ 1961391 w 1961391"/>
                <a:gd name="connsiteY6" fmla="*/ 872775 h 1745551"/>
                <a:gd name="connsiteX7" fmla="*/ 1940980 w 1961391"/>
                <a:gd name="connsiteY7" fmla="*/ 961629 h 1745551"/>
                <a:gd name="connsiteX8" fmla="*/ 1539918 w 1961391"/>
                <a:gd name="connsiteY8" fmla="*/ 1656697 h 1745551"/>
                <a:gd name="connsiteX9" fmla="*/ 1385223 w 1961391"/>
                <a:gd name="connsiteY9" fmla="*/ 1745551 h 1745551"/>
                <a:gd name="connsiteX10" fmla="*/ 1120460 w 1961391"/>
                <a:gd name="connsiteY10" fmla="*/ 1745551 h 1745551"/>
                <a:gd name="connsiteX11" fmla="*/ 1097791 w 1961391"/>
                <a:gd name="connsiteY11" fmla="*/ 1745551 h 1745551"/>
                <a:gd name="connsiteX12" fmla="*/ 1039896 w 1961391"/>
                <a:gd name="connsiteY12" fmla="*/ 1745551 h 1745551"/>
                <a:gd name="connsiteX13" fmla="*/ 1013340 w 1961391"/>
                <a:gd name="connsiteY13" fmla="*/ 1745551 h 1745551"/>
                <a:gd name="connsiteX14" fmla="*/ 948051 w 1961391"/>
                <a:gd name="connsiteY14" fmla="*/ 1745551 h 1745551"/>
                <a:gd name="connsiteX15" fmla="*/ 921495 w 1961391"/>
                <a:gd name="connsiteY15" fmla="*/ 1745551 h 1745551"/>
                <a:gd name="connsiteX16" fmla="*/ 863600 w 1961391"/>
                <a:gd name="connsiteY16" fmla="*/ 1745551 h 1745551"/>
                <a:gd name="connsiteX17" fmla="*/ 840931 w 1961391"/>
                <a:gd name="connsiteY17" fmla="*/ 1745551 h 1745551"/>
                <a:gd name="connsiteX18" fmla="*/ 576168 w 1961391"/>
                <a:gd name="connsiteY18" fmla="*/ 1745551 h 1745551"/>
                <a:gd name="connsiteX19" fmla="*/ 421473 w 1961391"/>
                <a:gd name="connsiteY19" fmla="*/ 1656697 h 1745551"/>
                <a:gd name="connsiteX20" fmla="*/ 20411 w 1961391"/>
                <a:gd name="connsiteY20" fmla="*/ 961629 h 1745551"/>
                <a:gd name="connsiteX21" fmla="*/ 0 w 1961391"/>
                <a:gd name="connsiteY21" fmla="*/ 872775 h 1745551"/>
                <a:gd name="connsiteX22" fmla="*/ 20411 w 1961391"/>
                <a:gd name="connsiteY22" fmla="*/ 783921 h 1745551"/>
                <a:gd name="connsiteX23" fmla="*/ 421473 w 1961391"/>
                <a:gd name="connsiteY23" fmla="*/ 88854 h 1745551"/>
                <a:gd name="connsiteX24" fmla="*/ 576168 w 1961391"/>
                <a:gd name="connsiteY24" fmla="*/ 0 h 1745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961391" h="1745551">
                  <a:moveTo>
                    <a:pt x="576168" y="0"/>
                  </a:moveTo>
                  <a:lnTo>
                    <a:pt x="863600" y="0"/>
                  </a:lnTo>
                  <a:lnTo>
                    <a:pt x="1097791" y="0"/>
                  </a:lnTo>
                  <a:lnTo>
                    <a:pt x="1385223" y="0"/>
                  </a:lnTo>
                  <a:cubicBezTo>
                    <a:pt x="1441086" y="0"/>
                    <a:pt x="1511271" y="40128"/>
                    <a:pt x="1539918" y="88854"/>
                  </a:cubicBezTo>
                  <a:cubicBezTo>
                    <a:pt x="1940980" y="783921"/>
                    <a:pt x="1940980" y="783921"/>
                    <a:pt x="1940980" y="783921"/>
                  </a:cubicBezTo>
                  <a:cubicBezTo>
                    <a:pt x="1954587" y="808285"/>
                    <a:pt x="1961391" y="840530"/>
                    <a:pt x="1961391" y="872775"/>
                  </a:cubicBezTo>
                  <a:cubicBezTo>
                    <a:pt x="1961391" y="905021"/>
                    <a:pt x="1954587" y="937267"/>
                    <a:pt x="1940980" y="961629"/>
                  </a:cubicBezTo>
                  <a:cubicBezTo>
                    <a:pt x="1539918" y="1656697"/>
                    <a:pt x="1539918" y="1656697"/>
                    <a:pt x="1539918" y="1656697"/>
                  </a:cubicBezTo>
                  <a:cubicBezTo>
                    <a:pt x="1511271" y="1705424"/>
                    <a:pt x="1441086" y="1745551"/>
                    <a:pt x="1385223" y="1745551"/>
                  </a:cubicBezTo>
                  <a:cubicBezTo>
                    <a:pt x="1284958" y="1745551"/>
                    <a:pt x="1197225" y="1745551"/>
                    <a:pt x="1120460" y="1745551"/>
                  </a:cubicBezTo>
                  <a:lnTo>
                    <a:pt x="1097791" y="1745551"/>
                  </a:lnTo>
                  <a:lnTo>
                    <a:pt x="1039896" y="1745551"/>
                  </a:lnTo>
                  <a:lnTo>
                    <a:pt x="1013340" y="1745551"/>
                  </a:lnTo>
                  <a:lnTo>
                    <a:pt x="948051" y="1745551"/>
                  </a:lnTo>
                  <a:lnTo>
                    <a:pt x="921495" y="1745551"/>
                  </a:lnTo>
                  <a:lnTo>
                    <a:pt x="863600" y="1745551"/>
                  </a:lnTo>
                  <a:lnTo>
                    <a:pt x="840931" y="1745551"/>
                  </a:lnTo>
                  <a:cubicBezTo>
                    <a:pt x="764166" y="1745551"/>
                    <a:pt x="676433" y="1745551"/>
                    <a:pt x="576168" y="1745551"/>
                  </a:cubicBezTo>
                  <a:cubicBezTo>
                    <a:pt x="520305" y="1745551"/>
                    <a:pt x="450120" y="1705424"/>
                    <a:pt x="421473" y="1656697"/>
                  </a:cubicBezTo>
                  <a:cubicBezTo>
                    <a:pt x="421473" y="1656697"/>
                    <a:pt x="421473" y="1656697"/>
                    <a:pt x="20411" y="961629"/>
                  </a:cubicBezTo>
                  <a:cubicBezTo>
                    <a:pt x="6804" y="937267"/>
                    <a:pt x="0" y="905021"/>
                    <a:pt x="0" y="872775"/>
                  </a:cubicBezTo>
                  <a:cubicBezTo>
                    <a:pt x="0" y="840530"/>
                    <a:pt x="6804" y="808285"/>
                    <a:pt x="20411" y="783921"/>
                  </a:cubicBezTo>
                  <a:cubicBezTo>
                    <a:pt x="20411" y="783921"/>
                    <a:pt x="20411" y="783921"/>
                    <a:pt x="421473" y="88854"/>
                  </a:cubicBezTo>
                  <a:cubicBezTo>
                    <a:pt x="450120" y="40128"/>
                    <a:pt x="520305" y="0"/>
                    <a:pt x="57616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2590"/>
            </a:p>
          </p:txBody>
        </p:sp>
        <p:sp>
          <p:nvSpPr>
            <p:cNvPr id="7" name="任意多边形 6"/>
            <p:cNvSpPr/>
            <p:nvPr/>
          </p:nvSpPr>
          <p:spPr>
            <a:xfrm>
              <a:off x="5257193" y="2633694"/>
              <a:ext cx="1677614" cy="1493004"/>
            </a:xfrm>
            <a:custGeom>
              <a:avLst/>
              <a:gdLst>
                <a:gd name="connsiteX0" fmla="*/ 576168 w 1961391"/>
                <a:gd name="connsiteY0" fmla="*/ 0 h 1745551"/>
                <a:gd name="connsiteX1" fmla="*/ 863600 w 1961391"/>
                <a:gd name="connsiteY1" fmla="*/ 0 h 1745551"/>
                <a:gd name="connsiteX2" fmla="*/ 1097791 w 1961391"/>
                <a:gd name="connsiteY2" fmla="*/ 0 h 1745551"/>
                <a:gd name="connsiteX3" fmla="*/ 1385223 w 1961391"/>
                <a:gd name="connsiteY3" fmla="*/ 0 h 1745551"/>
                <a:gd name="connsiteX4" fmla="*/ 1539918 w 1961391"/>
                <a:gd name="connsiteY4" fmla="*/ 88854 h 1745551"/>
                <a:gd name="connsiteX5" fmla="*/ 1940980 w 1961391"/>
                <a:gd name="connsiteY5" fmla="*/ 783921 h 1745551"/>
                <a:gd name="connsiteX6" fmla="*/ 1961391 w 1961391"/>
                <a:gd name="connsiteY6" fmla="*/ 872775 h 1745551"/>
                <a:gd name="connsiteX7" fmla="*/ 1940980 w 1961391"/>
                <a:gd name="connsiteY7" fmla="*/ 961629 h 1745551"/>
                <a:gd name="connsiteX8" fmla="*/ 1539918 w 1961391"/>
                <a:gd name="connsiteY8" fmla="*/ 1656697 h 1745551"/>
                <a:gd name="connsiteX9" fmla="*/ 1385223 w 1961391"/>
                <a:gd name="connsiteY9" fmla="*/ 1745551 h 1745551"/>
                <a:gd name="connsiteX10" fmla="*/ 1120460 w 1961391"/>
                <a:gd name="connsiteY10" fmla="*/ 1745551 h 1745551"/>
                <a:gd name="connsiteX11" fmla="*/ 1097791 w 1961391"/>
                <a:gd name="connsiteY11" fmla="*/ 1745551 h 1745551"/>
                <a:gd name="connsiteX12" fmla="*/ 1039896 w 1961391"/>
                <a:gd name="connsiteY12" fmla="*/ 1745551 h 1745551"/>
                <a:gd name="connsiteX13" fmla="*/ 1013340 w 1961391"/>
                <a:gd name="connsiteY13" fmla="*/ 1745551 h 1745551"/>
                <a:gd name="connsiteX14" fmla="*/ 948051 w 1961391"/>
                <a:gd name="connsiteY14" fmla="*/ 1745551 h 1745551"/>
                <a:gd name="connsiteX15" fmla="*/ 921495 w 1961391"/>
                <a:gd name="connsiteY15" fmla="*/ 1745551 h 1745551"/>
                <a:gd name="connsiteX16" fmla="*/ 863600 w 1961391"/>
                <a:gd name="connsiteY16" fmla="*/ 1745551 h 1745551"/>
                <a:gd name="connsiteX17" fmla="*/ 840931 w 1961391"/>
                <a:gd name="connsiteY17" fmla="*/ 1745551 h 1745551"/>
                <a:gd name="connsiteX18" fmla="*/ 576168 w 1961391"/>
                <a:gd name="connsiteY18" fmla="*/ 1745551 h 1745551"/>
                <a:gd name="connsiteX19" fmla="*/ 421473 w 1961391"/>
                <a:gd name="connsiteY19" fmla="*/ 1656697 h 1745551"/>
                <a:gd name="connsiteX20" fmla="*/ 20411 w 1961391"/>
                <a:gd name="connsiteY20" fmla="*/ 961629 h 1745551"/>
                <a:gd name="connsiteX21" fmla="*/ 0 w 1961391"/>
                <a:gd name="connsiteY21" fmla="*/ 872775 h 1745551"/>
                <a:gd name="connsiteX22" fmla="*/ 20411 w 1961391"/>
                <a:gd name="connsiteY22" fmla="*/ 783921 h 1745551"/>
                <a:gd name="connsiteX23" fmla="*/ 421473 w 1961391"/>
                <a:gd name="connsiteY23" fmla="*/ 88854 h 1745551"/>
                <a:gd name="connsiteX24" fmla="*/ 576168 w 1961391"/>
                <a:gd name="connsiteY24" fmla="*/ 0 h 1745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961391" h="1745551">
                  <a:moveTo>
                    <a:pt x="576168" y="0"/>
                  </a:moveTo>
                  <a:lnTo>
                    <a:pt x="863600" y="0"/>
                  </a:lnTo>
                  <a:lnTo>
                    <a:pt x="1097791" y="0"/>
                  </a:lnTo>
                  <a:lnTo>
                    <a:pt x="1385223" y="0"/>
                  </a:lnTo>
                  <a:cubicBezTo>
                    <a:pt x="1441086" y="0"/>
                    <a:pt x="1511271" y="40128"/>
                    <a:pt x="1539918" y="88854"/>
                  </a:cubicBezTo>
                  <a:cubicBezTo>
                    <a:pt x="1940980" y="783921"/>
                    <a:pt x="1940980" y="783921"/>
                    <a:pt x="1940980" y="783921"/>
                  </a:cubicBezTo>
                  <a:cubicBezTo>
                    <a:pt x="1954587" y="808285"/>
                    <a:pt x="1961391" y="840530"/>
                    <a:pt x="1961391" y="872775"/>
                  </a:cubicBezTo>
                  <a:cubicBezTo>
                    <a:pt x="1961391" y="905021"/>
                    <a:pt x="1954587" y="937267"/>
                    <a:pt x="1940980" y="961629"/>
                  </a:cubicBezTo>
                  <a:cubicBezTo>
                    <a:pt x="1539918" y="1656697"/>
                    <a:pt x="1539918" y="1656697"/>
                    <a:pt x="1539918" y="1656697"/>
                  </a:cubicBezTo>
                  <a:cubicBezTo>
                    <a:pt x="1511271" y="1705424"/>
                    <a:pt x="1441086" y="1745551"/>
                    <a:pt x="1385223" y="1745551"/>
                  </a:cubicBezTo>
                  <a:cubicBezTo>
                    <a:pt x="1284958" y="1745551"/>
                    <a:pt x="1197225" y="1745551"/>
                    <a:pt x="1120460" y="1745551"/>
                  </a:cubicBezTo>
                  <a:lnTo>
                    <a:pt x="1097791" y="1745551"/>
                  </a:lnTo>
                  <a:lnTo>
                    <a:pt x="1039896" y="1745551"/>
                  </a:lnTo>
                  <a:lnTo>
                    <a:pt x="1013340" y="1745551"/>
                  </a:lnTo>
                  <a:lnTo>
                    <a:pt x="948051" y="1745551"/>
                  </a:lnTo>
                  <a:lnTo>
                    <a:pt x="921495" y="1745551"/>
                  </a:lnTo>
                  <a:lnTo>
                    <a:pt x="863600" y="1745551"/>
                  </a:lnTo>
                  <a:lnTo>
                    <a:pt x="840931" y="1745551"/>
                  </a:lnTo>
                  <a:cubicBezTo>
                    <a:pt x="764166" y="1745551"/>
                    <a:pt x="676433" y="1745551"/>
                    <a:pt x="576168" y="1745551"/>
                  </a:cubicBezTo>
                  <a:cubicBezTo>
                    <a:pt x="520305" y="1745551"/>
                    <a:pt x="450120" y="1705424"/>
                    <a:pt x="421473" y="1656697"/>
                  </a:cubicBezTo>
                  <a:cubicBezTo>
                    <a:pt x="421473" y="1656697"/>
                    <a:pt x="421473" y="1656697"/>
                    <a:pt x="20411" y="961629"/>
                  </a:cubicBezTo>
                  <a:cubicBezTo>
                    <a:pt x="6804" y="937267"/>
                    <a:pt x="0" y="905021"/>
                    <a:pt x="0" y="872775"/>
                  </a:cubicBezTo>
                  <a:cubicBezTo>
                    <a:pt x="0" y="840530"/>
                    <a:pt x="6804" y="808285"/>
                    <a:pt x="20411" y="783921"/>
                  </a:cubicBezTo>
                  <a:cubicBezTo>
                    <a:pt x="20411" y="783921"/>
                    <a:pt x="20411" y="783921"/>
                    <a:pt x="421473" y="88854"/>
                  </a:cubicBezTo>
                  <a:cubicBezTo>
                    <a:pt x="450120" y="40128"/>
                    <a:pt x="520305" y="0"/>
                    <a:pt x="576168" y="0"/>
                  </a:cubicBezTo>
                  <a:close/>
                </a:path>
              </a:pathLst>
            </a:custGeom>
            <a:solidFill>
              <a:srgbClr val="9CC5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2590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5491220" y="3502820"/>
            <a:ext cx="12095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Part.02</a:t>
            </a:r>
            <a:endParaRPr lang="en-US" altLang="zh-CN" sz="24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327401" y="4789616"/>
            <a:ext cx="5537198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spc="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文献</a:t>
            </a:r>
            <a:r>
              <a:rPr lang="zh-CN" altLang="en-US" sz="4000" b="1" spc="6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阅读</a:t>
            </a:r>
            <a:endParaRPr lang="zh-CN" altLang="en-US" sz="4000" b="1" spc="6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8252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文本框 8"/>
          <p:cNvSpPr txBox="1">
            <a:spLocks noChangeArrowheads="1"/>
          </p:cNvSpPr>
          <p:nvPr/>
        </p:nvSpPr>
        <p:spPr bwMode="auto">
          <a:xfrm>
            <a:off x="3628845" y="857785"/>
            <a:ext cx="4665345" cy="55308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284730" indent="1905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741930" indent="1905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199130" indent="1905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656330" indent="1905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0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”</a:t>
            </a:r>
            <a:r>
              <a:rPr lang="zh-CN" altLang="en-US" sz="20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如何阅读文献</a:t>
            </a:r>
            <a:r>
              <a:rPr lang="en-US" altLang="zh-CN" sz="20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 --- </a:t>
            </a:r>
            <a:r>
              <a:rPr lang="zh-CN" altLang="en-US" sz="20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施一公</a:t>
            </a:r>
          </a:p>
        </p:txBody>
      </p:sp>
      <p:grpSp>
        <p:nvGrpSpPr>
          <p:cNvPr id="52" name="组合 51"/>
          <p:cNvGrpSpPr/>
          <p:nvPr/>
        </p:nvGrpSpPr>
        <p:grpSpPr>
          <a:xfrm>
            <a:off x="897074" y="1673137"/>
            <a:ext cx="10128885" cy="4517390"/>
            <a:chOff x="1934" y="2046"/>
            <a:chExt cx="15368" cy="6336"/>
          </a:xfrm>
        </p:grpSpPr>
        <p:sp>
          <p:nvSpPr>
            <p:cNvPr id="53" name="圆角矩形 52"/>
            <p:cNvSpPr/>
            <p:nvPr/>
          </p:nvSpPr>
          <p:spPr bwMode="auto">
            <a:xfrm>
              <a:off x="1934" y="7334"/>
              <a:ext cx="2794" cy="1027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28" tIns="45714" rIns="91428" bIns="45714" numCol="1" rtlCol="0" anchor="t" anchorCtr="0" compatLnSpc="1"/>
            <a:lstStyle/>
            <a:p>
              <a:pPr marL="0" marR="0" indent="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altLang="en-US" sz="14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文章快览</a:t>
              </a:r>
              <a:endParaRPr kumimoji="0" lang="en-US" altLang="zh-CN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marR="0" indent="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altLang="zh-CN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Quick Browsing</a:t>
              </a:r>
              <a:endParaRPr kumimoji="0" lang="zh-CN" alt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圆角矩形 53"/>
            <p:cNvSpPr/>
            <p:nvPr/>
          </p:nvSpPr>
          <p:spPr bwMode="auto">
            <a:xfrm>
              <a:off x="4796" y="7335"/>
              <a:ext cx="4596" cy="1047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28" tIns="45714" rIns="91428" bIns="45714" numCol="1" rtlCol="0" anchor="t" anchorCtr="0" compatLnSpc="1"/>
            <a:lstStyle/>
            <a:p>
              <a:pPr marL="0" marR="0" indent="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zh-CN" altLang="en-US" sz="1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科研评述和新闻优先读</a:t>
              </a:r>
              <a:endPara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en-US" altLang="zh-CN" sz="1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News &amp; Views Perspectives</a:t>
              </a:r>
              <a:endParaRPr kumimoji="0" lang="zh-CN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圆角矩形 54"/>
            <p:cNvSpPr/>
            <p:nvPr/>
          </p:nvSpPr>
          <p:spPr bwMode="auto">
            <a:xfrm>
              <a:off x="9629" y="7332"/>
              <a:ext cx="4001" cy="1007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28" tIns="45714" rIns="91428" bIns="45714" numCol="1" rtlCol="0" anchor="t" anchorCtr="0" compatLnSpc="1"/>
            <a:lstStyle/>
            <a:p>
              <a:pPr marL="0" marR="0" indent="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zh-CN" altLang="en-US" sz="1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重点理清主线逻辑</a:t>
              </a:r>
              <a:endPara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marR="0" indent="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altLang="zh-CN" sz="1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Logical Structure </a:t>
              </a:r>
            </a:p>
            <a:p>
              <a:pPr marL="0" marR="0" indent="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圆角矩形 55"/>
            <p:cNvSpPr/>
            <p:nvPr/>
          </p:nvSpPr>
          <p:spPr bwMode="auto">
            <a:xfrm>
              <a:off x="13745" y="7334"/>
              <a:ext cx="3557" cy="1027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28" tIns="45714" rIns="91428" bIns="45714" numCol="1" rtlCol="0" anchor="t" anchorCtr="0" compatLnSpc="1"/>
            <a:lstStyle/>
            <a:p>
              <a:pPr marL="0" marR="0" indent="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altLang="en-US" sz="14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不必纠结细节</a:t>
              </a:r>
              <a:endParaRPr kumimoji="0" lang="en-US" altLang="zh-CN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en-US" altLang="zh-CN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No Tangle of Details</a:t>
              </a:r>
              <a:endParaRPr kumimoji="0" lang="zh-CN" alt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圆角矩形 56"/>
            <p:cNvSpPr/>
            <p:nvPr/>
          </p:nvSpPr>
          <p:spPr bwMode="auto">
            <a:xfrm>
              <a:off x="3589" y="5571"/>
              <a:ext cx="3335" cy="1063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28" tIns="45714" rIns="91428" bIns="45714" numCol="1" rtlCol="0" anchor="t" anchorCtr="0" compatLnSpc="1"/>
            <a:lstStyle/>
            <a:p>
              <a:pPr marL="0" marR="0" indent="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altLang="en-US" sz="14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精读重要论文</a:t>
              </a:r>
              <a:endParaRPr kumimoji="0" lang="en-US" altLang="zh-CN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en-US" altLang="zh-CN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Intensive Reading</a:t>
              </a:r>
            </a:p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圆角矩形 57"/>
            <p:cNvSpPr/>
            <p:nvPr/>
          </p:nvSpPr>
          <p:spPr bwMode="auto">
            <a:xfrm>
              <a:off x="7889" y="5576"/>
              <a:ext cx="3464" cy="1037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28" tIns="45714" rIns="91428" bIns="45714" numCol="1" rtlCol="0" anchor="t" anchorCtr="0" compatLnSpc="1"/>
            <a:lstStyle/>
            <a:p>
              <a:pPr marL="0" marR="0" indent="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altLang="en-US" sz="14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分享阅读体会</a:t>
              </a:r>
              <a:endParaRPr kumimoji="0" lang="en-US" altLang="zh-CN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marR="0" indent="0" algn="ctr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altLang="zh-CN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Question Sharing</a:t>
              </a:r>
              <a:endParaRPr kumimoji="0" lang="zh-CN" alt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圆角矩形 58"/>
            <p:cNvSpPr/>
            <p:nvPr/>
          </p:nvSpPr>
          <p:spPr bwMode="auto">
            <a:xfrm>
              <a:off x="12470" y="5555"/>
              <a:ext cx="3116" cy="1036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28" tIns="45714" rIns="91428" bIns="45714" numCol="1" rtlCol="0" anchor="t" anchorCtr="0" compatLnSpc="1"/>
            <a:lstStyle/>
            <a:p>
              <a:pPr algn="ctr"/>
              <a:r>
                <a:rPr lang="zh-CN" altLang="zh-CN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科研论文讨论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Journal Club</a:t>
              </a:r>
              <a:endParaRPr kumimoji="0" lang="zh-CN" alt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圆角矩形 59"/>
            <p:cNvSpPr/>
            <p:nvPr/>
          </p:nvSpPr>
          <p:spPr bwMode="auto">
            <a:xfrm>
              <a:off x="6107" y="3737"/>
              <a:ext cx="2898" cy="1113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28" tIns="45714" rIns="91428" bIns="45714" numCol="1" rtlCol="0" anchor="t" anchorCtr="0" compatLnSpc="1"/>
            <a:lstStyle/>
            <a:p>
              <a:pPr algn="ctr"/>
              <a:r>
                <a:rPr kumimoji="0" lang="zh-CN" altLang="en-US" sz="1400" b="0" i="0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批判阅读</a:t>
              </a:r>
            </a:p>
            <a:p>
              <a:pPr algn="ctr"/>
              <a:r>
                <a:rPr lang="en-US" altLang="zh-CN" sz="1400" dirty="0" smtClean="0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Critical Reading</a:t>
              </a:r>
            </a:p>
            <a:p>
              <a:pPr algn="ctr"/>
              <a:endParaRPr kumimoji="0" lang="en-US" altLang="zh-CN" sz="1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endParaRPr kumimoji="0" lang="en-US" altLang="zh-CN" sz="1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圆角矩形 60"/>
            <p:cNvSpPr/>
            <p:nvPr/>
          </p:nvSpPr>
          <p:spPr bwMode="auto">
            <a:xfrm>
              <a:off x="10169" y="3775"/>
              <a:ext cx="3374" cy="1062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28" tIns="45714" rIns="91428" bIns="45714" numCol="1" rtlCol="0" anchor="t" anchorCtr="0" compatLnSpc="1"/>
            <a:lstStyle/>
            <a:p>
              <a:pPr algn="ctr"/>
              <a:r>
                <a:rPr lang="zh-CN" altLang="en-US" sz="1400" dirty="0" smtClean="0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发现问题</a:t>
              </a:r>
            </a:p>
            <a:p>
              <a:pPr algn="ctr"/>
              <a:r>
                <a:rPr lang="en-US" altLang="zh-CN" sz="1400" dirty="0" smtClean="0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Discover Problems</a:t>
              </a:r>
            </a:p>
            <a:p>
              <a:pPr algn="ctr"/>
              <a:endParaRPr kumimoji="0" lang="en-US" altLang="zh-CN" sz="1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endParaRPr kumimoji="0" lang="en-US" altLang="zh-CN" sz="1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圆角矩形 61"/>
            <p:cNvSpPr/>
            <p:nvPr/>
          </p:nvSpPr>
          <p:spPr bwMode="auto">
            <a:xfrm>
              <a:off x="7694" y="2046"/>
              <a:ext cx="3826" cy="991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28" tIns="45714" rIns="91428" bIns="45714" numCol="1" rtlCol="0" anchor="t" anchorCtr="0" compatLnSpc="1"/>
            <a:lstStyle/>
            <a:p>
              <a:pPr algn="ctr"/>
              <a:r>
                <a:rPr lang="zh-CN" altLang="en-US" sz="1400" dirty="0" smtClean="0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突破性创新</a:t>
              </a:r>
              <a:endParaRPr kumimoji="0" lang="zh-CN" altLang="en-US" sz="1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en-US" altLang="zh-CN" sz="1400" dirty="0" smtClean="0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Disruptive Innovation</a:t>
              </a:r>
              <a:endParaRPr kumimoji="0" lang="en-US" altLang="zh-CN" sz="1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endParaRPr kumimoji="0" lang="zh-CN" altLang="en-US" sz="1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左大括号 62"/>
            <p:cNvSpPr/>
            <p:nvPr/>
          </p:nvSpPr>
          <p:spPr bwMode="auto">
            <a:xfrm rot="5400000">
              <a:off x="4954" y="5372"/>
              <a:ext cx="645" cy="3331"/>
            </a:xfrm>
            <a:prstGeom prst="leftBrac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28" tIns="45714" rIns="91428" bIns="45714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左大括号 63"/>
            <p:cNvSpPr/>
            <p:nvPr/>
          </p:nvSpPr>
          <p:spPr bwMode="auto">
            <a:xfrm rot="5400000">
              <a:off x="9278" y="5353"/>
              <a:ext cx="645" cy="3331"/>
            </a:xfrm>
            <a:prstGeom prst="leftBrac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28" tIns="45714" rIns="91428" bIns="45714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左大括号 64"/>
            <p:cNvSpPr/>
            <p:nvPr/>
          </p:nvSpPr>
          <p:spPr bwMode="auto">
            <a:xfrm rot="5400000">
              <a:off x="13709" y="5249"/>
              <a:ext cx="645" cy="3331"/>
            </a:xfrm>
            <a:prstGeom prst="leftBrac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28" tIns="45714" rIns="91428" bIns="45714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左大括号 65"/>
            <p:cNvSpPr/>
            <p:nvPr/>
          </p:nvSpPr>
          <p:spPr bwMode="auto">
            <a:xfrm rot="5400000">
              <a:off x="7243" y="3553"/>
              <a:ext cx="645" cy="3331"/>
            </a:xfrm>
            <a:prstGeom prst="leftBrac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28" tIns="45714" rIns="91428" bIns="45714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左大括号 66"/>
            <p:cNvSpPr/>
            <p:nvPr/>
          </p:nvSpPr>
          <p:spPr bwMode="auto">
            <a:xfrm rot="5400000">
              <a:off x="11520" y="3533"/>
              <a:ext cx="645" cy="3331"/>
            </a:xfrm>
            <a:prstGeom prst="leftBrac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28" tIns="45714" rIns="91428" bIns="45714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左大括号 67"/>
            <p:cNvSpPr/>
            <p:nvPr/>
          </p:nvSpPr>
          <p:spPr bwMode="auto">
            <a:xfrm rot="5400000">
              <a:off x="9263" y="1735"/>
              <a:ext cx="645" cy="3331"/>
            </a:xfrm>
            <a:prstGeom prst="leftBrac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28" tIns="45714" rIns="91428" bIns="45714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635475" y="287660"/>
            <a:ext cx="809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kern="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1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. </a:t>
            </a:r>
            <a:r>
              <a:rPr lang="zh-CN" altLang="en-US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文献阅读</a:t>
            </a:r>
            <a:endParaRPr lang="zh-CN" altLang="en-US" sz="2800" b="1" kern="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2016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570438" y="0"/>
            <a:ext cx="6141573" cy="13176363"/>
            <a:chOff x="512080" y="-1182994"/>
            <a:chExt cx="4625481" cy="11324511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42929" y="-1182994"/>
              <a:ext cx="4594632" cy="5610681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2080" y="4427687"/>
              <a:ext cx="4625481" cy="5713830"/>
            </a:xfrm>
            <a:prstGeom prst="rect">
              <a:avLst/>
            </a:prstGeom>
          </p:spPr>
        </p:pic>
      </p:grpSp>
      <p:sp>
        <p:nvSpPr>
          <p:cNvPr id="5" name="文本框 4"/>
          <p:cNvSpPr txBox="1"/>
          <p:nvPr/>
        </p:nvSpPr>
        <p:spPr>
          <a:xfrm>
            <a:off x="9213765" y="2852170"/>
            <a:ext cx="2133295" cy="1015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C00000"/>
                </a:solidFill>
              </a:rPr>
              <a:t>阅读大纲不方便</a:t>
            </a:r>
            <a:endParaRPr lang="en-US" altLang="zh-CN" sz="2000" dirty="0" smtClean="0">
              <a:solidFill>
                <a:srgbClr val="C00000"/>
              </a:solidFill>
            </a:endParaRPr>
          </a:p>
          <a:p>
            <a:pPr algn="ctr"/>
            <a:endParaRPr lang="en-US" altLang="zh-CN" sz="2000" dirty="0" smtClean="0">
              <a:solidFill>
                <a:srgbClr val="C00000"/>
              </a:solidFill>
            </a:endParaRPr>
          </a:p>
          <a:p>
            <a:pPr algn="ctr"/>
            <a:r>
              <a:rPr lang="zh-CN" altLang="en-US" sz="2000" dirty="0" smtClean="0">
                <a:solidFill>
                  <a:srgbClr val="C00000"/>
                </a:solidFill>
              </a:rPr>
              <a:t>需要自己整理</a:t>
            </a:r>
            <a:endParaRPr lang="en-US" altLang="zh-CN" sz="2000" dirty="0" smtClean="0">
              <a:solidFill>
                <a:srgbClr val="C00000"/>
              </a:solidFill>
            </a:endParaRPr>
          </a:p>
        </p:txBody>
      </p:sp>
      <p:grpSp>
        <p:nvGrpSpPr>
          <p:cNvPr id="12" name="Group 4"/>
          <p:cNvGrpSpPr/>
          <p:nvPr/>
        </p:nvGrpSpPr>
        <p:grpSpPr bwMode="auto">
          <a:xfrm>
            <a:off x="210896" y="1424193"/>
            <a:ext cx="1655241" cy="619049"/>
            <a:chOff x="404" y="1936"/>
            <a:chExt cx="1326" cy="298"/>
          </a:xfrm>
          <a:solidFill>
            <a:schemeClr val="accent1">
              <a:lumMod val="75000"/>
            </a:schemeClr>
          </a:solidFill>
        </p:grpSpPr>
        <p:sp>
          <p:nvSpPr>
            <p:cNvPr id="13" name="Rectangle 5"/>
            <p:cNvSpPr>
              <a:spLocks noChangeArrowheads="1"/>
            </p:cNvSpPr>
            <p:nvPr/>
          </p:nvSpPr>
          <p:spPr bwMode="invGray">
            <a:xfrm>
              <a:off x="404" y="1936"/>
              <a:ext cx="1205" cy="298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auto">
                <a:defRPr/>
              </a:pPr>
              <a:r>
                <a:rPr lang="zh-CN" altLang="en-US" sz="1860" b="1" dirty="0">
                  <a:solidFill>
                    <a:schemeClr val="bg1"/>
                  </a:solidFill>
                  <a:sym typeface="+mn-ea"/>
                </a:rPr>
                <a:t>文献</a:t>
              </a:r>
              <a:r>
                <a:rPr lang="zh-CN" altLang="en-US" sz="1860" b="1" dirty="0" smtClean="0">
                  <a:solidFill>
                    <a:schemeClr val="bg1"/>
                  </a:solidFill>
                  <a:sym typeface="+mn-ea"/>
                </a:rPr>
                <a:t>阅读</a:t>
              </a:r>
              <a:endParaRPr lang="zh-CN" altLang="en-US" sz="1865" b="1" strike="noStrike" noProof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endParaRPr>
            </a:p>
          </p:txBody>
        </p:sp>
        <p:sp>
          <p:nvSpPr>
            <p:cNvPr id="14" name="AutoShape 6"/>
            <p:cNvSpPr>
              <a:spLocks noChangeArrowheads="1"/>
            </p:cNvSpPr>
            <p:nvPr/>
          </p:nvSpPr>
          <p:spPr bwMode="invGray">
            <a:xfrm rot="5400000">
              <a:off x="1600" y="2025"/>
              <a:ext cx="139" cy="120"/>
            </a:xfrm>
            <a:prstGeom prst="triangle">
              <a:avLst>
                <a:gd name="adj" fmla="val 50000"/>
              </a:avLst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defRPr/>
              </a:pPr>
              <a:endParaRPr lang="zh-CN" altLang="zh-CN" sz="1865" strike="noStrike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" name="矩形 15"/>
          <p:cNvSpPr>
            <a:spLocks noChangeArrowheads="1"/>
          </p:cNvSpPr>
          <p:nvPr/>
        </p:nvSpPr>
        <p:spPr bwMode="auto">
          <a:xfrm>
            <a:off x="210897" y="2412775"/>
            <a:ext cx="1504196" cy="1022224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ct val="30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strike="noStrike" noProof="1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1800" strike="noStrike" noProof="1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1800" strike="noStrike" noProof="1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</a:p>
          <a:p>
            <a:pPr algn="ctr" eaLnBrk="1" fontAlgn="auto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strike="noStrike" noProof="1">
                <a:latin typeface="黑体" panose="02010609060101010101" pitchFamily="49" charset="-122"/>
                <a:ea typeface="黑体" panose="02010609060101010101" pitchFamily="49" charset="-122"/>
              </a:rPr>
              <a:t>框架式粗读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635475" y="287660"/>
            <a:ext cx="809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1. </a:t>
            </a:r>
            <a:r>
              <a:rPr lang="zh-CN" altLang="en-US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文献阅读</a:t>
            </a:r>
            <a:endParaRPr lang="zh-CN" altLang="en-US" sz="2800" b="1" kern="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10896" y="3580318"/>
            <a:ext cx="3645381" cy="1172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600">
              <a:lnSpc>
                <a:spcPct val="130000"/>
              </a:lnSpc>
            </a:pPr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通过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文献</a:t>
            </a:r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的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题目</a:t>
            </a:r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、摘要、</a:t>
            </a:r>
            <a:r>
              <a:rPr lang="zh-CN" altLang="en-US" b="1" dirty="0" smtClean="0">
                <a:solidFill>
                  <a:srgbClr val="FF9933"/>
                </a:solidFill>
                <a:latin typeface="微软雅黑" panose="020B0503020204020204" charset="-122"/>
                <a:ea typeface="微软雅黑" panose="020B0503020204020204" charset="-122"/>
              </a:rPr>
              <a:t>目录</a:t>
            </a:r>
            <a:r>
              <a:rPr lang="zh-CN" altLang="en-US" b="1" dirty="0">
                <a:solidFill>
                  <a:srgbClr val="FF9933"/>
                </a:solidFill>
                <a:latin typeface="微软雅黑" panose="020B0503020204020204" charset="-122"/>
                <a:ea typeface="微软雅黑" panose="020B0503020204020204" charset="-122"/>
              </a:rPr>
              <a:t>大纲</a:t>
            </a:r>
            <a:r>
              <a:rPr lang="zh-CN" altLang="en-US" b="1" dirty="0" smtClean="0">
                <a:solidFill>
                  <a:srgbClr val="FF9933"/>
                </a:solidFill>
                <a:latin typeface="微软雅黑" panose="020B0503020204020204" charset="-122"/>
                <a:ea typeface="微软雅黑" panose="020B0503020204020204" charset="-122"/>
              </a:rPr>
              <a:t>、结构导</a:t>
            </a:r>
            <a:r>
              <a:rPr lang="zh-CN" altLang="en-US" b="1" dirty="0">
                <a:solidFill>
                  <a:srgbClr val="FF9933"/>
                </a:solidFill>
                <a:latin typeface="微软雅黑" panose="020B0503020204020204" charset="-122"/>
                <a:ea typeface="微软雅黑" panose="020B0503020204020204" charset="-122"/>
              </a:rPr>
              <a:t>图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等，从总体把握论文的思路和</a:t>
            </a:r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内容，进一步筛选文献。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93329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1.85185E-6 L 0.00222 -0.77871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" y="-3893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5508" y="1828153"/>
            <a:ext cx="8772400" cy="413315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5405120" y="5342709"/>
            <a:ext cx="1162594" cy="61859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 typeface="Arial" panose="020B0604020202020204" pitchFamily="34" charset="0"/>
              <a:buNone/>
              <a:defRPr/>
            </a:pPr>
            <a:endParaRPr lang="zh-CN" altLang="en-US" sz="2400" noProof="1">
              <a:solidFill>
                <a:prstClr val="white"/>
              </a:solidFill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7876" y="1224040"/>
            <a:ext cx="2438095" cy="6019048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4085971" y="1224040"/>
            <a:ext cx="7895231" cy="15342131"/>
            <a:chOff x="3001093" y="1020839"/>
            <a:chExt cx="7895231" cy="15342131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001093" y="5801329"/>
              <a:ext cx="7788825" cy="5263703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035531" y="11065032"/>
              <a:ext cx="7719948" cy="5297938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7"/>
            <a:srcRect l="20058"/>
            <a:stretch/>
          </p:blipFill>
          <p:spPr>
            <a:xfrm>
              <a:off x="3001094" y="1020839"/>
              <a:ext cx="7895230" cy="4775277"/>
            </a:xfrm>
            <a:prstGeom prst="rect">
              <a:avLst/>
            </a:prstGeom>
          </p:spPr>
        </p:pic>
      </p:grpSp>
      <p:sp>
        <p:nvSpPr>
          <p:cNvPr id="23" name="矩形标注 22"/>
          <p:cNvSpPr/>
          <p:nvPr/>
        </p:nvSpPr>
        <p:spPr>
          <a:xfrm>
            <a:off x="4518738" y="2126704"/>
            <a:ext cx="3914062" cy="1270000"/>
          </a:xfrm>
          <a:prstGeom prst="wedgeRectCallout">
            <a:avLst>
              <a:gd name="adj1" fmla="val -67909"/>
              <a:gd name="adj2" fmla="val 47754"/>
            </a:avLst>
          </a:prstGeom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000" noProof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浏览文献目录大纲和全文，</a:t>
            </a:r>
            <a:r>
              <a:rPr lang="zh-CN" altLang="en-US" sz="200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快速了解</a:t>
            </a:r>
            <a:r>
              <a:rPr lang="zh-CN" altLang="en-US" sz="2000" noProof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文章大概内容和写作思路</a:t>
            </a:r>
            <a:endParaRPr lang="zh-CN" altLang="en-US" sz="2000" noProof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35475" y="287660"/>
            <a:ext cx="809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1. </a:t>
            </a:r>
            <a:r>
              <a:rPr lang="zh-CN" altLang="en-US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文献阅读</a:t>
            </a:r>
            <a:r>
              <a:rPr lang="en-US" altLang="zh-CN" sz="2800" b="1" kern="0" dirty="0" smtClean="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-</a:t>
            </a:r>
            <a:r>
              <a:rPr lang="zh-CN" altLang="en-US" sz="2800" b="1" kern="0" dirty="0" smtClean="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知网研学平台</a:t>
            </a:r>
            <a:endParaRPr lang="zh-CN" altLang="en-US" sz="2800" b="1" kern="0" dirty="0">
              <a:solidFill>
                <a:srgbClr val="FF993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grpSp>
        <p:nvGrpSpPr>
          <p:cNvPr id="22" name="Group 4"/>
          <p:cNvGrpSpPr/>
          <p:nvPr/>
        </p:nvGrpSpPr>
        <p:grpSpPr bwMode="auto">
          <a:xfrm>
            <a:off x="210896" y="1424193"/>
            <a:ext cx="1655241" cy="619049"/>
            <a:chOff x="404" y="1936"/>
            <a:chExt cx="1326" cy="298"/>
          </a:xfrm>
          <a:solidFill>
            <a:schemeClr val="accent1">
              <a:lumMod val="75000"/>
            </a:schemeClr>
          </a:solidFill>
        </p:grpSpPr>
        <p:sp>
          <p:nvSpPr>
            <p:cNvPr id="24" name="Rectangle 5"/>
            <p:cNvSpPr>
              <a:spLocks noChangeArrowheads="1"/>
            </p:cNvSpPr>
            <p:nvPr/>
          </p:nvSpPr>
          <p:spPr bwMode="invGray">
            <a:xfrm>
              <a:off x="404" y="1936"/>
              <a:ext cx="1205" cy="298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auto">
                <a:defRPr/>
              </a:pPr>
              <a:r>
                <a:rPr lang="zh-CN" altLang="en-US" sz="1860" b="1" dirty="0">
                  <a:solidFill>
                    <a:schemeClr val="bg1"/>
                  </a:solidFill>
                  <a:sym typeface="+mn-ea"/>
                </a:rPr>
                <a:t>文献</a:t>
              </a:r>
              <a:r>
                <a:rPr lang="zh-CN" altLang="en-US" sz="1860" b="1" dirty="0" smtClean="0">
                  <a:solidFill>
                    <a:schemeClr val="bg1"/>
                  </a:solidFill>
                  <a:sym typeface="+mn-ea"/>
                </a:rPr>
                <a:t>阅读</a:t>
              </a:r>
              <a:endParaRPr lang="zh-CN" altLang="en-US" sz="1865" b="1" strike="noStrike" noProof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endParaRPr>
            </a:p>
          </p:txBody>
        </p:sp>
        <p:sp>
          <p:nvSpPr>
            <p:cNvPr id="25" name="AutoShape 6"/>
            <p:cNvSpPr>
              <a:spLocks noChangeArrowheads="1"/>
            </p:cNvSpPr>
            <p:nvPr/>
          </p:nvSpPr>
          <p:spPr bwMode="invGray">
            <a:xfrm rot="5400000">
              <a:off x="1600" y="2025"/>
              <a:ext cx="139" cy="120"/>
            </a:xfrm>
            <a:prstGeom prst="triangle">
              <a:avLst>
                <a:gd name="adj" fmla="val 50000"/>
              </a:avLst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defRPr/>
              </a:pPr>
              <a:endParaRPr lang="zh-CN" altLang="zh-CN" sz="1865" strike="noStrike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6" name="矩形 15"/>
          <p:cNvSpPr>
            <a:spLocks noChangeArrowheads="1"/>
          </p:cNvSpPr>
          <p:nvPr/>
        </p:nvSpPr>
        <p:spPr bwMode="auto">
          <a:xfrm>
            <a:off x="210897" y="2412775"/>
            <a:ext cx="1504196" cy="1022224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ct val="30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strike="noStrike" noProof="1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1800" strike="noStrike" noProof="1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1800" strike="noStrike" noProof="1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</a:p>
          <a:p>
            <a:pPr algn="ctr" eaLnBrk="1" fontAlgn="auto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strike="noStrike" noProof="1">
                <a:latin typeface="黑体" panose="02010609060101010101" pitchFamily="49" charset="-122"/>
                <a:ea typeface="黑体" panose="02010609060101010101" pitchFamily="49" charset="-122"/>
              </a:rPr>
              <a:t>框架式粗读</a:t>
            </a:r>
          </a:p>
        </p:txBody>
      </p:sp>
    </p:spTree>
    <p:extLst>
      <p:ext uri="{BB962C8B-B14F-4D97-AF65-F5344CB8AC3E}">
        <p14:creationId xmlns:p14="http://schemas.microsoft.com/office/powerpoint/2010/main" val="991570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7.40741E-7 L -0.00052 -0.7581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-379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23" grpId="0" bldLvl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Box 36"/>
          <p:cNvSpPr txBox="1">
            <a:spLocks/>
          </p:cNvSpPr>
          <p:nvPr/>
        </p:nvSpPr>
        <p:spPr bwMode="auto">
          <a:xfrm>
            <a:off x="9502652" y="1520878"/>
            <a:ext cx="2109117" cy="583892"/>
          </a:xfrm>
          <a:prstGeom prst="rect">
            <a:avLst/>
          </a:prstGeom>
        </p:spPr>
        <p:txBody>
          <a:bodyPr wrap="none" lIns="0" tIns="0" rIns="384000" bIns="0" anchor="ctr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algn="r"/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整理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L 形 2"/>
          <p:cNvSpPr/>
          <p:nvPr/>
        </p:nvSpPr>
        <p:spPr>
          <a:xfrm rot="5400000">
            <a:off x="2473073" y="3410561"/>
            <a:ext cx="991450" cy="1811522"/>
          </a:xfrm>
          <a:prstGeom prst="corner">
            <a:avLst>
              <a:gd name="adj1" fmla="val 16120"/>
              <a:gd name="adj2" fmla="val 16110"/>
            </a:avLst>
          </a:prstGeom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" name="任意多边形 3"/>
          <p:cNvSpPr/>
          <p:nvPr/>
        </p:nvSpPr>
        <p:spPr>
          <a:xfrm>
            <a:off x="2332655" y="4025312"/>
            <a:ext cx="1352190" cy="1817427"/>
          </a:xfrm>
          <a:custGeom>
            <a:avLst/>
            <a:gdLst>
              <a:gd name="connsiteX0" fmla="*/ 0 w 1489405"/>
              <a:gd name="connsiteY0" fmla="*/ 0 h 1305551"/>
              <a:gd name="connsiteX1" fmla="*/ 1489405 w 1489405"/>
              <a:gd name="connsiteY1" fmla="*/ 0 h 1305551"/>
              <a:gd name="connsiteX2" fmla="*/ 1489405 w 1489405"/>
              <a:gd name="connsiteY2" fmla="*/ 1305551 h 1305551"/>
              <a:gd name="connsiteX3" fmla="*/ 0 w 1489405"/>
              <a:gd name="connsiteY3" fmla="*/ 1305551 h 1305551"/>
              <a:gd name="connsiteX4" fmla="*/ 0 w 1489405"/>
              <a:gd name="connsiteY4" fmla="*/ 0 h 1305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89405" h="1305551">
                <a:moveTo>
                  <a:pt x="0" y="0"/>
                </a:moveTo>
                <a:lnTo>
                  <a:pt x="1489405" y="0"/>
                </a:lnTo>
                <a:lnTo>
                  <a:pt x="1489405" y="1305551"/>
                </a:lnTo>
                <a:lnTo>
                  <a:pt x="0" y="130555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2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2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4290" tIns="34290" rIns="34290" bIns="34290" numCol="1" spcCol="1270" anchor="t" anchorCtr="0">
            <a:noAutofit/>
          </a:bodyPr>
          <a:lstStyle/>
          <a:p>
            <a:pPr lvl="0" algn="l" defTabSz="400050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kern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灵感启发、补充、观点、标注、标签</a:t>
            </a:r>
            <a:endParaRPr lang="zh-CN" altLang="en-US" kern="1200" dirty="0">
              <a:solidFill>
                <a:schemeClr val="tx1"/>
              </a:solidFill>
            </a:endParaRPr>
          </a:p>
        </p:txBody>
      </p:sp>
      <p:sp>
        <p:nvSpPr>
          <p:cNvPr id="5" name="等腰三角形 4"/>
          <p:cNvSpPr/>
          <p:nvPr/>
        </p:nvSpPr>
        <p:spPr>
          <a:xfrm>
            <a:off x="3569614" y="3369991"/>
            <a:ext cx="308575" cy="281019"/>
          </a:xfrm>
          <a:prstGeom prst="triangle">
            <a:avLst>
              <a:gd name="adj" fmla="val 100000"/>
            </a:avLst>
          </a:prstGeom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L 形 5"/>
          <p:cNvSpPr/>
          <p:nvPr/>
        </p:nvSpPr>
        <p:spPr>
          <a:xfrm rot="5400000">
            <a:off x="4475187" y="2959378"/>
            <a:ext cx="991450" cy="1811522"/>
          </a:xfrm>
          <a:prstGeom prst="corner">
            <a:avLst>
              <a:gd name="adj1" fmla="val 16120"/>
              <a:gd name="adj2" fmla="val 16110"/>
            </a:avLst>
          </a:prstGeom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7" name="任意多边形 6"/>
          <p:cNvSpPr/>
          <p:nvPr/>
        </p:nvSpPr>
        <p:spPr>
          <a:xfrm>
            <a:off x="4299443" y="3533183"/>
            <a:ext cx="1635453" cy="2598329"/>
          </a:xfrm>
          <a:custGeom>
            <a:avLst/>
            <a:gdLst>
              <a:gd name="connsiteX0" fmla="*/ 0 w 1489405"/>
              <a:gd name="connsiteY0" fmla="*/ 0 h 1305551"/>
              <a:gd name="connsiteX1" fmla="*/ 1489405 w 1489405"/>
              <a:gd name="connsiteY1" fmla="*/ 0 h 1305551"/>
              <a:gd name="connsiteX2" fmla="*/ 1489405 w 1489405"/>
              <a:gd name="connsiteY2" fmla="*/ 1305551 h 1305551"/>
              <a:gd name="connsiteX3" fmla="*/ 0 w 1489405"/>
              <a:gd name="connsiteY3" fmla="*/ 1305551 h 1305551"/>
              <a:gd name="connsiteX4" fmla="*/ 0 w 1489405"/>
              <a:gd name="connsiteY4" fmla="*/ 0 h 1305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89405" h="1305551">
                <a:moveTo>
                  <a:pt x="0" y="0"/>
                </a:moveTo>
                <a:lnTo>
                  <a:pt x="1489405" y="0"/>
                </a:lnTo>
                <a:lnTo>
                  <a:pt x="1489405" y="1305551"/>
                </a:lnTo>
                <a:lnTo>
                  <a:pt x="0" y="130555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2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2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4290" tIns="34290" rIns="34290" bIns="34290" numCol="1" spcCol="1270" anchor="t" anchorCtr="0">
            <a:noAutofit/>
          </a:bodyPr>
          <a:lstStyle/>
          <a:p>
            <a:pPr lvl="0" algn="l" defTabSz="400050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kern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重要的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句子</a:t>
            </a:r>
            <a:r>
              <a:rPr lang="zh-CN" altLang="en-US" kern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、段落、图表</a:t>
            </a:r>
            <a:endParaRPr lang="en-US" altLang="zh-CN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l" defTabSz="400050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kern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专业词汇释义</a:t>
            </a:r>
            <a:endParaRPr lang="en-US" altLang="zh-CN" kern="12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l" defTabSz="400050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kern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研究方法</a:t>
            </a:r>
            <a:endParaRPr lang="en-US" altLang="zh-CN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l" defTabSz="400050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kern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表述方法</a:t>
            </a:r>
            <a:endParaRPr lang="en-US" altLang="zh-CN" kern="12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l" defTabSz="400050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kern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翻译</a:t>
            </a:r>
            <a:endParaRPr lang="en-US" altLang="zh-CN" kern="12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等腰三角形 7"/>
          <p:cNvSpPr/>
          <p:nvPr/>
        </p:nvSpPr>
        <p:spPr>
          <a:xfrm>
            <a:off x="5571728" y="2918808"/>
            <a:ext cx="308575" cy="281019"/>
          </a:xfrm>
          <a:prstGeom prst="triangle">
            <a:avLst>
              <a:gd name="adj" fmla="val 100000"/>
            </a:avLst>
          </a:prstGeom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L 形 8"/>
          <p:cNvSpPr/>
          <p:nvPr/>
        </p:nvSpPr>
        <p:spPr>
          <a:xfrm rot="5400000">
            <a:off x="6477301" y="2508195"/>
            <a:ext cx="991450" cy="1811522"/>
          </a:xfrm>
          <a:prstGeom prst="corner">
            <a:avLst>
              <a:gd name="adj1" fmla="val 16120"/>
              <a:gd name="adj2" fmla="val 16110"/>
            </a:avLst>
          </a:prstGeom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任意多边形 9"/>
          <p:cNvSpPr/>
          <p:nvPr/>
        </p:nvSpPr>
        <p:spPr>
          <a:xfrm>
            <a:off x="6276937" y="3082001"/>
            <a:ext cx="1635453" cy="3049512"/>
          </a:xfrm>
          <a:custGeom>
            <a:avLst/>
            <a:gdLst>
              <a:gd name="connsiteX0" fmla="*/ 0 w 1489405"/>
              <a:gd name="connsiteY0" fmla="*/ 0 h 1305551"/>
              <a:gd name="connsiteX1" fmla="*/ 1489405 w 1489405"/>
              <a:gd name="connsiteY1" fmla="*/ 0 h 1305551"/>
              <a:gd name="connsiteX2" fmla="*/ 1489405 w 1489405"/>
              <a:gd name="connsiteY2" fmla="*/ 1305551 h 1305551"/>
              <a:gd name="connsiteX3" fmla="*/ 0 w 1489405"/>
              <a:gd name="connsiteY3" fmla="*/ 1305551 h 1305551"/>
              <a:gd name="connsiteX4" fmla="*/ 0 w 1489405"/>
              <a:gd name="connsiteY4" fmla="*/ 0 h 1305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89405" h="1305551">
                <a:moveTo>
                  <a:pt x="0" y="0"/>
                </a:moveTo>
                <a:lnTo>
                  <a:pt x="1489405" y="0"/>
                </a:lnTo>
                <a:lnTo>
                  <a:pt x="1489405" y="1305551"/>
                </a:lnTo>
                <a:lnTo>
                  <a:pt x="0" y="130555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2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2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4290" tIns="34290" rIns="34290" bIns="34290" numCol="1" spcCol="1270" anchor="t" anchorCtr="0">
            <a:noAutofit/>
          </a:bodyPr>
          <a:lstStyle/>
          <a:p>
            <a:pPr lvl="0" algn="l" defTabSz="400050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kern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数据处理方法</a:t>
            </a:r>
            <a:endParaRPr lang="en-US" altLang="zh-CN" kern="12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l" defTabSz="400050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kern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数据分析工具</a:t>
            </a:r>
            <a:endParaRPr lang="en-US" altLang="zh-CN" kern="12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l" defTabSz="400050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kern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做图工具</a:t>
            </a:r>
            <a:endParaRPr lang="en-US" altLang="zh-CN" kern="12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l" defTabSz="400050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kern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呈现形式</a:t>
            </a:r>
            <a:endParaRPr lang="en-US" altLang="zh-CN" kern="12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l" defTabSz="400050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kern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作用和意义</a:t>
            </a:r>
            <a:endParaRPr lang="zh-CN" altLang="en-US" kern="1200" dirty="0">
              <a:solidFill>
                <a:schemeClr val="tx1"/>
              </a:solidFill>
            </a:endParaRPr>
          </a:p>
        </p:txBody>
      </p:sp>
      <p:sp>
        <p:nvSpPr>
          <p:cNvPr id="11" name="等腰三角形 10"/>
          <p:cNvSpPr/>
          <p:nvPr/>
        </p:nvSpPr>
        <p:spPr>
          <a:xfrm>
            <a:off x="7573843" y="2467624"/>
            <a:ext cx="308575" cy="281019"/>
          </a:xfrm>
          <a:prstGeom prst="triangle">
            <a:avLst>
              <a:gd name="adj" fmla="val 100000"/>
            </a:avLst>
          </a:prstGeom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2" name="L 形 11"/>
          <p:cNvSpPr/>
          <p:nvPr/>
        </p:nvSpPr>
        <p:spPr>
          <a:xfrm rot="5400000">
            <a:off x="8479415" y="2057012"/>
            <a:ext cx="991450" cy="1811522"/>
          </a:xfrm>
          <a:prstGeom prst="corner">
            <a:avLst>
              <a:gd name="adj1" fmla="val 16120"/>
              <a:gd name="adj2" fmla="val 16110"/>
            </a:avLst>
          </a:prstGeom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3" name="任意多边形 12"/>
          <p:cNvSpPr/>
          <p:nvPr/>
        </p:nvSpPr>
        <p:spPr>
          <a:xfrm>
            <a:off x="8249079" y="2630818"/>
            <a:ext cx="1635453" cy="1305551"/>
          </a:xfrm>
          <a:custGeom>
            <a:avLst/>
            <a:gdLst>
              <a:gd name="connsiteX0" fmla="*/ 0 w 1489405"/>
              <a:gd name="connsiteY0" fmla="*/ 0 h 1305551"/>
              <a:gd name="connsiteX1" fmla="*/ 1489405 w 1489405"/>
              <a:gd name="connsiteY1" fmla="*/ 0 h 1305551"/>
              <a:gd name="connsiteX2" fmla="*/ 1489405 w 1489405"/>
              <a:gd name="connsiteY2" fmla="*/ 1305551 h 1305551"/>
              <a:gd name="connsiteX3" fmla="*/ 0 w 1489405"/>
              <a:gd name="connsiteY3" fmla="*/ 1305551 h 1305551"/>
              <a:gd name="connsiteX4" fmla="*/ 0 w 1489405"/>
              <a:gd name="connsiteY4" fmla="*/ 0 h 1305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89405" h="1305551">
                <a:moveTo>
                  <a:pt x="0" y="0"/>
                </a:moveTo>
                <a:lnTo>
                  <a:pt x="1489405" y="0"/>
                </a:lnTo>
                <a:lnTo>
                  <a:pt x="1489405" y="1305551"/>
                </a:lnTo>
                <a:lnTo>
                  <a:pt x="0" y="130555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2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2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4290" tIns="34290" rIns="34290" bIns="34290" numCol="1" spcCol="1270" anchor="t" anchorCtr="0">
            <a:noAutofit/>
          </a:bodyPr>
          <a:lstStyle/>
          <a:p>
            <a:pPr lvl="0" algn="l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900" kern="1200"/>
          </a:p>
        </p:txBody>
      </p:sp>
      <p:sp>
        <p:nvSpPr>
          <p:cNvPr id="14" name="等腰三角形 13"/>
          <p:cNvSpPr/>
          <p:nvPr/>
        </p:nvSpPr>
        <p:spPr>
          <a:xfrm>
            <a:off x="9575957" y="2016441"/>
            <a:ext cx="308575" cy="281019"/>
          </a:xfrm>
          <a:prstGeom prst="triangle">
            <a:avLst>
              <a:gd name="adj" fmla="val 100000"/>
            </a:avLst>
          </a:prstGeom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5" name="L 形 14"/>
          <p:cNvSpPr/>
          <p:nvPr/>
        </p:nvSpPr>
        <p:spPr>
          <a:xfrm rot="5400000">
            <a:off x="10481529" y="1605829"/>
            <a:ext cx="991450" cy="1811522"/>
          </a:xfrm>
          <a:prstGeom prst="corner">
            <a:avLst>
              <a:gd name="adj1" fmla="val 16120"/>
              <a:gd name="adj2" fmla="val 16110"/>
            </a:avLst>
          </a:prstGeom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6" name="任意多边形 15"/>
          <p:cNvSpPr/>
          <p:nvPr/>
        </p:nvSpPr>
        <p:spPr>
          <a:xfrm>
            <a:off x="10251193" y="2179635"/>
            <a:ext cx="1433880" cy="1305551"/>
          </a:xfrm>
          <a:custGeom>
            <a:avLst/>
            <a:gdLst>
              <a:gd name="connsiteX0" fmla="*/ 0 w 1489405"/>
              <a:gd name="connsiteY0" fmla="*/ 0 h 1305551"/>
              <a:gd name="connsiteX1" fmla="*/ 1489405 w 1489405"/>
              <a:gd name="connsiteY1" fmla="*/ 0 h 1305551"/>
              <a:gd name="connsiteX2" fmla="*/ 1489405 w 1489405"/>
              <a:gd name="connsiteY2" fmla="*/ 1305551 h 1305551"/>
              <a:gd name="connsiteX3" fmla="*/ 0 w 1489405"/>
              <a:gd name="connsiteY3" fmla="*/ 1305551 h 1305551"/>
              <a:gd name="connsiteX4" fmla="*/ 0 w 1489405"/>
              <a:gd name="connsiteY4" fmla="*/ 0 h 1305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89405" h="1305551">
                <a:moveTo>
                  <a:pt x="0" y="0"/>
                </a:moveTo>
                <a:lnTo>
                  <a:pt x="1489405" y="0"/>
                </a:lnTo>
                <a:lnTo>
                  <a:pt x="1489405" y="1305551"/>
                </a:lnTo>
                <a:lnTo>
                  <a:pt x="0" y="130555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2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2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4290" tIns="34290" rIns="34290" bIns="34290" numCol="1" spcCol="1270" anchor="t" anchorCtr="0">
            <a:noAutofit/>
          </a:bodyPr>
          <a:lstStyle/>
          <a:p>
            <a:pPr lvl="0" algn="l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900" kern="1200"/>
          </a:p>
        </p:txBody>
      </p:sp>
      <p:sp>
        <p:nvSpPr>
          <p:cNvPr id="87" name="TextBox 36"/>
          <p:cNvSpPr txBox="1">
            <a:spLocks/>
          </p:cNvSpPr>
          <p:nvPr/>
        </p:nvSpPr>
        <p:spPr bwMode="auto">
          <a:xfrm>
            <a:off x="4492645" y="2849837"/>
            <a:ext cx="1211399" cy="583892"/>
          </a:xfrm>
          <a:prstGeom prst="rect">
            <a:avLst/>
          </a:prstGeom>
        </p:spPr>
        <p:txBody>
          <a:bodyPr wrap="none" lIns="0" tIns="0" rIns="384000" bIns="0" anchor="ctr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algn="r"/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摘抄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TextBox 36"/>
          <p:cNvSpPr txBox="1">
            <a:spLocks/>
          </p:cNvSpPr>
          <p:nvPr/>
        </p:nvSpPr>
        <p:spPr bwMode="auto">
          <a:xfrm>
            <a:off x="2333516" y="3223017"/>
            <a:ext cx="1117179" cy="421423"/>
          </a:xfrm>
          <a:prstGeom prst="rect">
            <a:avLst/>
          </a:prstGeom>
        </p:spPr>
        <p:txBody>
          <a:bodyPr wrap="none" lIns="0" tIns="0" rIns="384000" bIns="0" anchor="ctr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笔记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TextBox 36"/>
          <p:cNvSpPr txBox="1">
            <a:spLocks/>
          </p:cNvSpPr>
          <p:nvPr/>
        </p:nvSpPr>
        <p:spPr bwMode="auto">
          <a:xfrm>
            <a:off x="8373463" y="1883156"/>
            <a:ext cx="1507432" cy="583892"/>
          </a:xfrm>
          <a:prstGeom prst="rect">
            <a:avLst/>
          </a:prstGeom>
        </p:spPr>
        <p:txBody>
          <a:bodyPr wrap="none" lIns="0" tIns="0" rIns="384000" bIns="0" anchor="ctr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algn="r"/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拓展阅读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TextBox 36"/>
          <p:cNvSpPr txBox="1">
            <a:spLocks/>
          </p:cNvSpPr>
          <p:nvPr/>
        </p:nvSpPr>
        <p:spPr bwMode="auto">
          <a:xfrm>
            <a:off x="6227753" y="2228195"/>
            <a:ext cx="1748145" cy="608151"/>
          </a:xfrm>
          <a:prstGeom prst="rect">
            <a:avLst/>
          </a:prstGeom>
        </p:spPr>
        <p:txBody>
          <a:bodyPr wrap="none" lIns="0" tIns="0" rIns="384000" bIns="0" anchor="ctr">
            <a:no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algn="ctr"/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结果分析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与讨论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0212932" y="2171097"/>
            <a:ext cx="133804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笔记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摘抄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研究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思路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研究方法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写作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思路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8363682" y="2604627"/>
            <a:ext cx="1517213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参考文献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引证文献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作者相关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机构相关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关键词相关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L 形 39"/>
          <p:cNvSpPr/>
          <p:nvPr/>
        </p:nvSpPr>
        <p:spPr>
          <a:xfrm rot="5400000">
            <a:off x="2473073" y="3410562"/>
            <a:ext cx="991450" cy="1811522"/>
          </a:xfrm>
          <a:prstGeom prst="corner">
            <a:avLst>
              <a:gd name="adj1" fmla="val 16120"/>
              <a:gd name="adj2" fmla="val 16110"/>
            </a:avLst>
          </a:prstGeom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1" name="L 形 40"/>
          <p:cNvSpPr/>
          <p:nvPr/>
        </p:nvSpPr>
        <p:spPr>
          <a:xfrm rot="5400000">
            <a:off x="4475187" y="2959379"/>
            <a:ext cx="991450" cy="1811522"/>
          </a:xfrm>
          <a:prstGeom prst="corner">
            <a:avLst>
              <a:gd name="adj1" fmla="val 16120"/>
              <a:gd name="adj2" fmla="val 16110"/>
            </a:avLst>
          </a:prstGeom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2" name="L 形 41"/>
          <p:cNvSpPr/>
          <p:nvPr/>
        </p:nvSpPr>
        <p:spPr>
          <a:xfrm rot="5400000">
            <a:off x="6477301" y="2508196"/>
            <a:ext cx="991450" cy="1811522"/>
          </a:xfrm>
          <a:prstGeom prst="corner">
            <a:avLst>
              <a:gd name="adj1" fmla="val 16120"/>
              <a:gd name="adj2" fmla="val 16110"/>
            </a:avLst>
          </a:prstGeom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4" name="L 形 43"/>
          <p:cNvSpPr/>
          <p:nvPr/>
        </p:nvSpPr>
        <p:spPr>
          <a:xfrm rot="5400000">
            <a:off x="8479415" y="2057013"/>
            <a:ext cx="991450" cy="1811522"/>
          </a:xfrm>
          <a:prstGeom prst="corner">
            <a:avLst>
              <a:gd name="adj1" fmla="val 16120"/>
              <a:gd name="adj2" fmla="val 16110"/>
            </a:avLst>
          </a:prstGeom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5" name="L 形 44"/>
          <p:cNvSpPr/>
          <p:nvPr/>
        </p:nvSpPr>
        <p:spPr>
          <a:xfrm rot="5400000">
            <a:off x="2473073" y="3410563"/>
            <a:ext cx="991450" cy="1811522"/>
          </a:xfrm>
          <a:prstGeom prst="corner">
            <a:avLst>
              <a:gd name="adj1" fmla="val 16120"/>
              <a:gd name="adj2" fmla="val 16110"/>
            </a:avLst>
          </a:prstGeom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6" name="L 形 45"/>
          <p:cNvSpPr/>
          <p:nvPr/>
        </p:nvSpPr>
        <p:spPr>
          <a:xfrm rot="5400000">
            <a:off x="4475187" y="2959380"/>
            <a:ext cx="991450" cy="1811522"/>
          </a:xfrm>
          <a:prstGeom prst="corner">
            <a:avLst>
              <a:gd name="adj1" fmla="val 16120"/>
              <a:gd name="adj2" fmla="val 16110"/>
            </a:avLst>
          </a:prstGeom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7" name="L 形 46"/>
          <p:cNvSpPr/>
          <p:nvPr/>
        </p:nvSpPr>
        <p:spPr>
          <a:xfrm rot="5400000">
            <a:off x="6477301" y="2508197"/>
            <a:ext cx="991450" cy="1811522"/>
          </a:xfrm>
          <a:prstGeom prst="corner">
            <a:avLst>
              <a:gd name="adj1" fmla="val 16120"/>
              <a:gd name="adj2" fmla="val 16110"/>
            </a:avLst>
          </a:prstGeom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9" name="L 形 48"/>
          <p:cNvSpPr/>
          <p:nvPr/>
        </p:nvSpPr>
        <p:spPr>
          <a:xfrm rot="5400000">
            <a:off x="8479415" y="2057014"/>
            <a:ext cx="991450" cy="1811522"/>
          </a:xfrm>
          <a:prstGeom prst="corner">
            <a:avLst>
              <a:gd name="adj1" fmla="val 16120"/>
              <a:gd name="adj2" fmla="val 16110"/>
            </a:avLst>
          </a:prstGeom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0" name="L 形 49"/>
          <p:cNvSpPr/>
          <p:nvPr/>
        </p:nvSpPr>
        <p:spPr>
          <a:xfrm rot="5400000">
            <a:off x="6477301" y="2508198"/>
            <a:ext cx="991450" cy="1811522"/>
          </a:xfrm>
          <a:prstGeom prst="corner">
            <a:avLst>
              <a:gd name="adj1" fmla="val 16120"/>
              <a:gd name="adj2" fmla="val 16110"/>
            </a:avLst>
          </a:prstGeom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1" name="L 形 50"/>
          <p:cNvSpPr/>
          <p:nvPr/>
        </p:nvSpPr>
        <p:spPr>
          <a:xfrm rot="5400000">
            <a:off x="10481529" y="1605830"/>
            <a:ext cx="991450" cy="1811522"/>
          </a:xfrm>
          <a:prstGeom prst="corner">
            <a:avLst>
              <a:gd name="adj1" fmla="val 16120"/>
              <a:gd name="adj2" fmla="val 16110"/>
            </a:avLst>
          </a:prstGeom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2" name="L 形 51"/>
          <p:cNvSpPr/>
          <p:nvPr/>
        </p:nvSpPr>
        <p:spPr>
          <a:xfrm rot="5400000">
            <a:off x="4475187" y="2959381"/>
            <a:ext cx="991450" cy="1811522"/>
          </a:xfrm>
          <a:prstGeom prst="corner">
            <a:avLst>
              <a:gd name="adj1" fmla="val 16120"/>
              <a:gd name="adj2" fmla="val 16110"/>
            </a:avLst>
          </a:prstGeom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3" name="L 形 52"/>
          <p:cNvSpPr/>
          <p:nvPr/>
        </p:nvSpPr>
        <p:spPr>
          <a:xfrm rot="5400000">
            <a:off x="8479415" y="2057015"/>
            <a:ext cx="991450" cy="1811522"/>
          </a:xfrm>
          <a:prstGeom prst="corner">
            <a:avLst>
              <a:gd name="adj1" fmla="val 16120"/>
              <a:gd name="adj2" fmla="val 16110"/>
            </a:avLst>
          </a:prstGeom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5" name="L 形 54"/>
          <p:cNvSpPr/>
          <p:nvPr/>
        </p:nvSpPr>
        <p:spPr>
          <a:xfrm rot="5400000">
            <a:off x="6477301" y="2508199"/>
            <a:ext cx="991450" cy="1811522"/>
          </a:xfrm>
          <a:prstGeom prst="corner">
            <a:avLst>
              <a:gd name="adj1" fmla="val 16120"/>
              <a:gd name="adj2" fmla="val 16110"/>
            </a:avLst>
          </a:prstGeom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6" name="L 形 55"/>
          <p:cNvSpPr/>
          <p:nvPr/>
        </p:nvSpPr>
        <p:spPr>
          <a:xfrm rot="5400000">
            <a:off x="2473073" y="3410564"/>
            <a:ext cx="991450" cy="1811522"/>
          </a:xfrm>
          <a:prstGeom prst="corner">
            <a:avLst>
              <a:gd name="adj1" fmla="val 16120"/>
              <a:gd name="adj2" fmla="val 16110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7" name="L 形 56"/>
          <p:cNvSpPr/>
          <p:nvPr/>
        </p:nvSpPr>
        <p:spPr>
          <a:xfrm rot="5400000">
            <a:off x="10481529" y="1605831"/>
            <a:ext cx="991450" cy="1811522"/>
          </a:xfrm>
          <a:prstGeom prst="corner">
            <a:avLst>
              <a:gd name="adj1" fmla="val 16120"/>
              <a:gd name="adj2" fmla="val 16110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8" name="L 形 57"/>
          <p:cNvSpPr/>
          <p:nvPr/>
        </p:nvSpPr>
        <p:spPr>
          <a:xfrm rot="5400000">
            <a:off x="4475187" y="2959382"/>
            <a:ext cx="991450" cy="1811522"/>
          </a:xfrm>
          <a:prstGeom prst="corner">
            <a:avLst>
              <a:gd name="adj1" fmla="val 16120"/>
              <a:gd name="adj2" fmla="val 16110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9" name="L 形 58"/>
          <p:cNvSpPr/>
          <p:nvPr/>
        </p:nvSpPr>
        <p:spPr>
          <a:xfrm rot="5400000">
            <a:off x="8479415" y="2057016"/>
            <a:ext cx="991450" cy="1811522"/>
          </a:xfrm>
          <a:prstGeom prst="corner">
            <a:avLst>
              <a:gd name="adj1" fmla="val 16120"/>
              <a:gd name="adj2" fmla="val 16110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0" name="L 形 59"/>
          <p:cNvSpPr/>
          <p:nvPr/>
        </p:nvSpPr>
        <p:spPr>
          <a:xfrm rot="5400000">
            <a:off x="6477301" y="2508200"/>
            <a:ext cx="991450" cy="1811522"/>
          </a:xfrm>
          <a:prstGeom prst="corner">
            <a:avLst>
              <a:gd name="adj1" fmla="val 16120"/>
              <a:gd name="adj2" fmla="val 16110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1" name="TextBox 36"/>
          <p:cNvSpPr txBox="1">
            <a:spLocks/>
          </p:cNvSpPr>
          <p:nvPr/>
        </p:nvSpPr>
        <p:spPr bwMode="auto">
          <a:xfrm>
            <a:off x="9502652" y="1520879"/>
            <a:ext cx="2109117" cy="583892"/>
          </a:xfrm>
          <a:prstGeom prst="rect">
            <a:avLst/>
          </a:prstGeom>
        </p:spPr>
        <p:txBody>
          <a:bodyPr wrap="none" lIns="0" tIns="0" rIns="384000" bIns="0" anchor="ctr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algn="r"/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整理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等腰三角形 61"/>
          <p:cNvSpPr/>
          <p:nvPr/>
        </p:nvSpPr>
        <p:spPr>
          <a:xfrm>
            <a:off x="3569614" y="3369992"/>
            <a:ext cx="308575" cy="281019"/>
          </a:xfrm>
          <a:prstGeom prst="triangle">
            <a:avLst>
              <a:gd name="adj" fmla="val 100000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3" name="等腰三角形 62"/>
          <p:cNvSpPr/>
          <p:nvPr/>
        </p:nvSpPr>
        <p:spPr>
          <a:xfrm>
            <a:off x="5571728" y="2918809"/>
            <a:ext cx="308575" cy="281019"/>
          </a:xfrm>
          <a:prstGeom prst="triangle">
            <a:avLst>
              <a:gd name="adj" fmla="val 100000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4" name="等腰三角形 63"/>
          <p:cNvSpPr/>
          <p:nvPr/>
        </p:nvSpPr>
        <p:spPr>
          <a:xfrm>
            <a:off x="7573843" y="2467625"/>
            <a:ext cx="308575" cy="281019"/>
          </a:xfrm>
          <a:prstGeom prst="triangle">
            <a:avLst>
              <a:gd name="adj" fmla="val 100000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5" name="等腰三角形 64"/>
          <p:cNvSpPr/>
          <p:nvPr/>
        </p:nvSpPr>
        <p:spPr>
          <a:xfrm>
            <a:off x="9575957" y="2016442"/>
            <a:ext cx="308575" cy="281019"/>
          </a:xfrm>
          <a:prstGeom prst="triangle">
            <a:avLst>
              <a:gd name="adj" fmla="val 100000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6" name="L 形 65"/>
          <p:cNvSpPr/>
          <p:nvPr/>
        </p:nvSpPr>
        <p:spPr>
          <a:xfrm rot="5400000">
            <a:off x="10481529" y="1605832"/>
            <a:ext cx="991450" cy="1811522"/>
          </a:xfrm>
          <a:prstGeom prst="corner">
            <a:avLst>
              <a:gd name="adj1" fmla="val 16120"/>
              <a:gd name="adj2" fmla="val 16110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7" name="等腰三角形 66"/>
          <p:cNvSpPr/>
          <p:nvPr/>
        </p:nvSpPr>
        <p:spPr>
          <a:xfrm>
            <a:off x="11567394" y="1644573"/>
            <a:ext cx="308575" cy="281019"/>
          </a:xfrm>
          <a:prstGeom prst="triangle">
            <a:avLst>
              <a:gd name="adj" fmla="val 100000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77" name="矩形 76"/>
          <p:cNvSpPr>
            <a:spLocks noChangeArrowheads="1"/>
          </p:cNvSpPr>
          <p:nvPr/>
        </p:nvSpPr>
        <p:spPr bwMode="auto">
          <a:xfrm>
            <a:off x="218782" y="2467048"/>
            <a:ext cx="1504196" cy="1022224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ct val="30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strike="noStrike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1800" strike="noStrike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1800" strike="noStrike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zh-CN" altLang="en-US" sz="1800" strike="noStrike" noProof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精读</a:t>
            </a:r>
            <a:endParaRPr lang="zh-CN" altLang="en-US" sz="1800" noProof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635475" y="287660"/>
            <a:ext cx="809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1. </a:t>
            </a:r>
            <a:r>
              <a:rPr lang="zh-CN" altLang="en-US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文献阅读</a:t>
            </a:r>
            <a:endParaRPr lang="zh-CN" altLang="en-US" sz="2800" b="1" kern="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grpSp>
        <p:nvGrpSpPr>
          <p:cNvPr id="68" name="Group 4"/>
          <p:cNvGrpSpPr/>
          <p:nvPr/>
        </p:nvGrpSpPr>
        <p:grpSpPr bwMode="auto">
          <a:xfrm>
            <a:off x="210896" y="1424193"/>
            <a:ext cx="1655241" cy="619049"/>
            <a:chOff x="404" y="1936"/>
            <a:chExt cx="1326" cy="298"/>
          </a:xfrm>
          <a:solidFill>
            <a:schemeClr val="accent1">
              <a:lumMod val="75000"/>
            </a:schemeClr>
          </a:solidFill>
        </p:grpSpPr>
        <p:sp>
          <p:nvSpPr>
            <p:cNvPr id="69" name="Rectangle 5"/>
            <p:cNvSpPr>
              <a:spLocks noChangeArrowheads="1"/>
            </p:cNvSpPr>
            <p:nvPr/>
          </p:nvSpPr>
          <p:spPr bwMode="invGray">
            <a:xfrm>
              <a:off x="404" y="1936"/>
              <a:ext cx="1205" cy="298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auto">
                <a:defRPr/>
              </a:pPr>
              <a:r>
                <a:rPr lang="zh-CN" altLang="en-US" sz="1860" b="1" dirty="0">
                  <a:solidFill>
                    <a:schemeClr val="bg1"/>
                  </a:solidFill>
                  <a:sym typeface="+mn-ea"/>
                </a:rPr>
                <a:t>文献</a:t>
              </a:r>
              <a:r>
                <a:rPr lang="zh-CN" altLang="en-US" sz="1860" b="1" dirty="0" smtClean="0">
                  <a:solidFill>
                    <a:schemeClr val="bg1"/>
                  </a:solidFill>
                  <a:sym typeface="+mn-ea"/>
                </a:rPr>
                <a:t>阅读</a:t>
              </a:r>
              <a:endParaRPr lang="zh-CN" altLang="en-US" sz="1865" b="1" strike="noStrike" noProof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endParaRPr>
            </a:p>
          </p:txBody>
        </p:sp>
        <p:sp>
          <p:nvSpPr>
            <p:cNvPr id="70" name="AutoShape 6"/>
            <p:cNvSpPr>
              <a:spLocks noChangeArrowheads="1"/>
            </p:cNvSpPr>
            <p:nvPr/>
          </p:nvSpPr>
          <p:spPr bwMode="invGray">
            <a:xfrm rot="5400000">
              <a:off x="1600" y="2025"/>
              <a:ext cx="139" cy="120"/>
            </a:xfrm>
            <a:prstGeom prst="triangle">
              <a:avLst>
                <a:gd name="adj" fmla="val 50000"/>
              </a:avLst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defRPr/>
              </a:pPr>
              <a:endParaRPr lang="zh-CN" altLang="zh-CN" sz="1865" strike="noStrike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76726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811277" y="2002817"/>
            <a:ext cx="2133295" cy="3631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ctr"/>
            <a:endParaRPr lang="en-US" altLang="zh-CN" sz="2000" dirty="0" smtClean="0">
              <a:solidFill>
                <a:srgbClr val="C0000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笔记混乱</a:t>
            </a:r>
            <a:endParaRPr lang="en-US" altLang="zh-CN" sz="20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素材</a:t>
            </a:r>
            <a:r>
              <a:rPr lang="zh-CN" altLang="en-US" sz="2000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摘抄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繁琐</a:t>
            </a:r>
          </a:p>
          <a:p>
            <a:pPr algn="ctr">
              <a:lnSpc>
                <a:spcPct val="150000"/>
              </a:lnSpc>
            </a:pPr>
            <a:r>
              <a:rPr lang="zh-CN" altLang="en-US" sz="2000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整理笔记费时</a:t>
            </a:r>
            <a:endParaRPr lang="en-US" altLang="zh-CN" sz="2000" dirty="0" smtClean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学习效率</a:t>
            </a:r>
            <a:r>
              <a:rPr lang="zh-CN" altLang="en-US" sz="2000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低</a:t>
            </a:r>
            <a:endParaRPr lang="en-US" altLang="zh-CN" sz="2000" dirty="0" smtClean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endParaRPr lang="en-US" altLang="zh-CN" sz="2000" dirty="0" smtClean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笔记摘抄太多</a:t>
            </a:r>
            <a:endParaRPr lang="en-US" altLang="zh-CN" sz="2000" dirty="0" smtClean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写作时找不到</a:t>
            </a:r>
            <a:endParaRPr lang="en-US" altLang="zh-CN" sz="20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7541" y="1545645"/>
            <a:ext cx="3772279" cy="50144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3485" y="1545645"/>
            <a:ext cx="3884111" cy="50307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文本框 11"/>
          <p:cNvSpPr txBox="1"/>
          <p:nvPr/>
        </p:nvSpPr>
        <p:spPr>
          <a:xfrm>
            <a:off x="635475" y="287660"/>
            <a:ext cx="809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1. </a:t>
            </a:r>
            <a:r>
              <a:rPr lang="zh-CN" altLang="en-US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文献阅读</a:t>
            </a:r>
            <a:endParaRPr lang="zh-CN" altLang="en-US" sz="2800" b="1" kern="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218782" y="2467048"/>
            <a:ext cx="1504196" cy="1022224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ct val="30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strike="noStrike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1800" strike="noStrike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1800" strike="noStrike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zh-CN" altLang="en-US" sz="1800" strike="noStrike" noProof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精读</a:t>
            </a:r>
            <a:endParaRPr lang="zh-CN" altLang="en-US" sz="1800" noProof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4" name="Group 4"/>
          <p:cNvGrpSpPr/>
          <p:nvPr/>
        </p:nvGrpSpPr>
        <p:grpSpPr bwMode="auto">
          <a:xfrm>
            <a:off x="210896" y="1424193"/>
            <a:ext cx="1655241" cy="619049"/>
            <a:chOff x="404" y="1936"/>
            <a:chExt cx="1326" cy="298"/>
          </a:xfrm>
          <a:solidFill>
            <a:schemeClr val="accent1">
              <a:lumMod val="75000"/>
            </a:schemeClr>
          </a:solidFill>
        </p:grpSpPr>
        <p:sp>
          <p:nvSpPr>
            <p:cNvPr id="15" name="Rectangle 5"/>
            <p:cNvSpPr>
              <a:spLocks noChangeArrowheads="1"/>
            </p:cNvSpPr>
            <p:nvPr/>
          </p:nvSpPr>
          <p:spPr bwMode="invGray">
            <a:xfrm>
              <a:off x="404" y="1936"/>
              <a:ext cx="1205" cy="298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auto">
                <a:defRPr/>
              </a:pPr>
              <a:r>
                <a:rPr lang="zh-CN" altLang="en-US" sz="1860" b="1" dirty="0">
                  <a:solidFill>
                    <a:schemeClr val="bg1"/>
                  </a:solidFill>
                  <a:sym typeface="+mn-ea"/>
                </a:rPr>
                <a:t>文献</a:t>
              </a:r>
              <a:r>
                <a:rPr lang="zh-CN" altLang="en-US" sz="1860" b="1" dirty="0" smtClean="0">
                  <a:solidFill>
                    <a:schemeClr val="bg1"/>
                  </a:solidFill>
                  <a:sym typeface="+mn-ea"/>
                </a:rPr>
                <a:t>阅读</a:t>
              </a:r>
              <a:endParaRPr lang="zh-CN" altLang="en-US" sz="1865" b="1" strike="noStrike" noProof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endParaRPr>
            </a:p>
          </p:txBody>
        </p:sp>
        <p:sp>
          <p:nvSpPr>
            <p:cNvPr id="16" name="AutoShape 6"/>
            <p:cNvSpPr>
              <a:spLocks noChangeArrowheads="1"/>
            </p:cNvSpPr>
            <p:nvPr/>
          </p:nvSpPr>
          <p:spPr bwMode="invGray">
            <a:xfrm rot="5400000">
              <a:off x="1600" y="2025"/>
              <a:ext cx="139" cy="120"/>
            </a:xfrm>
            <a:prstGeom prst="triangle">
              <a:avLst>
                <a:gd name="adj" fmla="val 50000"/>
              </a:avLst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defRPr/>
              </a:pPr>
              <a:endParaRPr lang="zh-CN" altLang="zh-CN" sz="1865" strike="noStrike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61353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635" y="1485536"/>
            <a:ext cx="9721714" cy="4851858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0590663" y="2159401"/>
            <a:ext cx="972686" cy="58063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buFont typeface="Arial" panose="020B0604020202020204" pitchFamily="34" charset="0"/>
              <a:buNone/>
              <a:defRPr/>
            </a:pPr>
            <a:endParaRPr lang="zh-CN" altLang="en-US" sz="2400" noProof="1">
              <a:solidFill>
                <a:srgbClr val="0070C0"/>
              </a:solidFill>
            </a:endParaRPr>
          </a:p>
        </p:txBody>
      </p:sp>
      <p:grpSp>
        <p:nvGrpSpPr>
          <p:cNvPr id="6" name="Group 4"/>
          <p:cNvGrpSpPr/>
          <p:nvPr/>
        </p:nvGrpSpPr>
        <p:grpSpPr bwMode="auto">
          <a:xfrm>
            <a:off x="272812" y="2002817"/>
            <a:ext cx="1569414" cy="586950"/>
            <a:chOff x="404" y="1936"/>
            <a:chExt cx="1326" cy="298"/>
          </a:xfrm>
          <a:solidFill>
            <a:schemeClr val="accent1">
              <a:lumMod val="75000"/>
            </a:schemeClr>
          </a:solidFill>
        </p:grpSpPr>
        <p:sp>
          <p:nvSpPr>
            <p:cNvPr id="7" name="Rectangle 5"/>
            <p:cNvSpPr>
              <a:spLocks noChangeArrowheads="1"/>
            </p:cNvSpPr>
            <p:nvPr/>
          </p:nvSpPr>
          <p:spPr bwMode="invGray">
            <a:xfrm>
              <a:off x="404" y="1936"/>
              <a:ext cx="1205" cy="298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auto">
                <a:defRPr/>
              </a:pPr>
              <a:r>
                <a:rPr lang="zh-CN" altLang="en-US" b="1" dirty="0">
                  <a:solidFill>
                    <a:schemeClr val="bg1"/>
                  </a:solidFill>
                  <a:sym typeface="+mn-ea"/>
                </a:rPr>
                <a:t>文献阅读</a:t>
              </a:r>
              <a:endParaRPr lang="zh-CN" altLang="en-US" b="1" noProof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endParaRPr>
            </a:p>
          </p:txBody>
        </p:sp>
        <p:sp>
          <p:nvSpPr>
            <p:cNvPr id="8" name="AutoShape 6"/>
            <p:cNvSpPr>
              <a:spLocks noChangeArrowheads="1"/>
            </p:cNvSpPr>
            <p:nvPr/>
          </p:nvSpPr>
          <p:spPr bwMode="invGray">
            <a:xfrm rot="5400000">
              <a:off x="1600" y="2025"/>
              <a:ext cx="139" cy="120"/>
            </a:xfrm>
            <a:prstGeom prst="triangle">
              <a:avLst>
                <a:gd name="adj" fmla="val 50000"/>
              </a:avLst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defRPr/>
              </a:pPr>
              <a:endParaRPr lang="zh-CN" altLang="zh-CN" sz="1768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210897" y="3162324"/>
            <a:ext cx="1504196" cy="1022224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ct val="30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strike="noStrike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1800" strike="noStrike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1800" strike="noStrike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zh-CN" altLang="en-US" sz="1800" strike="noStrike" noProof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精读</a:t>
            </a:r>
            <a:endParaRPr lang="zh-CN" altLang="en-US" sz="1800" noProof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35475" y="287660"/>
            <a:ext cx="809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1. </a:t>
            </a:r>
            <a:r>
              <a:rPr lang="zh-CN" altLang="en-US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文献阅读</a:t>
            </a:r>
            <a:endParaRPr lang="zh-CN" altLang="en-US" sz="2800" b="1" kern="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95224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5093" y="1203980"/>
            <a:ext cx="10339206" cy="535107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985160" y="3347958"/>
            <a:ext cx="465140" cy="431528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txBody>
          <a:bodyPr wrap="square" rtlCol="0">
            <a:noAutofit/>
          </a:bodyPr>
          <a:lstStyle/>
          <a:p>
            <a:endParaRPr lang="zh-CN" altLang="en-US" sz="240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7682" y="3211987"/>
            <a:ext cx="2995635" cy="346553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5093" y="1203979"/>
            <a:ext cx="10339214" cy="535107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9964241" y="2007516"/>
            <a:ext cx="2090057" cy="186525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txBody>
          <a:bodyPr wrap="square" rtlCol="0">
            <a:noAutofit/>
          </a:bodyPr>
          <a:lstStyle/>
          <a:p>
            <a:endParaRPr lang="zh-CN" altLang="en-US" sz="2400"/>
          </a:p>
        </p:txBody>
      </p:sp>
      <p:sp>
        <p:nvSpPr>
          <p:cNvPr id="7" name="文本框 6"/>
          <p:cNvSpPr txBox="1"/>
          <p:nvPr/>
        </p:nvSpPr>
        <p:spPr>
          <a:xfrm>
            <a:off x="4417082" y="3872772"/>
            <a:ext cx="4734360" cy="1288911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txBody>
          <a:bodyPr wrap="square" rtlCol="0">
            <a:noAutofit/>
          </a:bodyPr>
          <a:lstStyle/>
          <a:p>
            <a:endParaRPr lang="zh-CN" altLang="en-US" sz="2400"/>
          </a:p>
        </p:txBody>
      </p:sp>
      <p:sp>
        <p:nvSpPr>
          <p:cNvPr id="8" name="对话气泡: 圆角矩形 10"/>
          <p:cNvSpPr/>
          <p:nvPr/>
        </p:nvSpPr>
        <p:spPr>
          <a:xfrm>
            <a:off x="5322083" y="2562421"/>
            <a:ext cx="3398284" cy="947102"/>
          </a:xfrm>
          <a:prstGeom prst="wedgeRoundRectCallout">
            <a:avLst>
              <a:gd name="adj1" fmla="val -20389"/>
              <a:gd name="adj2" fmla="val 79357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6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笔记内容可添加在原文中，</a:t>
            </a:r>
            <a:endParaRPr lang="en-US" altLang="zh-CN" sz="16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r>
              <a:rPr lang="zh-CN" altLang="en-US" sz="16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也可在段前段后添加文字、图片、音频、视频等内容，便于阅读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35475" y="287660"/>
            <a:ext cx="809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1. </a:t>
            </a:r>
            <a:r>
              <a:rPr lang="zh-CN" altLang="en-US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文献阅读</a:t>
            </a:r>
            <a:r>
              <a:rPr lang="en-US" altLang="zh-CN" sz="2800" b="1" kern="0" dirty="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800" b="1" kern="0" dirty="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知网研学</a:t>
            </a:r>
            <a:r>
              <a:rPr lang="zh-CN" altLang="en-US" sz="2800" b="1" kern="0" dirty="0" smtClean="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平台</a:t>
            </a:r>
            <a:endParaRPr lang="zh-CN" altLang="en-US" sz="2800" b="1" kern="0" dirty="0">
              <a:solidFill>
                <a:srgbClr val="FF99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Group 4"/>
          <p:cNvGrpSpPr/>
          <p:nvPr/>
        </p:nvGrpSpPr>
        <p:grpSpPr bwMode="auto">
          <a:xfrm>
            <a:off x="272812" y="2002817"/>
            <a:ext cx="1569414" cy="586950"/>
            <a:chOff x="404" y="1936"/>
            <a:chExt cx="1326" cy="298"/>
          </a:xfrm>
          <a:solidFill>
            <a:schemeClr val="accent1">
              <a:lumMod val="75000"/>
            </a:schemeClr>
          </a:soli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invGray">
            <a:xfrm>
              <a:off x="404" y="1936"/>
              <a:ext cx="1205" cy="298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auto">
                <a:defRPr/>
              </a:pPr>
              <a:r>
                <a:rPr lang="zh-CN" altLang="en-US" b="1" dirty="0">
                  <a:solidFill>
                    <a:schemeClr val="bg1"/>
                  </a:solidFill>
                  <a:sym typeface="+mn-ea"/>
                </a:rPr>
                <a:t>文献阅读</a:t>
              </a:r>
              <a:endParaRPr lang="zh-CN" altLang="en-US" b="1" noProof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endParaRPr>
            </a:p>
          </p:txBody>
        </p:sp>
        <p:sp>
          <p:nvSpPr>
            <p:cNvPr id="13" name="AutoShape 6"/>
            <p:cNvSpPr>
              <a:spLocks noChangeArrowheads="1"/>
            </p:cNvSpPr>
            <p:nvPr/>
          </p:nvSpPr>
          <p:spPr bwMode="invGray">
            <a:xfrm rot="5400000">
              <a:off x="1600" y="2025"/>
              <a:ext cx="139" cy="120"/>
            </a:xfrm>
            <a:prstGeom prst="triangle">
              <a:avLst>
                <a:gd name="adj" fmla="val 50000"/>
              </a:avLst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defRPr/>
              </a:pPr>
              <a:endParaRPr lang="zh-CN" altLang="zh-CN" sz="1768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210897" y="3162324"/>
            <a:ext cx="1504196" cy="1022224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ct val="30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strike="noStrike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1800" strike="noStrike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1800" strike="noStrike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zh-CN" altLang="en-US" sz="1800" strike="noStrike" noProof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精读</a:t>
            </a:r>
            <a:r>
              <a:rPr lang="en-US" altLang="zh-CN" sz="1800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—</a:t>
            </a:r>
            <a:r>
              <a:rPr lang="zh-CN" altLang="en-US" sz="1800" noProof="1">
                <a:latin typeface="黑体" panose="02010609060101010101" pitchFamily="49" charset="-122"/>
                <a:ea typeface="黑体" panose="02010609060101010101" pitchFamily="49" charset="-122"/>
              </a:rPr>
              <a:t>做</a:t>
            </a:r>
            <a:r>
              <a:rPr lang="zh-CN" altLang="en-US" sz="1800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笔记</a:t>
            </a:r>
            <a:endParaRPr lang="zh-CN" altLang="en-US" sz="1800" noProof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15959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0020" y="1173841"/>
            <a:ext cx="10161679" cy="5396023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590197" y="2926542"/>
            <a:ext cx="1265445" cy="1421231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txBody>
          <a:bodyPr wrap="square" rtlCol="0">
            <a:noAutofit/>
          </a:bodyPr>
          <a:lstStyle/>
          <a:p>
            <a:endParaRPr lang="zh-CN" altLang="en-US" sz="240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9367" y="1116175"/>
            <a:ext cx="10162332" cy="5511353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547853" y="2224677"/>
            <a:ext cx="4692586" cy="1977169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txBody>
          <a:bodyPr wrap="square" rtlCol="0">
            <a:noAutofit/>
          </a:bodyPr>
          <a:lstStyle/>
          <a:p>
            <a:endParaRPr lang="zh-CN" altLang="en-US" sz="2400"/>
          </a:p>
        </p:txBody>
      </p:sp>
      <p:sp>
        <p:nvSpPr>
          <p:cNvPr id="6" name="文本框 5"/>
          <p:cNvSpPr txBox="1"/>
          <p:nvPr/>
        </p:nvSpPr>
        <p:spPr>
          <a:xfrm>
            <a:off x="635475" y="287660"/>
            <a:ext cx="809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1. </a:t>
            </a:r>
            <a:r>
              <a:rPr lang="zh-CN" altLang="en-US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文献阅读</a:t>
            </a:r>
            <a:r>
              <a:rPr lang="en-US" altLang="zh-CN" sz="2800" b="1" kern="0" dirty="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800" b="1" kern="0" dirty="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知网研学</a:t>
            </a:r>
            <a:r>
              <a:rPr lang="zh-CN" altLang="en-US" sz="2800" b="1" kern="0" dirty="0" smtClean="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平台</a:t>
            </a:r>
            <a:endParaRPr lang="zh-CN" altLang="en-US" sz="2800" b="1" kern="0" dirty="0">
              <a:solidFill>
                <a:srgbClr val="FF99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Group 4"/>
          <p:cNvGrpSpPr/>
          <p:nvPr/>
        </p:nvGrpSpPr>
        <p:grpSpPr bwMode="auto">
          <a:xfrm>
            <a:off x="272812" y="2002817"/>
            <a:ext cx="1569414" cy="586950"/>
            <a:chOff x="404" y="1936"/>
            <a:chExt cx="1326" cy="298"/>
          </a:xfrm>
          <a:solidFill>
            <a:schemeClr val="accent1">
              <a:lumMod val="75000"/>
            </a:schemeClr>
          </a:solidFill>
        </p:grpSpPr>
        <p:sp>
          <p:nvSpPr>
            <p:cNvPr id="8" name="Rectangle 5"/>
            <p:cNvSpPr>
              <a:spLocks noChangeArrowheads="1"/>
            </p:cNvSpPr>
            <p:nvPr/>
          </p:nvSpPr>
          <p:spPr bwMode="invGray">
            <a:xfrm>
              <a:off x="404" y="1936"/>
              <a:ext cx="1205" cy="298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auto">
                <a:defRPr/>
              </a:pPr>
              <a:r>
                <a:rPr lang="zh-CN" altLang="en-US" b="1" dirty="0">
                  <a:solidFill>
                    <a:schemeClr val="bg1"/>
                  </a:solidFill>
                  <a:sym typeface="+mn-ea"/>
                </a:rPr>
                <a:t>文献阅读</a:t>
              </a:r>
              <a:endParaRPr lang="zh-CN" altLang="en-US" b="1" noProof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endParaRPr>
            </a:p>
          </p:txBody>
        </p:sp>
        <p:sp>
          <p:nvSpPr>
            <p:cNvPr id="9" name="AutoShape 6"/>
            <p:cNvSpPr>
              <a:spLocks noChangeArrowheads="1"/>
            </p:cNvSpPr>
            <p:nvPr/>
          </p:nvSpPr>
          <p:spPr bwMode="invGray">
            <a:xfrm rot="5400000">
              <a:off x="1600" y="2025"/>
              <a:ext cx="139" cy="120"/>
            </a:xfrm>
            <a:prstGeom prst="triangle">
              <a:avLst>
                <a:gd name="adj" fmla="val 50000"/>
              </a:avLst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defRPr/>
              </a:pPr>
              <a:endParaRPr lang="zh-CN" altLang="zh-CN" sz="1768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272813" y="3142542"/>
            <a:ext cx="1426201" cy="1022224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ct val="30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strike="noStrike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1800" strike="noStrike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1800" strike="noStrike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zh-CN" altLang="en-US" sz="1800" strike="noStrike" noProof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精读</a:t>
            </a:r>
            <a:r>
              <a:rPr lang="en-US" altLang="zh-CN" sz="1800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—</a:t>
            </a:r>
            <a:r>
              <a:rPr lang="zh-CN" altLang="en-US" sz="1800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添加段落</a:t>
            </a:r>
            <a:endParaRPr lang="zh-CN" altLang="en-US" sz="1800" noProof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26607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0733" y="1187489"/>
            <a:ext cx="10106870" cy="5374466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231572" y="2567874"/>
            <a:ext cx="504897" cy="504748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txBody>
          <a:bodyPr wrap="square" rtlCol="0">
            <a:noAutofit/>
          </a:bodyPr>
          <a:lstStyle/>
          <a:p>
            <a:endParaRPr lang="zh-CN" altLang="en-US" sz="240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7124"/>
          <a:stretch/>
        </p:blipFill>
        <p:spPr>
          <a:xfrm>
            <a:off x="8722024" y="1187489"/>
            <a:ext cx="3235579" cy="5374466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738949" y="1617855"/>
            <a:ext cx="3218654" cy="1913350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txBody>
          <a:bodyPr wrap="square" rtlCol="0">
            <a:noAutofit/>
          </a:bodyPr>
          <a:lstStyle/>
          <a:p>
            <a:endParaRPr lang="zh-CN" altLang="en-US" sz="2400"/>
          </a:p>
        </p:txBody>
      </p:sp>
      <p:sp>
        <p:nvSpPr>
          <p:cNvPr id="6" name="矩形 5"/>
          <p:cNvSpPr/>
          <p:nvPr/>
        </p:nvSpPr>
        <p:spPr>
          <a:xfrm>
            <a:off x="7948821" y="3989291"/>
            <a:ext cx="3416030" cy="1015663"/>
          </a:xfrm>
          <a:prstGeom prst="rect">
            <a:avLst/>
          </a:prstGeom>
          <a:solidFill>
            <a:srgbClr val="FF9933"/>
          </a:solidFill>
        </p:spPr>
        <p:txBody>
          <a:bodyPr wrap="square">
            <a:spAutoFit/>
          </a:bodyPr>
          <a:lstStyle/>
          <a:p>
            <a:pPr>
              <a:buFont typeface="Wingdings" panose="05000000000000000000" charset="0"/>
              <a:buNone/>
            </a:pP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重要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句子、图表、素材一键添加至素材库，方便写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论文时引用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35475" y="287660"/>
            <a:ext cx="809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1. </a:t>
            </a:r>
            <a:r>
              <a:rPr lang="zh-CN" altLang="en-US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文献阅读</a:t>
            </a:r>
            <a:r>
              <a:rPr lang="en-US" altLang="zh-CN" sz="2800" b="1" kern="0" dirty="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800" b="1" kern="0" dirty="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知网研学</a:t>
            </a:r>
            <a:r>
              <a:rPr lang="zh-CN" altLang="en-US" sz="2800" b="1" kern="0" dirty="0" smtClean="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平台</a:t>
            </a:r>
            <a:endParaRPr lang="zh-CN" altLang="en-US" sz="2800" b="1" kern="0" dirty="0">
              <a:solidFill>
                <a:srgbClr val="FF99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Group 4"/>
          <p:cNvGrpSpPr/>
          <p:nvPr/>
        </p:nvGrpSpPr>
        <p:grpSpPr bwMode="auto">
          <a:xfrm>
            <a:off x="272812" y="2002817"/>
            <a:ext cx="1569414" cy="586950"/>
            <a:chOff x="404" y="1936"/>
            <a:chExt cx="1326" cy="298"/>
          </a:xfrm>
          <a:solidFill>
            <a:schemeClr val="accent1">
              <a:lumMod val="75000"/>
            </a:schemeClr>
          </a:solidFill>
        </p:grpSpPr>
        <p:sp>
          <p:nvSpPr>
            <p:cNvPr id="9" name="Rectangle 5"/>
            <p:cNvSpPr>
              <a:spLocks noChangeArrowheads="1"/>
            </p:cNvSpPr>
            <p:nvPr/>
          </p:nvSpPr>
          <p:spPr bwMode="invGray">
            <a:xfrm>
              <a:off x="404" y="1936"/>
              <a:ext cx="1205" cy="298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auto">
                <a:defRPr/>
              </a:pPr>
              <a:r>
                <a:rPr lang="zh-CN" altLang="en-US" b="1" dirty="0">
                  <a:solidFill>
                    <a:schemeClr val="bg1"/>
                  </a:solidFill>
                  <a:sym typeface="+mn-ea"/>
                </a:rPr>
                <a:t>文献阅读</a:t>
              </a:r>
              <a:endParaRPr lang="zh-CN" altLang="en-US" b="1" noProof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endParaRPr>
            </a:p>
          </p:txBody>
        </p:sp>
        <p:sp>
          <p:nvSpPr>
            <p:cNvPr id="10" name="AutoShape 6"/>
            <p:cNvSpPr>
              <a:spLocks noChangeArrowheads="1"/>
            </p:cNvSpPr>
            <p:nvPr/>
          </p:nvSpPr>
          <p:spPr bwMode="invGray">
            <a:xfrm rot="5400000">
              <a:off x="1600" y="2025"/>
              <a:ext cx="139" cy="120"/>
            </a:xfrm>
            <a:prstGeom prst="triangle">
              <a:avLst>
                <a:gd name="adj" fmla="val 50000"/>
              </a:avLst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defRPr/>
              </a:pPr>
              <a:endParaRPr lang="zh-CN" altLang="zh-CN" sz="1768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272813" y="3142542"/>
            <a:ext cx="1426201" cy="1022224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ct val="30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strike="noStrike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1800" strike="noStrike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1800" strike="noStrike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zh-CN" altLang="en-US" sz="1800" strike="noStrike" noProof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精读</a:t>
            </a:r>
            <a:r>
              <a:rPr lang="en-US" altLang="zh-CN" sz="1800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—</a:t>
            </a:r>
            <a:r>
              <a:rPr lang="zh-CN" altLang="en-US" sz="1800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摘抄</a:t>
            </a:r>
            <a:endParaRPr lang="zh-CN" altLang="en-US" sz="1800" noProof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94615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4"/>
          <p:cNvGrpSpPr/>
          <p:nvPr/>
        </p:nvGrpSpPr>
        <p:grpSpPr bwMode="auto">
          <a:xfrm>
            <a:off x="163906" y="2227082"/>
            <a:ext cx="1655241" cy="619049"/>
            <a:chOff x="404" y="1936"/>
            <a:chExt cx="1326" cy="298"/>
          </a:xfrm>
          <a:solidFill>
            <a:schemeClr val="accent1">
              <a:lumMod val="75000"/>
            </a:schemeClr>
          </a:solidFill>
        </p:grpSpPr>
        <p:sp>
          <p:nvSpPr>
            <p:cNvPr id="7" name="Rectangle 5"/>
            <p:cNvSpPr>
              <a:spLocks noChangeArrowheads="1"/>
            </p:cNvSpPr>
            <p:nvPr/>
          </p:nvSpPr>
          <p:spPr bwMode="invGray">
            <a:xfrm>
              <a:off x="404" y="1936"/>
              <a:ext cx="1205" cy="298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auto">
                <a:defRPr/>
              </a:pPr>
              <a:r>
                <a:rPr lang="zh-CN" altLang="en-US" sz="1860" b="1" dirty="0">
                  <a:solidFill>
                    <a:schemeClr val="bg1"/>
                  </a:solidFill>
                  <a:sym typeface="+mn-ea"/>
                </a:rPr>
                <a:t>资料阅读</a:t>
              </a:r>
              <a:endParaRPr lang="zh-CN" altLang="en-US" sz="1865" b="1" strike="noStrike" noProof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endParaRPr>
            </a:p>
          </p:txBody>
        </p:sp>
        <p:sp>
          <p:nvSpPr>
            <p:cNvPr id="8" name="AutoShape 6"/>
            <p:cNvSpPr>
              <a:spLocks noChangeArrowheads="1"/>
            </p:cNvSpPr>
            <p:nvPr/>
          </p:nvSpPr>
          <p:spPr bwMode="invGray">
            <a:xfrm rot="5400000">
              <a:off x="1600" y="2025"/>
              <a:ext cx="139" cy="120"/>
            </a:xfrm>
            <a:prstGeom prst="triangle">
              <a:avLst>
                <a:gd name="adj" fmla="val 50000"/>
              </a:avLst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defRPr/>
              </a:pPr>
              <a:endParaRPr lang="zh-CN" altLang="zh-CN" sz="1865" strike="noStrike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Group 4"/>
          <p:cNvGrpSpPr/>
          <p:nvPr/>
        </p:nvGrpSpPr>
        <p:grpSpPr bwMode="auto">
          <a:xfrm>
            <a:off x="163283" y="3084680"/>
            <a:ext cx="1655241" cy="619049"/>
            <a:chOff x="404" y="1936"/>
            <a:chExt cx="1326" cy="298"/>
          </a:xfrm>
          <a:solidFill>
            <a:schemeClr val="accent1">
              <a:lumMod val="75000"/>
            </a:schemeClr>
          </a:solidFill>
        </p:grpSpPr>
        <p:sp>
          <p:nvSpPr>
            <p:cNvPr id="18" name="Rectangle 5"/>
            <p:cNvSpPr>
              <a:spLocks noChangeArrowheads="1"/>
            </p:cNvSpPr>
            <p:nvPr/>
          </p:nvSpPr>
          <p:spPr bwMode="invGray">
            <a:xfrm>
              <a:off x="404" y="1936"/>
              <a:ext cx="1205" cy="298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auto">
                <a:defRPr/>
              </a:pPr>
              <a:r>
                <a:rPr lang="zh-CN" altLang="en-US" sz="1860" b="1" dirty="0" smtClean="0">
                  <a:solidFill>
                    <a:schemeClr val="bg1"/>
                  </a:solidFill>
                  <a:sym typeface="+mn-ea"/>
                </a:rPr>
                <a:t>文档写作</a:t>
              </a:r>
              <a:endParaRPr lang="zh-CN" altLang="en-US" sz="1865" b="1" strike="noStrike" noProof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endParaRPr>
            </a:p>
          </p:txBody>
        </p:sp>
        <p:sp>
          <p:nvSpPr>
            <p:cNvPr id="19" name="AutoShape 6"/>
            <p:cNvSpPr>
              <a:spLocks noChangeArrowheads="1"/>
            </p:cNvSpPr>
            <p:nvPr/>
          </p:nvSpPr>
          <p:spPr bwMode="invGray">
            <a:xfrm rot="5400000">
              <a:off x="1600" y="2025"/>
              <a:ext cx="139" cy="120"/>
            </a:xfrm>
            <a:prstGeom prst="triangle">
              <a:avLst>
                <a:gd name="adj" fmla="val 50000"/>
              </a:avLst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defRPr/>
              </a:pPr>
              <a:endParaRPr lang="zh-CN" altLang="zh-CN" sz="1865" strike="noStrike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7901" y="1202989"/>
            <a:ext cx="10208120" cy="5478578"/>
          </a:xfrm>
          <a:prstGeom prst="rect">
            <a:avLst/>
          </a:prstGeom>
        </p:spPr>
      </p:pic>
      <p:sp>
        <p:nvSpPr>
          <p:cNvPr id="24" name="矩形 23"/>
          <p:cNvSpPr>
            <a:spLocks noChangeArrowheads="1"/>
          </p:cNvSpPr>
          <p:nvPr/>
        </p:nvSpPr>
        <p:spPr bwMode="auto">
          <a:xfrm>
            <a:off x="7561538" y="1992186"/>
            <a:ext cx="3899585" cy="679293"/>
          </a:xfrm>
          <a:prstGeom prst="rect">
            <a:avLst/>
          </a:prstGeom>
          <a:noFill/>
          <a:ln w="25400">
            <a:solidFill>
              <a:srgbClr val="E46C0A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defTabSz="685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defTabSz="685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defTabSz="685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defTabSz="685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/>
            <a:endParaRPr lang="zh-CN" altLang="en-US" sz="1600">
              <a:solidFill>
                <a:srgbClr val="000000"/>
              </a:solidFill>
            </a:endParaRPr>
          </a:p>
        </p:txBody>
      </p:sp>
      <p:sp>
        <p:nvSpPr>
          <p:cNvPr id="48" name="对话气泡: 圆角矩形 3"/>
          <p:cNvSpPr/>
          <p:nvPr/>
        </p:nvSpPr>
        <p:spPr>
          <a:xfrm>
            <a:off x="8083957" y="1132915"/>
            <a:ext cx="2854746" cy="498881"/>
          </a:xfrm>
          <a:prstGeom prst="wedgeRoundRectCallout">
            <a:avLst>
              <a:gd name="adj1" fmla="val -23121"/>
              <a:gd name="adj2" fmla="val 101776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6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可以快速检索阅读笔记、文摘、</a:t>
            </a:r>
            <a:r>
              <a:rPr lang="en-US" altLang="zh-CN" sz="16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CNKI</a:t>
            </a:r>
            <a:r>
              <a:rPr lang="zh-CN" altLang="en-US" sz="16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文献等写作素材</a:t>
            </a:r>
            <a:endParaRPr lang="zh-CN" altLang="en-US" sz="16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163284" y="3990839"/>
            <a:ext cx="1504196" cy="1294241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ct val="30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strike="noStrike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1800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1800" strike="noStrike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zh-CN" altLang="en-US" sz="1800" strike="noStrike" noProof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检索素材</a:t>
            </a:r>
            <a:endParaRPr lang="zh-CN" altLang="en-US" sz="1800" noProof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35475" y="287660"/>
            <a:ext cx="809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1. </a:t>
            </a:r>
            <a:r>
              <a:rPr lang="zh-CN" altLang="en-US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文献阅读</a:t>
            </a:r>
            <a:r>
              <a:rPr lang="en-US" altLang="zh-CN" sz="2800" b="1" kern="0" dirty="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800" b="1" kern="0" dirty="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知网研学</a:t>
            </a:r>
            <a:r>
              <a:rPr lang="zh-CN" altLang="en-US" sz="2800" b="1" kern="0" dirty="0" smtClean="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平台</a:t>
            </a:r>
            <a:endParaRPr lang="zh-CN" altLang="en-US" sz="2800" b="1" kern="0" dirty="0">
              <a:solidFill>
                <a:srgbClr val="FF99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07162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ldLvl="0" animBg="1"/>
      <p:bldP spid="4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6961" y="1159367"/>
            <a:ext cx="9928343" cy="5565822"/>
          </a:xfrm>
          <a:prstGeom prst="rect">
            <a:avLst/>
          </a:prstGeom>
        </p:spPr>
      </p:pic>
      <p:grpSp>
        <p:nvGrpSpPr>
          <p:cNvPr id="6" name="Group 4"/>
          <p:cNvGrpSpPr/>
          <p:nvPr/>
        </p:nvGrpSpPr>
        <p:grpSpPr bwMode="auto">
          <a:xfrm>
            <a:off x="163906" y="2227082"/>
            <a:ext cx="1655241" cy="619049"/>
            <a:chOff x="404" y="1936"/>
            <a:chExt cx="1326" cy="298"/>
          </a:xfrm>
          <a:solidFill>
            <a:schemeClr val="accent1">
              <a:lumMod val="75000"/>
            </a:schemeClr>
          </a:solidFill>
        </p:grpSpPr>
        <p:sp>
          <p:nvSpPr>
            <p:cNvPr id="7" name="Rectangle 5"/>
            <p:cNvSpPr>
              <a:spLocks noChangeArrowheads="1"/>
            </p:cNvSpPr>
            <p:nvPr/>
          </p:nvSpPr>
          <p:spPr bwMode="invGray">
            <a:xfrm>
              <a:off x="404" y="1936"/>
              <a:ext cx="1205" cy="298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auto">
                <a:defRPr/>
              </a:pPr>
              <a:r>
                <a:rPr lang="zh-CN" altLang="en-US" sz="1860" b="1" dirty="0">
                  <a:solidFill>
                    <a:schemeClr val="bg1"/>
                  </a:solidFill>
                  <a:sym typeface="+mn-ea"/>
                </a:rPr>
                <a:t>资料阅读</a:t>
              </a:r>
              <a:endParaRPr lang="zh-CN" altLang="en-US" sz="1865" b="1" strike="noStrike" noProof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endParaRPr>
            </a:p>
          </p:txBody>
        </p:sp>
        <p:sp>
          <p:nvSpPr>
            <p:cNvPr id="8" name="AutoShape 6"/>
            <p:cNvSpPr>
              <a:spLocks noChangeArrowheads="1"/>
            </p:cNvSpPr>
            <p:nvPr/>
          </p:nvSpPr>
          <p:spPr bwMode="invGray">
            <a:xfrm rot="5400000">
              <a:off x="1600" y="2025"/>
              <a:ext cx="139" cy="120"/>
            </a:xfrm>
            <a:prstGeom prst="triangle">
              <a:avLst>
                <a:gd name="adj" fmla="val 50000"/>
              </a:avLst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defRPr/>
              </a:pPr>
              <a:endParaRPr lang="zh-CN" altLang="zh-CN" sz="1865" strike="noStrike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Group 4"/>
          <p:cNvGrpSpPr/>
          <p:nvPr/>
        </p:nvGrpSpPr>
        <p:grpSpPr bwMode="auto">
          <a:xfrm>
            <a:off x="163283" y="3084680"/>
            <a:ext cx="1655241" cy="619049"/>
            <a:chOff x="404" y="1936"/>
            <a:chExt cx="1326" cy="298"/>
          </a:xfrm>
          <a:solidFill>
            <a:schemeClr val="accent1">
              <a:lumMod val="75000"/>
            </a:schemeClr>
          </a:solidFill>
        </p:grpSpPr>
        <p:sp>
          <p:nvSpPr>
            <p:cNvPr id="18" name="Rectangle 5"/>
            <p:cNvSpPr>
              <a:spLocks noChangeArrowheads="1"/>
            </p:cNvSpPr>
            <p:nvPr/>
          </p:nvSpPr>
          <p:spPr bwMode="invGray">
            <a:xfrm>
              <a:off x="404" y="1936"/>
              <a:ext cx="1205" cy="298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auto">
                <a:defRPr/>
              </a:pPr>
              <a:r>
                <a:rPr lang="zh-CN" altLang="en-US" sz="1860" b="1" dirty="0" smtClean="0">
                  <a:solidFill>
                    <a:schemeClr val="bg1"/>
                  </a:solidFill>
                  <a:sym typeface="+mn-ea"/>
                </a:rPr>
                <a:t>文档写作</a:t>
              </a:r>
              <a:endParaRPr lang="zh-CN" altLang="en-US" sz="1865" b="1" strike="noStrike" noProof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endParaRPr>
            </a:p>
          </p:txBody>
        </p:sp>
        <p:sp>
          <p:nvSpPr>
            <p:cNvPr id="19" name="AutoShape 6"/>
            <p:cNvSpPr>
              <a:spLocks noChangeArrowheads="1"/>
            </p:cNvSpPr>
            <p:nvPr/>
          </p:nvSpPr>
          <p:spPr bwMode="invGray">
            <a:xfrm rot="5400000">
              <a:off x="1600" y="2025"/>
              <a:ext cx="139" cy="120"/>
            </a:xfrm>
            <a:prstGeom prst="triangle">
              <a:avLst>
                <a:gd name="adj" fmla="val 50000"/>
              </a:avLst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defRPr/>
              </a:pPr>
              <a:endParaRPr lang="zh-CN" altLang="zh-CN" sz="1865" strike="noStrike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4810970" y="4083996"/>
            <a:ext cx="401110" cy="320887"/>
          </a:xfrm>
          <a:prstGeom prst="rect">
            <a:avLst/>
          </a:prstGeom>
          <a:noFill/>
          <a:ln w="190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5" name="矩形 24"/>
          <p:cNvSpPr/>
          <p:nvPr/>
        </p:nvSpPr>
        <p:spPr>
          <a:xfrm>
            <a:off x="8729850" y="3394204"/>
            <a:ext cx="3315453" cy="1039707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grpSp>
        <p:nvGrpSpPr>
          <p:cNvPr id="9" name="组合 8"/>
          <p:cNvGrpSpPr/>
          <p:nvPr/>
        </p:nvGrpSpPr>
        <p:grpSpPr>
          <a:xfrm>
            <a:off x="4682663" y="5150590"/>
            <a:ext cx="2875262" cy="936701"/>
            <a:chOff x="4515607" y="4860304"/>
            <a:chExt cx="2875262" cy="1050917"/>
          </a:xfrm>
        </p:grpSpPr>
        <p:sp>
          <p:nvSpPr>
            <p:cNvPr id="29" name="对话气泡: 圆角矩形 4"/>
            <p:cNvSpPr/>
            <p:nvPr/>
          </p:nvSpPr>
          <p:spPr>
            <a:xfrm rot="16200000">
              <a:off x="5404521" y="3971391"/>
              <a:ext cx="1050917" cy="2828744"/>
            </a:xfrm>
            <a:prstGeom prst="wedgeRoundRectCallout">
              <a:avLst>
                <a:gd name="adj1" fmla="val 102683"/>
                <a:gd name="adj2" fmla="val -26550"/>
                <a:gd name="adj3" fmla="val 16667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900" dirty="0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4515607" y="4965013"/>
              <a:ext cx="287526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写作素材可以一</a:t>
              </a:r>
              <a:r>
                <a:rPr lang="zh-CN" altLang="en-US" sz="1400" dirty="0">
                  <a:latin typeface="黑体" panose="02010609060101010101" pitchFamily="49" charset="-122"/>
                  <a:ea typeface="黑体" panose="02010609060101010101" pitchFamily="49" charset="-122"/>
                </a:rPr>
                <a:t>键添加至创作文档中，并且自动生成参考文献</a:t>
              </a:r>
              <a:r>
                <a:rPr lang="zh-CN" altLang="en-US" sz="14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，引用格式可以二次编辑，提高写作效率</a:t>
              </a:r>
              <a:endParaRPr lang="zh-CN" altLang="en-US" sz="14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6358" y="4122053"/>
            <a:ext cx="2579043" cy="843548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6961" y="1178023"/>
            <a:ext cx="9928973" cy="5565822"/>
          </a:xfrm>
          <a:prstGeom prst="rect">
            <a:avLst/>
          </a:prstGeom>
        </p:spPr>
      </p:pic>
      <p:sp>
        <p:nvSpPr>
          <p:cNvPr id="35" name="矩形 34"/>
          <p:cNvSpPr/>
          <p:nvPr/>
        </p:nvSpPr>
        <p:spPr>
          <a:xfrm>
            <a:off x="8857282" y="4404883"/>
            <a:ext cx="3060587" cy="839036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6" name="矩形 35"/>
          <p:cNvSpPr/>
          <p:nvPr/>
        </p:nvSpPr>
        <p:spPr>
          <a:xfrm>
            <a:off x="3059707" y="4731072"/>
            <a:ext cx="3746042" cy="135622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163284" y="3990839"/>
            <a:ext cx="1504196" cy="1294241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ct val="30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strike="noStrike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1800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1800" strike="noStrike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zh-CN" altLang="en-US" sz="1800" strike="noStrike" noProof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引用素材</a:t>
            </a:r>
            <a:r>
              <a:rPr lang="en-US" altLang="zh-CN" sz="1800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1800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笔记、文摘</a:t>
            </a:r>
            <a:endParaRPr lang="zh-CN" altLang="en-US" sz="1800" noProof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35475" y="287660"/>
            <a:ext cx="809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1. </a:t>
            </a:r>
            <a:r>
              <a:rPr lang="zh-CN" altLang="en-US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文献阅读</a:t>
            </a:r>
            <a:r>
              <a:rPr lang="en-US" altLang="zh-CN" sz="2800" b="1" kern="0" dirty="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800" b="1" kern="0" dirty="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知网研学</a:t>
            </a:r>
            <a:r>
              <a:rPr lang="zh-CN" altLang="en-US" sz="2800" b="1" kern="0" dirty="0" smtClean="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平台</a:t>
            </a:r>
            <a:endParaRPr lang="zh-CN" altLang="en-US" sz="2800" b="1" kern="0" dirty="0">
              <a:solidFill>
                <a:srgbClr val="FF99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9980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5" grpId="0" animBg="1"/>
      <p:bldP spid="35" grpId="0" animBg="1"/>
      <p:bldP spid="3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6075" y="1390255"/>
            <a:ext cx="10149227" cy="5232613"/>
          </a:xfrm>
          <a:prstGeom prst="rect">
            <a:avLst/>
          </a:prstGeom>
        </p:spPr>
      </p:pic>
      <p:grpSp>
        <p:nvGrpSpPr>
          <p:cNvPr id="6" name="Group 4"/>
          <p:cNvGrpSpPr/>
          <p:nvPr/>
        </p:nvGrpSpPr>
        <p:grpSpPr bwMode="auto">
          <a:xfrm>
            <a:off x="163906" y="2227082"/>
            <a:ext cx="1655241" cy="619049"/>
            <a:chOff x="404" y="1936"/>
            <a:chExt cx="1326" cy="298"/>
          </a:xfrm>
          <a:solidFill>
            <a:schemeClr val="accent1">
              <a:lumMod val="75000"/>
            </a:schemeClr>
          </a:solidFill>
        </p:grpSpPr>
        <p:sp>
          <p:nvSpPr>
            <p:cNvPr id="7" name="Rectangle 5"/>
            <p:cNvSpPr>
              <a:spLocks noChangeArrowheads="1"/>
            </p:cNvSpPr>
            <p:nvPr/>
          </p:nvSpPr>
          <p:spPr bwMode="invGray">
            <a:xfrm>
              <a:off x="404" y="1936"/>
              <a:ext cx="1205" cy="298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auto">
                <a:defRPr/>
              </a:pPr>
              <a:r>
                <a:rPr lang="zh-CN" altLang="en-US" sz="1860" b="1" dirty="0">
                  <a:solidFill>
                    <a:schemeClr val="bg1"/>
                  </a:solidFill>
                  <a:sym typeface="+mn-ea"/>
                </a:rPr>
                <a:t>资料阅读</a:t>
              </a:r>
              <a:endParaRPr lang="zh-CN" altLang="en-US" sz="1865" b="1" strike="noStrike" noProof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endParaRPr>
            </a:p>
          </p:txBody>
        </p:sp>
        <p:sp>
          <p:nvSpPr>
            <p:cNvPr id="8" name="AutoShape 6"/>
            <p:cNvSpPr>
              <a:spLocks noChangeArrowheads="1"/>
            </p:cNvSpPr>
            <p:nvPr/>
          </p:nvSpPr>
          <p:spPr bwMode="invGray">
            <a:xfrm rot="5400000">
              <a:off x="1600" y="2025"/>
              <a:ext cx="139" cy="120"/>
            </a:xfrm>
            <a:prstGeom prst="triangle">
              <a:avLst>
                <a:gd name="adj" fmla="val 50000"/>
              </a:avLst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defRPr/>
              </a:pPr>
              <a:endParaRPr lang="zh-CN" altLang="zh-CN" sz="1865" strike="noStrike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Group 4"/>
          <p:cNvGrpSpPr/>
          <p:nvPr/>
        </p:nvGrpSpPr>
        <p:grpSpPr bwMode="auto">
          <a:xfrm>
            <a:off x="163283" y="3084680"/>
            <a:ext cx="1655241" cy="619049"/>
            <a:chOff x="404" y="1936"/>
            <a:chExt cx="1326" cy="298"/>
          </a:xfrm>
          <a:solidFill>
            <a:schemeClr val="accent1">
              <a:lumMod val="75000"/>
            </a:schemeClr>
          </a:solidFill>
        </p:grpSpPr>
        <p:sp>
          <p:nvSpPr>
            <p:cNvPr id="18" name="Rectangle 5"/>
            <p:cNvSpPr>
              <a:spLocks noChangeArrowheads="1"/>
            </p:cNvSpPr>
            <p:nvPr/>
          </p:nvSpPr>
          <p:spPr bwMode="invGray">
            <a:xfrm>
              <a:off x="404" y="1936"/>
              <a:ext cx="1205" cy="298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auto">
                <a:defRPr/>
              </a:pPr>
              <a:r>
                <a:rPr lang="zh-CN" altLang="en-US" sz="1860" b="1" dirty="0" smtClean="0">
                  <a:solidFill>
                    <a:schemeClr val="bg1"/>
                  </a:solidFill>
                  <a:sym typeface="+mn-ea"/>
                </a:rPr>
                <a:t>文档写作</a:t>
              </a:r>
              <a:endParaRPr lang="zh-CN" altLang="en-US" sz="1865" b="1" strike="noStrike" noProof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endParaRPr>
            </a:p>
          </p:txBody>
        </p:sp>
        <p:sp>
          <p:nvSpPr>
            <p:cNvPr id="19" name="AutoShape 6"/>
            <p:cNvSpPr>
              <a:spLocks noChangeArrowheads="1"/>
            </p:cNvSpPr>
            <p:nvPr/>
          </p:nvSpPr>
          <p:spPr bwMode="invGray">
            <a:xfrm rot="5400000">
              <a:off x="1600" y="2025"/>
              <a:ext cx="139" cy="120"/>
            </a:xfrm>
            <a:prstGeom prst="triangle">
              <a:avLst>
                <a:gd name="adj" fmla="val 50000"/>
              </a:avLst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defRPr/>
              </a:pPr>
              <a:endParaRPr lang="zh-CN" altLang="zh-CN" sz="1865" strike="noStrike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1" name="矩形 30"/>
          <p:cNvSpPr/>
          <p:nvPr/>
        </p:nvSpPr>
        <p:spPr>
          <a:xfrm>
            <a:off x="8729850" y="3563700"/>
            <a:ext cx="3108960" cy="834167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8012" y="1281652"/>
            <a:ext cx="10134833" cy="5576348"/>
          </a:xfrm>
          <a:prstGeom prst="rect">
            <a:avLst/>
          </a:prstGeom>
        </p:spPr>
      </p:pic>
      <p:sp>
        <p:nvSpPr>
          <p:cNvPr id="32" name="矩形 31"/>
          <p:cNvSpPr/>
          <p:nvPr/>
        </p:nvSpPr>
        <p:spPr>
          <a:xfrm>
            <a:off x="8792617" y="2846131"/>
            <a:ext cx="3060587" cy="713221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7" name="矩形 26"/>
          <p:cNvSpPr/>
          <p:nvPr/>
        </p:nvSpPr>
        <p:spPr>
          <a:xfrm>
            <a:off x="2921588" y="4621124"/>
            <a:ext cx="4843555" cy="713221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163284" y="3990839"/>
            <a:ext cx="1504196" cy="1294241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ct val="30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strike="noStrike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1800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1800" strike="noStrike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zh-CN" altLang="en-US" sz="1800" strike="noStrike" noProof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引用素材</a:t>
            </a:r>
            <a:r>
              <a:rPr lang="en-US" altLang="zh-CN" sz="1800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——CNKI</a:t>
            </a:r>
            <a:r>
              <a:rPr lang="zh-CN" altLang="en-US" sz="1800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文献</a:t>
            </a:r>
            <a:endParaRPr lang="zh-CN" altLang="en-US" sz="1800" noProof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" name="圆角矩形标注 2"/>
          <p:cNvSpPr>
            <a:spLocks noChangeArrowheads="1"/>
          </p:cNvSpPr>
          <p:nvPr/>
        </p:nvSpPr>
        <p:spPr bwMode="auto">
          <a:xfrm>
            <a:off x="8303428" y="4452030"/>
            <a:ext cx="2038351" cy="931439"/>
          </a:xfrm>
          <a:prstGeom prst="wedgeRoundRectCallout">
            <a:avLst>
              <a:gd name="adj1" fmla="val -73056"/>
              <a:gd name="adj2" fmla="val 46704"/>
              <a:gd name="adj3" fmla="val 16667"/>
            </a:avLst>
          </a:prstGeom>
          <a:solidFill>
            <a:srgbClr val="F96D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400" dirty="0">
                <a:solidFill>
                  <a:schemeClr val="bg1"/>
                </a:solidFill>
                <a:ea typeface="黑体" panose="02010609060101010101" pitchFamily="49" charset="-122"/>
              </a:rPr>
              <a:t>导出为</a:t>
            </a:r>
            <a:r>
              <a:rPr lang="en-US" altLang="zh-CN" sz="2400" dirty="0" smtClean="0">
                <a:solidFill>
                  <a:schemeClr val="bg1"/>
                </a:solidFill>
                <a:ea typeface="黑体" panose="02010609060101010101" pitchFamily="49" charset="-122"/>
              </a:rPr>
              <a:t>WORD</a:t>
            </a:r>
            <a:endParaRPr lang="zh-CN" altLang="en-US" sz="2400" dirty="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35475" y="287660"/>
            <a:ext cx="809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1. </a:t>
            </a:r>
            <a:r>
              <a:rPr lang="zh-CN" altLang="en-US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文献阅读</a:t>
            </a:r>
            <a:r>
              <a:rPr lang="en-US" altLang="zh-CN" sz="2800" b="1" kern="0" dirty="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800" b="1" kern="0" dirty="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知网研学</a:t>
            </a:r>
            <a:r>
              <a:rPr lang="zh-CN" altLang="en-US" sz="2800" b="1" kern="0" dirty="0" smtClean="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平台</a:t>
            </a:r>
            <a:endParaRPr lang="zh-CN" altLang="en-US" sz="2800" b="1" kern="0" dirty="0">
              <a:solidFill>
                <a:srgbClr val="FF99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98605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27" grpId="0" animBg="1"/>
      <p:bldP spid="20" grpId="0" bldLvl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2559" y="1615975"/>
            <a:ext cx="7848613" cy="6894286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9772836" y="3152611"/>
            <a:ext cx="2133295" cy="943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操作繁琐</a:t>
            </a:r>
            <a:endParaRPr lang="en-US" altLang="zh-CN" sz="2000" dirty="0" smtClean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学习效率低</a:t>
            </a:r>
            <a:endParaRPr lang="en-US" altLang="zh-CN" sz="2000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976865" y="4354139"/>
            <a:ext cx="3654131" cy="49393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rgbClr val="C15011">
              <a:shade val="50000"/>
            </a:srgbClr>
          </a:lnRef>
          <a:fillRef idx="1">
            <a:srgbClr val="C15011"/>
          </a:fillRef>
          <a:effectRef idx="0">
            <a:srgbClr val="C15011"/>
          </a:effectRef>
          <a:fontRef idx="minor">
            <a:srgbClr val="FFFFFF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 sz="1210" noProof="1">
              <a:ea typeface="黑体" panose="02010609060101010101" pitchFamily="49" charset="-122"/>
              <a:cs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707682" y="3614276"/>
            <a:ext cx="6923314" cy="55399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</a:rPr>
              <a:t>找到“参考文献”</a:t>
            </a:r>
            <a:r>
              <a:rPr lang="en-US" altLang="zh-CN" sz="2000" dirty="0" smtClean="0">
                <a:latin typeface="微软雅黑" panose="020B0503020204020204" charset="-122"/>
                <a:ea typeface="微软雅黑" panose="020B0503020204020204" charset="-122"/>
              </a:rPr>
              <a:t>-</a:t>
            </a:r>
            <a:r>
              <a:rPr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复制</a:t>
            </a:r>
            <a:r>
              <a:rPr lang="en-US" altLang="zh-CN" sz="2000" dirty="0" smtClean="0">
                <a:latin typeface="微软雅黑" panose="020B0503020204020204" charset="-122"/>
                <a:ea typeface="微软雅黑" panose="020B0503020204020204" charset="-122"/>
              </a:rPr>
              <a:t>-</a:t>
            </a:r>
            <a:r>
              <a:rPr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粘贴</a:t>
            </a:r>
            <a:r>
              <a:rPr lang="en-US" altLang="zh-CN" sz="2000" dirty="0" smtClean="0">
                <a:latin typeface="微软雅黑" panose="020B0503020204020204" charset="-122"/>
                <a:ea typeface="微软雅黑" panose="020B0503020204020204" charset="-122"/>
              </a:rPr>
              <a:t>-</a:t>
            </a:r>
            <a:r>
              <a:rPr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打开数据库</a:t>
            </a:r>
            <a:r>
              <a:rPr lang="en-US" altLang="zh-CN" sz="2000" dirty="0" smtClean="0">
                <a:latin typeface="微软雅黑" panose="020B0503020204020204" charset="-122"/>
                <a:ea typeface="微软雅黑" panose="020B0503020204020204" charset="-122"/>
              </a:rPr>
              <a:t>-</a:t>
            </a:r>
            <a:r>
              <a:rPr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检索</a:t>
            </a:r>
            <a:r>
              <a:rPr lang="en-US" altLang="zh-CN" sz="2000" dirty="0" smtClean="0">
                <a:latin typeface="微软雅黑" panose="020B0503020204020204" charset="-122"/>
                <a:ea typeface="微软雅黑" panose="020B0503020204020204" charset="-122"/>
              </a:rPr>
              <a:t>-</a:t>
            </a:r>
            <a:r>
              <a:rPr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下载</a:t>
            </a:r>
            <a:r>
              <a:rPr lang="en-US" altLang="zh-CN" sz="2000" dirty="0" smtClean="0">
                <a:latin typeface="微软雅黑" panose="020B0503020204020204" charset="-122"/>
                <a:ea typeface="微软雅黑" panose="020B0503020204020204" charset="-122"/>
              </a:rPr>
              <a:t>-</a:t>
            </a:r>
            <a:r>
              <a:rPr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阅读</a:t>
            </a:r>
            <a:endParaRPr lang="en-US" altLang="zh-CN" sz="20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8" name="Group 4"/>
          <p:cNvGrpSpPr/>
          <p:nvPr/>
        </p:nvGrpSpPr>
        <p:grpSpPr bwMode="auto">
          <a:xfrm>
            <a:off x="163906" y="2227082"/>
            <a:ext cx="1655241" cy="619049"/>
            <a:chOff x="404" y="1936"/>
            <a:chExt cx="1326" cy="298"/>
          </a:xfrm>
          <a:solidFill>
            <a:schemeClr val="accent1">
              <a:lumMod val="75000"/>
            </a:schemeClr>
          </a:solidFill>
        </p:grpSpPr>
        <p:sp>
          <p:nvSpPr>
            <p:cNvPr id="9" name="Rectangle 5"/>
            <p:cNvSpPr>
              <a:spLocks noChangeArrowheads="1"/>
            </p:cNvSpPr>
            <p:nvPr/>
          </p:nvSpPr>
          <p:spPr bwMode="invGray">
            <a:xfrm>
              <a:off x="404" y="1936"/>
              <a:ext cx="1205" cy="298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auto">
                <a:defRPr/>
              </a:pPr>
              <a:r>
                <a:rPr lang="zh-CN" altLang="en-US" sz="1860" b="1" dirty="0">
                  <a:solidFill>
                    <a:schemeClr val="bg1"/>
                  </a:solidFill>
                  <a:sym typeface="+mn-ea"/>
                </a:rPr>
                <a:t>资料阅读</a:t>
              </a:r>
              <a:endParaRPr lang="zh-CN" altLang="en-US" sz="1865" b="1" strike="noStrike" noProof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endParaRPr>
            </a:p>
          </p:txBody>
        </p:sp>
        <p:sp>
          <p:nvSpPr>
            <p:cNvPr id="10" name="AutoShape 6"/>
            <p:cNvSpPr>
              <a:spLocks noChangeArrowheads="1"/>
            </p:cNvSpPr>
            <p:nvPr/>
          </p:nvSpPr>
          <p:spPr bwMode="invGray">
            <a:xfrm rot="5400000">
              <a:off x="1600" y="2025"/>
              <a:ext cx="139" cy="120"/>
            </a:xfrm>
            <a:prstGeom prst="triangle">
              <a:avLst>
                <a:gd name="adj" fmla="val 50000"/>
              </a:avLst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defRPr/>
              </a:pPr>
              <a:endParaRPr lang="zh-CN" altLang="zh-CN" sz="1865" strike="noStrike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163907" y="3133241"/>
            <a:ext cx="1504196" cy="1022224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ct val="30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strike="noStrike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1800" noProof="1"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en-US" sz="1800" strike="noStrike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zh-CN" altLang="en-US" sz="1800" strike="noStrike" noProof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拓展阅读</a:t>
            </a:r>
            <a:endParaRPr lang="en-US" altLang="zh-CN" sz="1800" noProof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35475" y="287660"/>
            <a:ext cx="809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1. </a:t>
            </a:r>
            <a:r>
              <a:rPr lang="zh-CN" altLang="en-US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文献阅读</a:t>
            </a:r>
            <a:endParaRPr lang="zh-CN" altLang="en-US" sz="2800" b="1" kern="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50909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ldLvl="0" animBg="1"/>
      <p:bldP spid="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4679" y="1204787"/>
            <a:ext cx="9810165" cy="5515525"/>
          </a:xfrm>
          <a:prstGeom prst="rect">
            <a:avLst/>
          </a:prstGeom>
        </p:spPr>
      </p:pic>
      <p:sp>
        <p:nvSpPr>
          <p:cNvPr id="3" name="矩形标注 2"/>
          <p:cNvSpPr/>
          <p:nvPr/>
        </p:nvSpPr>
        <p:spPr>
          <a:xfrm>
            <a:off x="5502760" y="1292824"/>
            <a:ext cx="3557588" cy="720725"/>
          </a:xfrm>
          <a:prstGeom prst="wedgeRectCallout">
            <a:avLst>
              <a:gd name="adj1" fmla="val 57129"/>
              <a:gd name="adj2" fmla="val 21178"/>
            </a:avLst>
          </a:prstGeom>
          <a:ln>
            <a:solidFill>
              <a:srgbClr val="00B050"/>
            </a:solidFill>
          </a:ln>
        </p:spPr>
        <p:style>
          <a:lnRef idx="2">
            <a:srgbClr val="5F5F5F"/>
          </a:lnRef>
          <a:fillRef idx="1">
            <a:srgbClr val="FFFFFF"/>
          </a:fillRef>
          <a:effectRef idx="0">
            <a:srgbClr val="5F5F5F"/>
          </a:effectRef>
          <a:fontRef idx="minor">
            <a:srgbClr val="5F5F5F"/>
          </a:fontRef>
        </p:style>
        <p:txBody>
          <a:bodyPr anchor="ctr"/>
          <a:lstStyle/>
          <a:p>
            <a:pPr algn="ctr" fontAlgn="auto">
              <a:buFont typeface="Arial" panose="020B0604020202020204" pitchFamily="34" charset="0"/>
              <a:buNone/>
              <a:defRPr/>
            </a:pPr>
            <a:r>
              <a:rPr lang="zh-CN" altLang="en-US" sz="2000" noProof="1">
                <a:solidFill>
                  <a:srgbClr val="FF0000"/>
                </a:solidFill>
                <a:cs typeface="+mn-ea"/>
              </a:rPr>
              <a:t>参考文献列表，直接点击，即可阅读不需重新搜索</a:t>
            </a:r>
            <a:r>
              <a:rPr lang="zh-CN" altLang="en-US" sz="2000" noProof="1" smtClean="0">
                <a:solidFill>
                  <a:srgbClr val="FF0000"/>
                </a:solidFill>
                <a:cs typeface="+mn-ea"/>
              </a:rPr>
              <a:t>下载</a:t>
            </a:r>
            <a:endParaRPr lang="zh-CN" altLang="en-US" sz="2000" noProof="1">
              <a:solidFill>
                <a:srgbClr val="FF0000"/>
              </a:solidFill>
              <a:cs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5801" r="8329"/>
          <a:stretch>
            <a:fillRect/>
          </a:stretch>
        </p:blipFill>
        <p:spPr>
          <a:xfrm>
            <a:off x="3446947" y="2101585"/>
            <a:ext cx="5613401" cy="4504727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</p:pic>
      <p:sp>
        <p:nvSpPr>
          <p:cNvPr id="5" name="矩形 4"/>
          <p:cNvSpPr/>
          <p:nvPr/>
        </p:nvSpPr>
        <p:spPr>
          <a:xfrm>
            <a:off x="8711838" y="4149860"/>
            <a:ext cx="2563006" cy="735948"/>
          </a:xfrm>
          <a:prstGeom prst="rect">
            <a:avLst/>
          </a:prstGeom>
          <a:solidFill>
            <a:srgbClr val="F79123"/>
          </a:solidFill>
          <a:ln w="9525">
            <a:noFill/>
          </a:ln>
        </p:spPr>
        <p:txBody>
          <a:bodyPr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1400" b="1" noProof="1" smtClea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在</a:t>
            </a:r>
            <a:r>
              <a:rPr lang="zh-CN" altLang="en-US" sz="1400" b="1" noProof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参考文献上也可以划线、做笔记、文摘等学习</a:t>
            </a:r>
          </a:p>
        </p:txBody>
      </p:sp>
      <p:sp>
        <p:nvSpPr>
          <p:cNvPr id="6" name="矩形 5"/>
          <p:cNvSpPr/>
          <p:nvPr/>
        </p:nvSpPr>
        <p:spPr>
          <a:xfrm>
            <a:off x="3831771" y="4561852"/>
            <a:ext cx="4934858" cy="115622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rgbClr val="C15011">
              <a:shade val="50000"/>
            </a:srgbClr>
          </a:lnRef>
          <a:fillRef idx="1">
            <a:srgbClr val="C15011"/>
          </a:fillRef>
          <a:effectRef idx="0">
            <a:srgbClr val="C15011"/>
          </a:effectRef>
          <a:fontRef idx="minor">
            <a:srgbClr val="FFFFFF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 sz="1210" noProof="1">
              <a:ea typeface="黑体" panose="02010609060101010101" pitchFamily="49" charset="-122"/>
              <a:cs typeface="+mn-ea"/>
            </a:endParaRPr>
          </a:p>
        </p:txBody>
      </p:sp>
      <p:grpSp>
        <p:nvGrpSpPr>
          <p:cNvPr id="7" name="Group 4"/>
          <p:cNvGrpSpPr/>
          <p:nvPr/>
        </p:nvGrpSpPr>
        <p:grpSpPr bwMode="auto">
          <a:xfrm>
            <a:off x="163906" y="2227082"/>
            <a:ext cx="1655241" cy="619049"/>
            <a:chOff x="404" y="1936"/>
            <a:chExt cx="1326" cy="298"/>
          </a:xfrm>
          <a:solidFill>
            <a:schemeClr val="accent1">
              <a:lumMod val="75000"/>
            </a:schemeClr>
          </a:solidFill>
        </p:grpSpPr>
        <p:sp>
          <p:nvSpPr>
            <p:cNvPr id="8" name="Rectangle 5"/>
            <p:cNvSpPr>
              <a:spLocks noChangeArrowheads="1"/>
            </p:cNvSpPr>
            <p:nvPr/>
          </p:nvSpPr>
          <p:spPr bwMode="invGray">
            <a:xfrm>
              <a:off x="404" y="1936"/>
              <a:ext cx="1205" cy="298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auto">
                <a:defRPr/>
              </a:pPr>
              <a:r>
                <a:rPr lang="zh-CN" altLang="en-US" sz="1860" b="1" dirty="0">
                  <a:solidFill>
                    <a:schemeClr val="bg1"/>
                  </a:solidFill>
                  <a:sym typeface="+mn-ea"/>
                </a:rPr>
                <a:t>资料阅读</a:t>
              </a:r>
              <a:endParaRPr lang="zh-CN" altLang="en-US" sz="1865" b="1" strike="noStrike" noProof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endParaRPr>
            </a:p>
          </p:txBody>
        </p:sp>
        <p:sp>
          <p:nvSpPr>
            <p:cNvPr id="9" name="AutoShape 6"/>
            <p:cNvSpPr>
              <a:spLocks noChangeArrowheads="1"/>
            </p:cNvSpPr>
            <p:nvPr/>
          </p:nvSpPr>
          <p:spPr bwMode="invGray">
            <a:xfrm rot="5400000">
              <a:off x="1600" y="2025"/>
              <a:ext cx="139" cy="120"/>
            </a:xfrm>
            <a:prstGeom prst="triangle">
              <a:avLst>
                <a:gd name="adj" fmla="val 50000"/>
              </a:avLst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defRPr/>
              </a:pPr>
              <a:endParaRPr lang="zh-CN" altLang="zh-CN" sz="1865" strike="noStrike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163907" y="3133240"/>
            <a:ext cx="1504196" cy="1294241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ct val="30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strike="noStrike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1800" noProof="1"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en-US" sz="1800" strike="noStrike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zh-CN" altLang="en-US" sz="1800" strike="noStrike" noProof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拓展阅读</a:t>
            </a:r>
            <a:r>
              <a:rPr lang="en-US" altLang="zh-CN" sz="1800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—</a:t>
            </a:r>
            <a:r>
              <a:rPr lang="zh-CN" altLang="en-US" sz="1800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参考</a:t>
            </a:r>
            <a:r>
              <a:rPr lang="en-US" altLang="zh-CN" sz="1800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/</a:t>
            </a:r>
            <a:r>
              <a:rPr lang="zh-CN" altLang="en-US" sz="1800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引证文献</a:t>
            </a:r>
            <a:endParaRPr lang="en-US" altLang="zh-CN" sz="1800" noProof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35475" y="287660"/>
            <a:ext cx="809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1. </a:t>
            </a:r>
            <a:r>
              <a:rPr lang="zh-CN" altLang="en-US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文献阅读</a:t>
            </a:r>
            <a:r>
              <a:rPr lang="en-US" altLang="zh-CN" sz="2800" b="1" kern="0" dirty="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800" b="1" kern="0" dirty="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知网研学</a:t>
            </a:r>
            <a:r>
              <a:rPr lang="zh-CN" altLang="en-US" sz="2800" b="1" kern="0" dirty="0" smtClean="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平台</a:t>
            </a:r>
            <a:endParaRPr lang="zh-CN" altLang="en-US" sz="2800" b="1" kern="0" dirty="0">
              <a:solidFill>
                <a:srgbClr val="FF99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9441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5" grpId="0" bldLvl="0" animBg="1"/>
      <p:bldP spid="6" grpId="0" bldLvl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6599" y="1209422"/>
            <a:ext cx="9810165" cy="551552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5274357" y="1039667"/>
            <a:ext cx="3633517" cy="892970"/>
          </a:xfrm>
          <a:prstGeom prst="rect">
            <a:avLst/>
          </a:prstGeom>
          <a:solidFill>
            <a:srgbClr val="F79123"/>
          </a:solidFill>
          <a:ln w="9525">
            <a:noFill/>
          </a:ln>
        </p:spPr>
        <p:txBody>
          <a:bodyPr anchor="ctr"/>
          <a:lstStyle/>
          <a:p>
            <a:pPr fontAlgn="auto">
              <a:buFont typeface="Arial" panose="020B0604020202020204" pitchFamily="34" charset="0"/>
              <a:buNone/>
              <a:defRPr/>
            </a:pPr>
            <a:r>
              <a:rPr lang="zh-CN" altLang="en-US" sz="16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提供作者、机构、基金、关键词及文献的知网节，一键链接，拓展阅读</a:t>
            </a:r>
            <a:endParaRPr lang="zh-CN" altLang="en-US" sz="16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691438" y="1812210"/>
            <a:ext cx="477837" cy="36988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rgbClr val="C15011">
              <a:shade val="50000"/>
            </a:srgbClr>
          </a:lnRef>
          <a:fillRef idx="1">
            <a:srgbClr val="C15011"/>
          </a:fillRef>
          <a:effectRef idx="0">
            <a:srgbClr val="C15011"/>
          </a:effectRef>
          <a:fontRef idx="minor">
            <a:srgbClr val="FFFFFF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 sz="1210" noProof="1">
              <a:ea typeface="黑体" panose="02010609060101010101" pitchFamily="49" charset="-122"/>
              <a:cs typeface="+mn-ea"/>
            </a:endParaRPr>
          </a:p>
        </p:txBody>
      </p:sp>
      <p:pic>
        <p:nvPicPr>
          <p:cNvPr id="9" name="图片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9275" y="2721933"/>
            <a:ext cx="7079499" cy="397142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矩形 9"/>
          <p:cNvSpPr/>
          <p:nvPr/>
        </p:nvSpPr>
        <p:spPr>
          <a:xfrm>
            <a:off x="8966594" y="1159578"/>
            <a:ext cx="479425" cy="36671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rgbClr val="C15011">
              <a:shade val="50000"/>
            </a:srgbClr>
          </a:lnRef>
          <a:fillRef idx="1">
            <a:srgbClr val="C15011"/>
          </a:fillRef>
          <a:effectRef idx="0">
            <a:srgbClr val="C15011"/>
          </a:effectRef>
          <a:fontRef idx="minor">
            <a:srgbClr val="FFFFFF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 sz="1210" noProof="1">
              <a:ea typeface="黑体" panose="02010609060101010101" pitchFamily="49" charset="-122"/>
              <a:cs typeface="+mn-ea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0693660" y="820901"/>
            <a:ext cx="1476372" cy="991309"/>
            <a:chOff x="10437622" y="258736"/>
            <a:chExt cx="1382804" cy="1137957"/>
          </a:xfrm>
        </p:grpSpPr>
        <p:sp>
          <p:nvSpPr>
            <p:cNvPr id="13" name="云形标注 12"/>
            <p:cNvSpPr/>
            <p:nvPr/>
          </p:nvSpPr>
          <p:spPr>
            <a:xfrm rot="1066184">
              <a:off x="10437622" y="258736"/>
              <a:ext cx="1382804" cy="1137957"/>
            </a:xfrm>
            <a:prstGeom prst="cloudCallout">
              <a:avLst>
                <a:gd name="adj1" fmla="val -23396"/>
                <a:gd name="adj2" fmla="val 80666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0564390" y="602484"/>
              <a:ext cx="1218585" cy="457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bg1"/>
                  </a:solidFill>
                </a:rPr>
                <a:t>拓展阅读</a:t>
              </a:r>
              <a:endParaRPr lang="zh-CN" altLang="en-US" sz="2000" dirty="0">
                <a:solidFill>
                  <a:schemeClr val="bg1"/>
                </a:solidFill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4447982" y="5744253"/>
            <a:ext cx="721293" cy="46322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rgbClr val="C15011">
              <a:shade val="50000"/>
            </a:srgbClr>
          </a:lnRef>
          <a:fillRef idx="1">
            <a:srgbClr val="C15011"/>
          </a:fillRef>
          <a:effectRef idx="0">
            <a:srgbClr val="C15011"/>
          </a:effectRef>
          <a:fontRef idx="minor">
            <a:srgbClr val="FFFFFF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 sz="1210" noProof="1">
              <a:ea typeface="黑体" panose="02010609060101010101" pitchFamily="49" charset="-122"/>
              <a:cs typeface="+mn-ea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5331" y="2424058"/>
            <a:ext cx="7883222" cy="4433942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</p:pic>
      <p:grpSp>
        <p:nvGrpSpPr>
          <p:cNvPr id="15" name="Group 4"/>
          <p:cNvGrpSpPr/>
          <p:nvPr/>
        </p:nvGrpSpPr>
        <p:grpSpPr bwMode="auto">
          <a:xfrm>
            <a:off x="163906" y="2227082"/>
            <a:ext cx="1655241" cy="619049"/>
            <a:chOff x="404" y="1936"/>
            <a:chExt cx="1326" cy="298"/>
          </a:xfrm>
          <a:solidFill>
            <a:schemeClr val="accent1">
              <a:lumMod val="75000"/>
            </a:schemeClr>
          </a:solidFill>
        </p:grpSpPr>
        <p:sp>
          <p:nvSpPr>
            <p:cNvPr id="17" name="Rectangle 5"/>
            <p:cNvSpPr>
              <a:spLocks noChangeArrowheads="1"/>
            </p:cNvSpPr>
            <p:nvPr/>
          </p:nvSpPr>
          <p:spPr bwMode="invGray">
            <a:xfrm>
              <a:off x="404" y="1936"/>
              <a:ext cx="1205" cy="298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auto">
                <a:defRPr/>
              </a:pPr>
              <a:r>
                <a:rPr lang="zh-CN" altLang="en-US" sz="1860" b="1" dirty="0">
                  <a:solidFill>
                    <a:schemeClr val="bg1"/>
                  </a:solidFill>
                  <a:sym typeface="+mn-ea"/>
                </a:rPr>
                <a:t>资料阅读</a:t>
              </a:r>
              <a:endParaRPr lang="zh-CN" altLang="en-US" sz="1865" b="1" strike="noStrike" noProof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endParaRPr>
            </a:p>
          </p:txBody>
        </p:sp>
        <p:sp>
          <p:nvSpPr>
            <p:cNvPr id="18" name="AutoShape 6"/>
            <p:cNvSpPr>
              <a:spLocks noChangeArrowheads="1"/>
            </p:cNvSpPr>
            <p:nvPr/>
          </p:nvSpPr>
          <p:spPr bwMode="invGray">
            <a:xfrm rot="5400000">
              <a:off x="1600" y="2025"/>
              <a:ext cx="139" cy="120"/>
            </a:xfrm>
            <a:prstGeom prst="triangle">
              <a:avLst>
                <a:gd name="adj" fmla="val 50000"/>
              </a:avLst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defRPr/>
              </a:pPr>
              <a:endParaRPr lang="zh-CN" altLang="zh-CN" sz="1865" strike="noStrike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635475" y="287660"/>
            <a:ext cx="809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1. </a:t>
            </a:r>
            <a:r>
              <a:rPr lang="zh-CN" altLang="en-US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文献阅读</a:t>
            </a:r>
            <a:r>
              <a:rPr lang="en-US" altLang="zh-CN" sz="2800" b="1" kern="0" dirty="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800" b="1" kern="0" dirty="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知网研学</a:t>
            </a:r>
            <a:r>
              <a:rPr lang="zh-CN" altLang="en-US" sz="2800" b="1" kern="0" dirty="0" smtClean="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平台</a:t>
            </a:r>
            <a:endParaRPr lang="zh-CN" altLang="en-US" sz="2800" b="1" kern="0" dirty="0">
              <a:solidFill>
                <a:srgbClr val="FF99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163907" y="3133240"/>
            <a:ext cx="1504196" cy="1294241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ct val="30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strike="noStrike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1800" noProof="1"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en-US" sz="1800" strike="noStrike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zh-CN" altLang="en-US" sz="1800" strike="noStrike" noProof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拓展阅读</a:t>
            </a:r>
            <a:r>
              <a:rPr lang="en-US" altLang="zh-CN" sz="1800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—</a:t>
            </a:r>
            <a:r>
              <a:rPr lang="zh-CN" altLang="en-US" sz="1800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知网节</a:t>
            </a:r>
            <a:endParaRPr lang="en-US" altLang="zh-CN" sz="1800" noProof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52021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6" grpId="1" bldLvl="0" animBg="1"/>
      <p:bldP spid="10" grpId="0" bldLvl="0" animBg="1"/>
      <p:bldP spid="16" grpId="0" bldLvl="0" animBg="1"/>
      <p:bldP spid="16" grpId="1" bldLvl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0071" y="1185628"/>
            <a:ext cx="9980924" cy="524744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0071" y="1185628"/>
            <a:ext cx="10081508" cy="5247445"/>
          </a:xfrm>
          <a:prstGeom prst="rect">
            <a:avLst/>
          </a:prstGeom>
        </p:spPr>
      </p:pic>
      <p:grpSp>
        <p:nvGrpSpPr>
          <p:cNvPr id="9" name="Group 4"/>
          <p:cNvGrpSpPr/>
          <p:nvPr/>
        </p:nvGrpSpPr>
        <p:grpSpPr bwMode="auto">
          <a:xfrm>
            <a:off x="163906" y="2227082"/>
            <a:ext cx="1655241" cy="619049"/>
            <a:chOff x="404" y="1936"/>
            <a:chExt cx="1326" cy="298"/>
          </a:xfrm>
          <a:solidFill>
            <a:schemeClr val="accent1">
              <a:lumMod val="75000"/>
            </a:schemeClr>
          </a:solidFill>
        </p:grpSpPr>
        <p:sp>
          <p:nvSpPr>
            <p:cNvPr id="10" name="Rectangle 5"/>
            <p:cNvSpPr>
              <a:spLocks noChangeArrowheads="1"/>
            </p:cNvSpPr>
            <p:nvPr/>
          </p:nvSpPr>
          <p:spPr bwMode="invGray">
            <a:xfrm>
              <a:off x="404" y="1936"/>
              <a:ext cx="1205" cy="298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auto">
                <a:defRPr/>
              </a:pPr>
              <a:r>
                <a:rPr lang="zh-CN" altLang="en-US" sz="1860" b="1" dirty="0">
                  <a:solidFill>
                    <a:schemeClr val="bg1"/>
                  </a:solidFill>
                  <a:sym typeface="+mn-ea"/>
                </a:rPr>
                <a:t>资料阅读</a:t>
              </a:r>
              <a:endParaRPr lang="zh-CN" altLang="en-US" sz="1865" b="1" strike="noStrike" noProof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endParaRPr>
            </a:p>
          </p:txBody>
        </p:sp>
        <p:sp>
          <p:nvSpPr>
            <p:cNvPr id="11" name="AutoShape 6"/>
            <p:cNvSpPr>
              <a:spLocks noChangeArrowheads="1"/>
            </p:cNvSpPr>
            <p:nvPr/>
          </p:nvSpPr>
          <p:spPr bwMode="invGray">
            <a:xfrm rot="5400000">
              <a:off x="1600" y="2025"/>
              <a:ext cx="139" cy="120"/>
            </a:xfrm>
            <a:prstGeom prst="triangle">
              <a:avLst>
                <a:gd name="adj" fmla="val 50000"/>
              </a:avLst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defRPr/>
              </a:pPr>
              <a:endParaRPr lang="zh-CN" altLang="zh-CN" sz="1865" strike="noStrike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635475" y="287660"/>
            <a:ext cx="809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1. </a:t>
            </a:r>
            <a:r>
              <a:rPr lang="zh-CN" altLang="en-US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文献阅读</a:t>
            </a:r>
            <a:r>
              <a:rPr lang="en-US" altLang="zh-CN" sz="2800" b="1" kern="0" dirty="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800" b="1" kern="0" dirty="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知网研学</a:t>
            </a:r>
            <a:r>
              <a:rPr lang="zh-CN" altLang="en-US" sz="2800" b="1" kern="0" dirty="0" smtClean="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平台</a:t>
            </a:r>
            <a:endParaRPr lang="zh-CN" altLang="en-US" sz="2800" b="1" kern="0" dirty="0">
              <a:solidFill>
                <a:srgbClr val="FF99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163907" y="3133240"/>
            <a:ext cx="1504196" cy="1294241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ct val="30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strike="noStrike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1800" noProof="1"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en-US" sz="1800" strike="noStrike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zh-CN" altLang="en-US" sz="1800" strike="noStrike" noProof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拓展阅读</a:t>
            </a:r>
            <a:r>
              <a:rPr lang="en-US" altLang="zh-CN" sz="1800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—</a:t>
            </a:r>
            <a:r>
              <a:rPr lang="zh-CN" altLang="en-US" sz="1800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知网节</a:t>
            </a:r>
            <a:endParaRPr lang="en-US" altLang="zh-CN" sz="1800" noProof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35758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1879" y="1204787"/>
            <a:ext cx="9810165" cy="551552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731557" y="2439648"/>
            <a:ext cx="676500" cy="49393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rgbClr val="C15011">
              <a:shade val="50000"/>
            </a:srgbClr>
          </a:lnRef>
          <a:fillRef idx="1">
            <a:srgbClr val="C15011"/>
          </a:fillRef>
          <a:effectRef idx="0">
            <a:srgbClr val="C15011"/>
          </a:effectRef>
          <a:fontRef idx="minor">
            <a:srgbClr val="FFFFFF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 sz="1210" noProof="1">
              <a:ea typeface="黑体" panose="02010609060101010101" pitchFamily="49" charset="-122"/>
              <a:cs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1879" y="2853972"/>
            <a:ext cx="8825987" cy="4223198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</p:pic>
      <p:sp>
        <p:nvSpPr>
          <p:cNvPr id="5" name="矩形 4"/>
          <p:cNvSpPr/>
          <p:nvPr/>
        </p:nvSpPr>
        <p:spPr>
          <a:xfrm>
            <a:off x="8937549" y="4257685"/>
            <a:ext cx="3033693" cy="707886"/>
          </a:xfrm>
          <a:prstGeom prst="rect">
            <a:avLst/>
          </a:prstGeom>
          <a:solidFill>
            <a:srgbClr val="FF9933"/>
          </a:solidFill>
        </p:spPr>
        <p:txBody>
          <a:bodyPr wrap="square">
            <a:spAutoFit/>
          </a:bodyPr>
          <a:lstStyle/>
          <a:p>
            <a:pPr>
              <a:buFont typeface="Wingdings" panose="05000000000000000000" charset="0"/>
              <a:buNone/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遇见不懂的词汇，可以直接搜索专业的解释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386013" y="5538448"/>
            <a:ext cx="4646157" cy="80429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rgbClr val="C15011">
              <a:shade val="50000"/>
            </a:srgbClr>
          </a:lnRef>
          <a:fillRef idx="1">
            <a:srgbClr val="C15011"/>
          </a:fillRef>
          <a:effectRef idx="0">
            <a:srgbClr val="C15011"/>
          </a:effectRef>
          <a:fontRef idx="minor">
            <a:srgbClr val="FFFFFF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 sz="1210" noProof="1">
              <a:ea typeface="黑体" panose="02010609060101010101" pitchFamily="49" charset="-122"/>
              <a:cs typeface="+mn-ea"/>
            </a:endParaRPr>
          </a:p>
        </p:txBody>
      </p:sp>
      <p:grpSp>
        <p:nvGrpSpPr>
          <p:cNvPr id="7" name="Group 4"/>
          <p:cNvGrpSpPr/>
          <p:nvPr/>
        </p:nvGrpSpPr>
        <p:grpSpPr bwMode="auto">
          <a:xfrm>
            <a:off x="163906" y="2227082"/>
            <a:ext cx="1655241" cy="619049"/>
            <a:chOff x="404" y="1936"/>
            <a:chExt cx="1326" cy="298"/>
          </a:xfrm>
          <a:solidFill>
            <a:schemeClr val="accent1">
              <a:lumMod val="75000"/>
            </a:schemeClr>
          </a:solidFill>
        </p:grpSpPr>
        <p:sp>
          <p:nvSpPr>
            <p:cNvPr id="8" name="Rectangle 5"/>
            <p:cNvSpPr>
              <a:spLocks noChangeArrowheads="1"/>
            </p:cNvSpPr>
            <p:nvPr/>
          </p:nvSpPr>
          <p:spPr bwMode="invGray">
            <a:xfrm>
              <a:off x="404" y="1936"/>
              <a:ext cx="1205" cy="298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auto">
                <a:defRPr/>
              </a:pPr>
              <a:r>
                <a:rPr lang="zh-CN" altLang="en-US" sz="1860" b="1" dirty="0">
                  <a:solidFill>
                    <a:schemeClr val="bg1"/>
                  </a:solidFill>
                  <a:sym typeface="+mn-ea"/>
                </a:rPr>
                <a:t>资料阅读</a:t>
              </a:r>
              <a:endParaRPr lang="zh-CN" altLang="en-US" sz="1865" b="1" strike="noStrike" noProof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endParaRPr>
            </a:p>
          </p:txBody>
        </p:sp>
        <p:sp>
          <p:nvSpPr>
            <p:cNvPr id="9" name="AutoShape 6"/>
            <p:cNvSpPr>
              <a:spLocks noChangeArrowheads="1"/>
            </p:cNvSpPr>
            <p:nvPr/>
          </p:nvSpPr>
          <p:spPr bwMode="invGray">
            <a:xfrm rot="5400000">
              <a:off x="1600" y="2025"/>
              <a:ext cx="139" cy="120"/>
            </a:xfrm>
            <a:prstGeom prst="triangle">
              <a:avLst>
                <a:gd name="adj" fmla="val 50000"/>
              </a:avLst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defRPr/>
              </a:pPr>
              <a:endParaRPr lang="zh-CN" altLang="zh-CN" sz="1865" strike="noStrike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635475" y="287660"/>
            <a:ext cx="809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1. </a:t>
            </a:r>
            <a:r>
              <a:rPr lang="zh-CN" altLang="en-US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文献阅读</a:t>
            </a:r>
            <a:r>
              <a:rPr lang="en-US" altLang="zh-CN" sz="2800" b="1" kern="0" dirty="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800" b="1" kern="0" dirty="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知网研学</a:t>
            </a:r>
            <a:r>
              <a:rPr lang="zh-CN" altLang="en-US" sz="2800" b="1" kern="0" dirty="0" smtClean="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平台</a:t>
            </a:r>
            <a:endParaRPr lang="zh-CN" altLang="en-US" sz="2800" b="1" kern="0" dirty="0">
              <a:solidFill>
                <a:srgbClr val="FF99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63907" y="3133240"/>
            <a:ext cx="1504196" cy="1294241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ct val="30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strike="noStrike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1800" noProof="1"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en-US" sz="1800" strike="noStrike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zh-CN" altLang="en-US" sz="1800" strike="noStrike" noProof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拓展阅读</a:t>
            </a:r>
            <a:r>
              <a:rPr lang="en-US" altLang="zh-CN" sz="1800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—</a:t>
            </a:r>
            <a:r>
              <a:rPr lang="zh-CN" altLang="en-US" sz="1800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工具书</a:t>
            </a:r>
            <a:endParaRPr lang="en-US" altLang="zh-CN" sz="1800" noProof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60258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5" grpId="0" animBg="1"/>
      <p:bldP spid="6" grpId="0" bldLvl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635475" y="287660"/>
            <a:ext cx="809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1. </a:t>
            </a:r>
            <a:r>
              <a:rPr lang="zh-CN" altLang="en-US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文献阅读</a:t>
            </a:r>
            <a:r>
              <a:rPr lang="en-US" altLang="zh-CN" sz="2800" b="1" kern="0" dirty="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800" b="1" kern="0" dirty="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知网研学</a:t>
            </a:r>
            <a:r>
              <a:rPr lang="zh-CN" altLang="en-US" sz="2800" b="1" kern="0" dirty="0" smtClean="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平台</a:t>
            </a:r>
            <a:endParaRPr lang="zh-CN" altLang="en-US" sz="2800" b="1" kern="0" dirty="0">
              <a:solidFill>
                <a:srgbClr val="FF99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589" y="1162033"/>
            <a:ext cx="10859840" cy="5238767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512457" y="3781415"/>
            <a:ext cx="4789714" cy="145824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rgbClr val="C15011">
              <a:shade val="50000"/>
            </a:srgbClr>
          </a:lnRef>
          <a:fillRef idx="1">
            <a:srgbClr val="C15011"/>
          </a:fillRef>
          <a:effectRef idx="0">
            <a:srgbClr val="C15011"/>
          </a:effectRef>
          <a:fontRef idx="minor">
            <a:srgbClr val="FFFFFF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 sz="1210" noProof="1">
              <a:ea typeface="黑体" panose="02010609060101010101" pitchFamily="49" charset="-122"/>
              <a:cs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621417" y="1103977"/>
            <a:ext cx="990012" cy="521624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4008892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12191997" cy="3736491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5321300" y="3044202"/>
            <a:ext cx="1549400" cy="1378900"/>
            <a:chOff x="5127859" y="2518592"/>
            <a:chExt cx="1936282" cy="1723208"/>
          </a:xfrm>
        </p:grpSpPr>
        <p:sp>
          <p:nvSpPr>
            <p:cNvPr id="6" name="任意多边形 5"/>
            <p:cNvSpPr/>
            <p:nvPr/>
          </p:nvSpPr>
          <p:spPr>
            <a:xfrm>
              <a:off x="5127859" y="2518592"/>
              <a:ext cx="1936282" cy="1723208"/>
            </a:xfrm>
            <a:custGeom>
              <a:avLst/>
              <a:gdLst>
                <a:gd name="connsiteX0" fmla="*/ 576168 w 1961391"/>
                <a:gd name="connsiteY0" fmla="*/ 0 h 1745551"/>
                <a:gd name="connsiteX1" fmla="*/ 863600 w 1961391"/>
                <a:gd name="connsiteY1" fmla="*/ 0 h 1745551"/>
                <a:gd name="connsiteX2" fmla="*/ 1097791 w 1961391"/>
                <a:gd name="connsiteY2" fmla="*/ 0 h 1745551"/>
                <a:gd name="connsiteX3" fmla="*/ 1385223 w 1961391"/>
                <a:gd name="connsiteY3" fmla="*/ 0 h 1745551"/>
                <a:gd name="connsiteX4" fmla="*/ 1539918 w 1961391"/>
                <a:gd name="connsiteY4" fmla="*/ 88854 h 1745551"/>
                <a:gd name="connsiteX5" fmla="*/ 1940980 w 1961391"/>
                <a:gd name="connsiteY5" fmla="*/ 783921 h 1745551"/>
                <a:gd name="connsiteX6" fmla="*/ 1961391 w 1961391"/>
                <a:gd name="connsiteY6" fmla="*/ 872775 h 1745551"/>
                <a:gd name="connsiteX7" fmla="*/ 1940980 w 1961391"/>
                <a:gd name="connsiteY7" fmla="*/ 961629 h 1745551"/>
                <a:gd name="connsiteX8" fmla="*/ 1539918 w 1961391"/>
                <a:gd name="connsiteY8" fmla="*/ 1656697 h 1745551"/>
                <a:gd name="connsiteX9" fmla="*/ 1385223 w 1961391"/>
                <a:gd name="connsiteY9" fmla="*/ 1745551 h 1745551"/>
                <a:gd name="connsiteX10" fmla="*/ 1120460 w 1961391"/>
                <a:gd name="connsiteY10" fmla="*/ 1745551 h 1745551"/>
                <a:gd name="connsiteX11" fmla="*/ 1097791 w 1961391"/>
                <a:gd name="connsiteY11" fmla="*/ 1745551 h 1745551"/>
                <a:gd name="connsiteX12" fmla="*/ 1039896 w 1961391"/>
                <a:gd name="connsiteY12" fmla="*/ 1745551 h 1745551"/>
                <a:gd name="connsiteX13" fmla="*/ 1013340 w 1961391"/>
                <a:gd name="connsiteY13" fmla="*/ 1745551 h 1745551"/>
                <a:gd name="connsiteX14" fmla="*/ 948051 w 1961391"/>
                <a:gd name="connsiteY14" fmla="*/ 1745551 h 1745551"/>
                <a:gd name="connsiteX15" fmla="*/ 921495 w 1961391"/>
                <a:gd name="connsiteY15" fmla="*/ 1745551 h 1745551"/>
                <a:gd name="connsiteX16" fmla="*/ 863600 w 1961391"/>
                <a:gd name="connsiteY16" fmla="*/ 1745551 h 1745551"/>
                <a:gd name="connsiteX17" fmla="*/ 840931 w 1961391"/>
                <a:gd name="connsiteY17" fmla="*/ 1745551 h 1745551"/>
                <a:gd name="connsiteX18" fmla="*/ 576168 w 1961391"/>
                <a:gd name="connsiteY18" fmla="*/ 1745551 h 1745551"/>
                <a:gd name="connsiteX19" fmla="*/ 421473 w 1961391"/>
                <a:gd name="connsiteY19" fmla="*/ 1656697 h 1745551"/>
                <a:gd name="connsiteX20" fmla="*/ 20411 w 1961391"/>
                <a:gd name="connsiteY20" fmla="*/ 961629 h 1745551"/>
                <a:gd name="connsiteX21" fmla="*/ 0 w 1961391"/>
                <a:gd name="connsiteY21" fmla="*/ 872775 h 1745551"/>
                <a:gd name="connsiteX22" fmla="*/ 20411 w 1961391"/>
                <a:gd name="connsiteY22" fmla="*/ 783921 h 1745551"/>
                <a:gd name="connsiteX23" fmla="*/ 421473 w 1961391"/>
                <a:gd name="connsiteY23" fmla="*/ 88854 h 1745551"/>
                <a:gd name="connsiteX24" fmla="*/ 576168 w 1961391"/>
                <a:gd name="connsiteY24" fmla="*/ 0 h 1745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961391" h="1745551">
                  <a:moveTo>
                    <a:pt x="576168" y="0"/>
                  </a:moveTo>
                  <a:lnTo>
                    <a:pt x="863600" y="0"/>
                  </a:lnTo>
                  <a:lnTo>
                    <a:pt x="1097791" y="0"/>
                  </a:lnTo>
                  <a:lnTo>
                    <a:pt x="1385223" y="0"/>
                  </a:lnTo>
                  <a:cubicBezTo>
                    <a:pt x="1441086" y="0"/>
                    <a:pt x="1511271" y="40128"/>
                    <a:pt x="1539918" y="88854"/>
                  </a:cubicBezTo>
                  <a:cubicBezTo>
                    <a:pt x="1940980" y="783921"/>
                    <a:pt x="1940980" y="783921"/>
                    <a:pt x="1940980" y="783921"/>
                  </a:cubicBezTo>
                  <a:cubicBezTo>
                    <a:pt x="1954587" y="808285"/>
                    <a:pt x="1961391" y="840530"/>
                    <a:pt x="1961391" y="872775"/>
                  </a:cubicBezTo>
                  <a:cubicBezTo>
                    <a:pt x="1961391" y="905021"/>
                    <a:pt x="1954587" y="937267"/>
                    <a:pt x="1940980" y="961629"/>
                  </a:cubicBezTo>
                  <a:cubicBezTo>
                    <a:pt x="1539918" y="1656697"/>
                    <a:pt x="1539918" y="1656697"/>
                    <a:pt x="1539918" y="1656697"/>
                  </a:cubicBezTo>
                  <a:cubicBezTo>
                    <a:pt x="1511271" y="1705424"/>
                    <a:pt x="1441086" y="1745551"/>
                    <a:pt x="1385223" y="1745551"/>
                  </a:cubicBezTo>
                  <a:cubicBezTo>
                    <a:pt x="1284958" y="1745551"/>
                    <a:pt x="1197225" y="1745551"/>
                    <a:pt x="1120460" y="1745551"/>
                  </a:cubicBezTo>
                  <a:lnTo>
                    <a:pt x="1097791" y="1745551"/>
                  </a:lnTo>
                  <a:lnTo>
                    <a:pt x="1039896" y="1745551"/>
                  </a:lnTo>
                  <a:lnTo>
                    <a:pt x="1013340" y="1745551"/>
                  </a:lnTo>
                  <a:lnTo>
                    <a:pt x="948051" y="1745551"/>
                  </a:lnTo>
                  <a:lnTo>
                    <a:pt x="921495" y="1745551"/>
                  </a:lnTo>
                  <a:lnTo>
                    <a:pt x="863600" y="1745551"/>
                  </a:lnTo>
                  <a:lnTo>
                    <a:pt x="840931" y="1745551"/>
                  </a:lnTo>
                  <a:cubicBezTo>
                    <a:pt x="764166" y="1745551"/>
                    <a:pt x="676433" y="1745551"/>
                    <a:pt x="576168" y="1745551"/>
                  </a:cubicBezTo>
                  <a:cubicBezTo>
                    <a:pt x="520305" y="1745551"/>
                    <a:pt x="450120" y="1705424"/>
                    <a:pt x="421473" y="1656697"/>
                  </a:cubicBezTo>
                  <a:cubicBezTo>
                    <a:pt x="421473" y="1656697"/>
                    <a:pt x="421473" y="1656697"/>
                    <a:pt x="20411" y="961629"/>
                  </a:cubicBezTo>
                  <a:cubicBezTo>
                    <a:pt x="6804" y="937267"/>
                    <a:pt x="0" y="905021"/>
                    <a:pt x="0" y="872775"/>
                  </a:cubicBezTo>
                  <a:cubicBezTo>
                    <a:pt x="0" y="840530"/>
                    <a:pt x="6804" y="808285"/>
                    <a:pt x="20411" y="783921"/>
                  </a:cubicBezTo>
                  <a:cubicBezTo>
                    <a:pt x="20411" y="783921"/>
                    <a:pt x="20411" y="783921"/>
                    <a:pt x="421473" y="88854"/>
                  </a:cubicBezTo>
                  <a:cubicBezTo>
                    <a:pt x="450120" y="40128"/>
                    <a:pt x="520305" y="0"/>
                    <a:pt x="57616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2590"/>
            </a:p>
          </p:txBody>
        </p:sp>
        <p:sp>
          <p:nvSpPr>
            <p:cNvPr id="7" name="任意多边形 6"/>
            <p:cNvSpPr/>
            <p:nvPr/>
          </p:nvSpPr>
          <p:spPr>
            <a:xfrm>
              <a:off x="5257193" y="2633694"/>
              <a:ext cx="1677614" cy="1493004"/>
            </a:xfrm>
            <a:custGeom>
              <a:avLst/>
              <a:gdLst>
                <a:gd name="connsiteX0" fmla="*/ 576168 w 1961391"/>
                <a:gd name="connsiteY0" fmla="*/ 0 h 1745551"/>
                <a:gd name="connsiteX1" fmla="*/ 863600 w 1961391"/>
                <a:gd name="connsiteY1" fmla="*/ 0 h 1745551"/>
                <a:gd name="connsiteX2" fmla="*/ 1097791 w 1961391"/>
                <a:gd name="connsiteY2" fmla="*/ 0 h 1745551"/>
                <a:gd name="connsiteX3" fmla="*/ 1385223 w 1961391"/>
                <a:gd name="connsiteY3" fmla="*/ 0 h 1745551"/>
                <a:gd name="connsiteX4" fmla="*/ 1539918 w 1961391"/>
                <a:gd name="connsiteY4" fmla="*/ 88854 h 1745551"/>
                <a:gd name="connsiteX5" fmla="*/ 1940980 w 1961391"/>
                <a:gd name="connsiteY5" fmla="*/ 783921 h 1745551"/>
                <a:gd name="connsiteX6" fmla="*/ 1961391 w 1961391"/>
                <a:gd name="connsiteY6" fmla="*/ 872775 h 1745551"/>
                <a:gd name="connsiteX7" fmla="*/ 1940980 w 1961391"/>
                <a:gd name="connsiteY7" fmla="*/ 961629 h 1745551"/>
                <a:gd name="connsiteX8" fmla="*/ 1539918 w 1961391"/>
                <a:gd name="connsiteY8" fmla="*/ 1656697 h 1745551"/>
                <a:gd name="connsiteX9" fmla="*/ 1385223 w 1961391"/>
                <a:gd name="connsiteY9" fmla="*/ 1745551 h 1745551"/>
                <a:gd name="connsiteX10" fmla="*/ 1120460 w 1961391"/>
                <a:gd name="connsiteY10" fmla="*/ 1745551 h 1745551"/>
                <a:gd name="connsiteX11" fmla="*/ 1097791 w 1961391"/>
                <a:gd name="connsiteY11" fmla="*/ 1745551 h 1745551"/>
                <a:gd name="connsiteX12" fmla="*/ 1039896 w 1961391"/>
                <a:gd name="connsiteY12" fmla="*/ 1745551 h 1745551"/>
                <a:gd name="connsiteX13" fmla="*/ 1013340 w 1961391"/>
                <a:gd name="connsiteY13" fmla="*/ 1745551 h 1745551"/>
                <a:gd name="connsiteX14" fmla="*/ 948051 w 1961391"/>
                <a:gd name="connsiteY14" fmla="*/ 1745551 h 1745551"/>
                <a:gd name="connsiteX15" fmla="*/ 921495 w 1961391"/>
                <a:gd name="connsiteY15" fmla="*/ 1745551 h 1745551"/>
                <a:gd name="connsiteX16" fmla="*/ 863600 w 1961391"/>
                <a:gd name="connsiteY16" fmla="*/ 1745551 h 1745551"/>
                <a:gd name="connsiteX17" fmla="*/ 840931 w 1961391"/>
                <a:gd name="connsiteY17" fmla="*/ 1745551 h 1745551"/>
                <a:gd name="connsiteX18" fmla="*/ 576168 w 1961391"/>
                <a:gd name="connsiteY18" fmla="*/ 1745551 h 1745551"/>
                <a:gd name="connsiteX19" fmla="*/ 421473 w 1961391"/>
                <a:gd name="connsiteY19" fmla="*/ 1656697 h 1745551"/>
                <a:gd name="connsiteX20" fmla="*/ 20411 w 1961391"/>
                <a:gd name="connsiteY20" fmla="*/ 961629 h 1745551"/>
                <a:gd name="connsiteX21" fmla="*/ 0 w 1961391"/>
                <a:gd name="connsiteY21" fmla="*/ 872775 h 1745551"/>
                <a:gd name="connsiteX22" fmla="*/ 20411 w 1961391"/>
                <a:gd name="connsiteY22" fmla="*/ 783921 h 1745551"/>
                <a:gd name="connsiteX23" fmla="*/ 421473 w 1961391"/>
                <a:gd name="connsiteY23" fmla="*/ 88854 h 1745551"/>
                <a:gd name="connsiteX24" fmla="*/ 576168 w 1961391"/>
                <a:gd name="connsiteY24" fmla="*/ 0 h 1745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961391" h="1745551">
                  <a:moveTo>
                    <a:pt x="576168" y="0"/>
                  </a:moveTo>
                  <a:lnTo>
                    <a:pt x="863600" y="0"/>
                  </a:lnTo>
                  <a:lnTo>
                    <a:pt x="1097791" y="0"/>
                  </a:lnTo>
                  <a:lnTo>
                    <a:pt x="1385223" y="0"/>
                  </a:lnTo>
                  <a:cubicBezTo>
                    <a:pt x="1441086" y="0"/>
                    <a:pt x="1511271" y="40128"/>
                    <a:pt x="1539918" y="88854"/>
                  </a:cubicBezTo>
                  <a:cubicBezTo>
                    <a:pt x="1940980" y="783921"/>
                    <a:pt x="1940980" y="783921"/>
                    <a:pt x="1940980" y="783921"/>
                  </a:cubicBezTo>
                  <a:cubicBezTo>
                    <a:pt x="1954587" y="808285"/>
                    <a:pt x="1961391" y="840530"/>
                    <a:pt x="1961391" y="872775"/>
                  </a:cubicBezTo>
                  <a:cubicBezTo>
                    <a:pt x="1961391" y="905021"/>
                    <a:pt x="1954587" y="937267"/>
                    <a:pt x="1940980" y="961629"/>
                  </a:cubicBezTo>
                  <a:cubicBezTo>
                    <a:pt x="1539918" y="1656697"/>
                    <a:pt x="1539918" y="1656697"/>
                    <a:pt x="1539918" y="1656697"/>
                  </a:cubicBezTo>
                  <a:cubicBezTo>
                    <a:pt x="1511271" y="1705424"/>
                    <a:pt x="1441086" y="1745551"/>
                    <a:pt x="1385223" y="1745551"/>
                  </a:cubicBezTo>
                  <a:cubicBezTo>
                    <a:pt x="1284958" y="1745551"/>
                    <a:pt x="1197225" y="1745551"/>
                    <a:pt x="1120460" y="1745551"/>
                  </a:cubicBezTo>
                  <a:lnTo>
                    <a:pt x="1097791" y="1745551"/>
                  </a:lnTo>
                  <a:lnTo>
                    <a:pt x="1039896" y="1745551"/>
                  </a:lnTo>
                  <a:lnTo>
                    <a:pt x="1013340" y="1745551"/>
                  </a:lnTo>
                  <a:lnTo>
                    <a:pt x="948051" y="1745551"/>
                  </a:lnTo>
                  <a:lnTo>
                    <a:pt x="921495" y="1745551"/>
                  </a:lnTo>
                  <a:lnTo>
                    <a:pt x="863600" y="1745551"/>
                  </a:lnTo>
                  <a:lnTo>
                    <a:pt x="840931" y="1745551"/>
                  </a:lnTo>
                  <a:cubicBezTo>
                    <a:pt x="764166" y="1745551"/>
                    <a:pt x="676433" y="1745551"/>
                    <a:pt x="576168" y="1745551"/>
                  </a:cubicBezTo>
                  <a:cubicBezTo>
                    <a:pt x="520305" y="1745551"/>
                    <a:pt x="450120" y="1705424"/>
                    <a:pt x="421473" y="1656697"/>
                  </a:cubicBezTo>
                  <a:cubicBezTo>
                    <a:pt x="421473" y="1656697"/>
                    <a:pt x="421473" y="1656697"/>
                    <a:pt x="20411" y="961629"/>
                  </a:cubicBezTo>
                  <a:cubicBezTo>
                    <a:pt x="6804" y="937267"/>
                    <a:pt x="0" y="905021"/>
                    <a:pt x="0" y="872775"/>
                  </a:cubicBezTo>
                  <a:cubicBezTo>
                    <a:pt x="0" y="840530"/>
                    <a:pt x="6804" y="808285"/>
                    <a:pt x="20411" y="783921"/>
                  </a:cubicBezTo>
                  <a:cubicBezTo>
                    <a:pt x="20411" y="783921"/>
                    <a:pt x="20411" y="783921"/>
                    <a:pt x="421473" y="88854"/>
                  </a:cubicBezTo>
                  <a:cubicBezTo>
                    <a:pt x="450120" y="40128"/>
                    <a:pt x="520305" y="0"/>
                    <a:pt x="576168" y="0"/>
                  </a:cubicBezTo>
                  <a:close/>
                </a:path>
              </a:pathLst>
            </a:custGeom>
            <a:solidFill>
              <a:srgbClr val="9CC5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2590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5491220" y="3502820"/>
            <a:ext cx="12095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Part.02</a:t>
            </a:r>
            <a:endParaRPr lang="en-US" altLang="zh-CN" sz="24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327401" y="4789616"/>
            <a:ext cx="5537198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spc="6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论文写作</a:t>
            </a:r>
            <a:endParaRPr lang="zh-CN" altLang="en-US" sz="4000" b="1" spc="6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62527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示 1"/>
          <p:cNvGraphicFramePr/>
          <p:nvPr>
            <p:extLst>
              <p:ext uri="{D42A27DB-BD31-4B8C-83A1-F6EECF244321}">
                <p14:modId xmlns:p14="http://schemas.microsoft.com/office/powerpoint/2010/main" val="3177678033"/>
              </p:ext>
            </p:extLst>
          </p:nvPr>
        </p:nvGraphicFramePr>
        <p:xfrm>
          <a:off x="1306286" y="638630"/>
          <a:ext cx="9535885" cy="40773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矩形 3"/>
          <p:cNvSpPr/>
          <p:nvPr/>
        </p:nvSpPr>
        <p:spPr>
          <a:xfrm>
            <a:off x="8427889" y="3792604"/>
            <a:ext cx="208045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先改思路</a:t>
            </a:r>
            <a:r>
              <a:rPr lang="zh-CN" altLang="en-US" sz="20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endParaRPr lang="en-US" altLang="zh-CN" sz="20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sz="20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再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改词句</a:t>
            </a:r>
            <a:r>
              <a:rPr lang="zh-CN" altLang="en-US" sz="20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endParaRPr lang="en-US" altLang="zh-CN" sz="20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sz="20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最后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调整格式</a:t>
            </a:r>
          </a:p>
        </p:txBody>
      </p:sp>
      <p:sp>
        <p:nvSpPr>
          <p:cNvPr id="5" name="矩形 4"/>
          <p:cNvSpPr/>
          <p:nvPr/>
        </p:nvSpPr>
        <p:spPr>
          <a:xfrm>
            <a:off x="5140403" y="3792604"/>
            <a:ext cx="208045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0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每日坚持阅读，</a:t>
            </a:r>
            <a:endParaRPr lang="en-US" altLang="zh-CN" sz="20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sz="20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模仿写作思路，</a:t>
            </a:r>
            <a:endParaRPr lang="en-US" altLang="zh-CN" sz="20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sz="20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模仿遣词造句</a:t>
            </a:r>
            <a:endParaRPr lang="en-US" altLang="zh-CN" sz="20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05506" y="313981"/>
            <a:ext cx="809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1. </a:t>
            </a:r>
            <a:r>
              <a:rPr lang="zh-CN" altLang="en-US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论文写作</a:t>
            </a:r>
            <a:endParaRPr lang="zh-CN" altLang="en-US" sz="2800" b="1" kern="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684318" y="3792604"/>
            <a:ext cx="142173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0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思维导图</a:t>
            </a:r>
            <a:endParaRPr lang="en-US" altLang="zh-CN" sz="20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837733" y="1035771"/>
            <a:ext cx="10918019" cy="5513665"/>
            <a:chOff x="721619" y="1035771"/>
            <a:chExt cx="10918019" cy="5513665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21619" y="1035771"/>
              <a:ext cx="10918019" cy="5513665"/>
            </a:xfrm>
            <a:prstGeom prst="rect">
              <a:avLst/>
            </a:prstGeom>
          </p:spPr>
        </p:pic>
        <p:sp>
          <p:nvSpPr>
            <p:cNvPr id="12" name="矩形 11"/>
            <p:cNvSpPr/>
            <p:nvPr/>
          </p:nvSpPr>
          <p:spPr>
            <a:xfrm>
              <a:off x="8729850" y="1073749"/>
              <a:ext cx="2696987" cy="566365"/>
            </a:xfrm>
            <a:prstGeom prst="rect">
              <a:avLst/>
            </a:prstGeom>
            <a:solidFill>
              <a:srgbClr val="C00000"/>
            </a:solidFill>
            <a:ln w="28575">
              <a:noFill/>
            </a:ln>
          </p:spPr>
          <p:style>
            <a:lnRef idx="2">
              <a:srgbClr val="C15011">
                <a:shade val="50000"/>
              </a:srgbClr>
            </a:lnRef>
            <a:fillRef idx="1">
              <a:srgbClr val="C15011"/>
            </a:fillRef>
            <a:effectRef idx="0">
              <a:srgbClr val="C15011"/>
            </a:effectRef>
            <a:fontRef idx="minor">
              <a:srgbClr val="FFFFFF"/>
            </a:fontRef>
          </p:style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  <a:defRPr/>
              </a:pPr>
              <a:r>
                <a:rPr lang="zh-CN" altLang="en-US" sz="2400" b="1" noProof="1" smtClean="0">
                  <a:ea typeface="黑体" panose="02010609060101010101" pitchFamily="49" charset="-122"/>
                  <a:cs typeface="+mn-ea"/>
                </a:rPr>
                <a:t>知网研学平台</a:t>
              </a:r>
              <a:endParaRPr lang="zh-CN" altLang="en-US" sz="2400" b="1" noProof="1">
                <a:ea typeface="黑体" panose="02010609060101010101" pitchFamily="49" charset="-122"/>
                <a:cs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1122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5"/>
          <p:cNvCxnSpPr/>
          <p:nvPr/>
        </p:nvCxnSpPr>
        <p:spPr>
          <a:xfrm>
            <a:off x="5901871" y="1591074"/>
            <a:ext cx="0" cy="440531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61"/>
          <p:cNvGrpSpPr>
            <a:grpSpLocks/>
          </p:cNvGrpSpPr>
          <p:nvPr/>
        </p:nvGrpSpPr>
        <p:grpSpPr bwMode="auto">
          <a:xfrm>
            <a:off x="6324146" y="1611712"/>
            <a:ext cx="831850" cy="831850"/>
            <a:chOff x="6518563" y="1579415"/>
            <a:chExt cx="831273" cy="831273"/>
          </a:xfrm>
        </p:grpSpPr>
        <p:sp>
          <p:nvSpPr>
            <p:cNvPr id="12" name="Rounded Rectangle 12"/>
            <p:cNvSpPr/>
            <p:nvPr/>
          </p:nvSpPr>
          <p:spPr>
            <a:xfrm>
              <a:off x="6518563" y="1579415"/>
              <a:ext cx="831273" cy="831273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grpSp>
          <p:nvGrpSpPr>
            <p:cNvPr id="13" name="Group 19"/>
            <p:cNvGrpSpPr/>
            <p:nvPr/>
          </p:nvGrpSpPr>
          <p:grpSpPr>
            <a:xfrm>
              <a:off x="6702027" y="1790527"/>
              <a:ext cx="464344" cy="465138"/>
              <a:chOff x="9145588" y="4435475"/>
              <a:chExt cx="464344" cy="465138"/>
            </a:xfrm>
            <a:solidFill>
              <a:schemeClr val="bg2"/>
            </a:solidFill>
          </p:grpSpPr>
          <p:sp>
            <p:nvSpPr>
              <p:cNvPr id="14" name="AutoShape 7"/>
              <p:cNvSpPr>
                <a:spLocks/>
              </p:cNvSpPr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/>
                <a:ext uri="{AF507438-7753-43e0-B8FC-AC1667EBCBE1}"/>
              </a:extLst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>
                  <a:latin typeface="+mn-lt"/>
                  <a:sym typeface="Gill Sans" charset="0"/>
                </a:endParaRPr>
              </a:p>
            </p:txBody>
          </p:sp>
          <p:sp>
            <p:nvSpPr>
              <p:cNvPr id="15" name="AutoShape 8"/>
              <p:cNvSpPr>
                <a:spLocks/>
              </p:cNvSpPr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/>
                <a:ext uri="{AF507438-7753-43e0-B8FC-AC1667EBCBE1}"/>
              </a:extLst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>
                  <a:latin typeface="+mn-lt"/>
                  <a:sym typeface="Gill Sans" charset="0"/>
                </a:endParaRPr>
              </a:p>
            </p:txBody>
          </p:sp>
          <p:sp>
            <p:nvSpPr>
              <p:cNvPr id="16" name="AutoShape 9"/>
              <p:cNvSpPr>
                <a:spLocks/>
              </p:cNvSpPr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/>
                <a:ext uri="{AF507438-7753-43e0-B8FC-AC1667EBCBE1}"/>
              </a:extLst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>
                  <a:latin typeface="+mn-lt"/>
                  <a:sym typeface="Gill Sans" charset="0"/>
                </a:endParaRPr>
              </a:p>
            </p:txBody>
          </p:sp>
          <p:sp>
            <p:nvSpPr>
              <p:cNvPr id="17" name="AutoShape 10"/>
              <p:cNvSpPr>
                <a:spLocks/>
              </p:cNvSpPr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/>
                <a:ext uri="{AF507438-7753-43e0-B8FC-AC1667EBCBE1}"/>
              </a:extLst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>
                  <a:latin typeface="+mn-lt"/>
                  <a:sym typeface="Gill Sans" charset="0"/>
                </a:endParaRPr>
              </a:p>
            </p:txBody>
          </p:sp>
          <p:sp>
            <p:nvSpPr>
              <p:cNvPr id="18" name="AutoShape 11"/>
              <p:cNvSpPr>
                <a:spLocks/>
              </p:cNvSpPr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/>
                <a:ext uri="{AF507438-7753-43e0-B8FC-AC1667EBCBE1}"/>
              </a:extLst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>
                  <a:latin typeface="+mn-lt"/>
                  <a:sym typeface="Gill Sans" charset="0"/>
                </a:endParaRPr>
              </a:p>
            </p:txBody>
          </p:sp>
          <p:sp>
            <p:nvSpPr>
              <p:cNvPr id="19" name="AutoShape 12"/>
              <p:cNvSpPr>
                <a:spLocks/>
              </p:cNvSpPr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/>
                <a:ext uri="{AF507438-7753-43e0-B8FC-AC1667EBCBE1}"/>
              </a:extLst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>
                  <a:latin typeface="+mn-lt"/>
                  <a:sym typeface="Gill Sans" charset="0"/>
                </a:endParaRPr>
              </a:p>
            </p:txBody>
          </p:sp>
          <p:sp>
            <p:nvSpPr>
              <p:cNvPr id="20" name="AutoShape 13"/>
              <p:cNvSpPr>
                <a:spLocks/>
              </p:cNvSpPr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/>
                <a:ext uri="{AF507438-7753-43e0-B8FC-AC1667EBCBE1}"/>
              </a:extLst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>
                  <a:latin typeface="+mn-lt"/>
                  <a:sym typeface="Gill Sans" charset="0"/>
                </a:endParaRPr>
              </a:p>
            </p:txBody>
          </p:sp>
          <p:sp>
            <p:nvSpPr>
              <p:cNvPr id="21" name="AutoShape 14"/>
              <p:cNvSpPr>
                <a:spLocks/>
              </p:cNvSpPr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/>
                <a:ext uri="{AF507438-7753-43e0-B8FC-AC1667EBCBE1}"/>
              </a:extLst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>
                  <a:latin typeface="+mn-lt"/>
                  <a:sym typeface="Gill Sans" charset="0"/>
                </a:endParaRPr>
              </a:p>
            </p:txBody>
          </p:sp>
          <p:sp>
            <p:nvSpPr>
              <p:cNvPr id="22" name="AutoShape 15"/>
              <p:cNvSpPr>
                <a:spLocks/>
              </p:cNvSpPr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/>
                <a:ext uri="{AF507438-7753-43e0-B8FC-AC1667EBCBE1}"/>
              </a:extLst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>
                  <a:latin typeface="+mn-lt"/>
                  <a:sym typeface="Gill Sans" charset="0"/>
                </a:endParaRPr>
              </a:p>
            </p:txBody>
          </p:sp>
        </p:grpSp>
      </p:grpSp>
      <p:grpSp>
        <p:nvGrpSpPr>
          <p:cNvPr id="23" name="Group 62"/>
          <p:cNvGrpSpPr>
            <a:grpSpLocks/>
          </p:cNvGrpSpPr>
          <p:nvPr/>
        </p:nvGrpSpPr>
        <p:grpSpPr bwMode="auto">
          <a:xfrm>
            <a:off x="6324146" y="3339342"/>
            <a:ext cx="831850" cy="831850"/>
            <a:chOff x="6518563" y="2750124"/>
            <a:chExt cx="831273" cy="831273"/>
          </a:xfrm>
        </p:grpSpPr>
        <p:sp>
          <p:nvSpPr>
            <p:cNvPr id="24" name="Rounded Rectangle 13"/>
            <p:cNvSpPr/>
            <p:nvPr/>
          </p:nvSpPr>
          <p:spPr>
            <a:xfrm>
              <a:off x="6518563" y="2750124"/>
              <a:ext cx="831273" cy="831273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grpSp>
          <p:nvGrpSpPr>
            <p:cNvPr id="25" name="Group 29"/>
            <p:cNvGrpSpPr/>
            <p:nvPr/>
          </p:nvGrpSpPr>
          <p:grpSpPr>
            <a:xfrm>
              <a:off x="6772671" y="2933191"/>
              <a:ext cx="319088" cy="465138"/>
              <a:chOff x="5441157" y="4440238"/>
              <a:chExt cx="319088" cy="465138"/>
            </a:xfrm>
            <a:solidFill>
              <a:schemeClr val="bg2"/>
            </a:solidFill>
          </p:grpSpPr>
          <p:sp>
            <p:nvSpPr>
              <p:cNvPr id="26" name="AutoShape 97"/>
              <p:cNvSpPr>
                <a:spLocks/>
              </p:cNvSpPr>
              <p:nvPr/>
            </p:nvSpPr>
            <p:spPr bwMode="auto">
              <a:xfrm>
                <a:off x="5441157" y="4440238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636" y="3374"/>
                    </a:moveTo>
                    <a:lnTo>
                      <a:pt x="1963" y="3375"/>
                    </a:lnTo>
                    <a:lnTo>
                      <a:pt x="1963" y="2025"/>
                    </a:lnTo>
                    <a:cubicBezTo>
                      <a:pt x="1963" y="1653"/>
                      <a:pt x="2402" y="1350"/>
                      <a:pt x="2945" y="1350"/>
                    </a:cubicBezTo>
                    <a:lnTo>
                      <a:pt x="18654" y="1349"/>
                    </a:lnTo>
                    <a:cubicBezTo>
                      <a:pt x="19195" y="1349"/>
                      <a:pt x="19636" y="1652"/>
                      <a:pt x="19636" y="2024"/>
                    </a:cubicBezTo>
                    <a:cubicBezTo>
                      <a:pt x="19636" y="2024"/>
                      <a:pt x="19636" y="3374"/>
                      <a:pt x="19636" y="3374"/>
                    </a:cubicBezTo>
                    <a:close/>
                    <a:moveTo>
                      <a:pt x="19636" y="17546"/>
                    </a:moveTo>
                    <a:lnTo>
                      <a:pt x="1963" y="17547"/>
                    </a:lnTo>
                    <a:lnTo>
                      <a:pt x="1963" y="4050"/>
                    </a:lnTo>
                    <a:lnTo>
                      <a:pt x="19636" y="4049"/>
                    </a:lnTo>
                    <a:cubicBezTo>
                      <a:pt x="19636" y="4049"/>
                      <a:pt x="19636" y="17546"/>
                      <a:pt x="19636" y="17546"/>
                    </a:cubicBezTo>
                    <a:close/>
                    <a:moveTo>
                      <a:pt x="19636" y="19574"/>
                    </a:moveTo>
                    <a:cubicBezTo>
                      <a:pt x="19636" y="19946"/>
                      <a:pt x="19195" y="20249"/>
                      <a:pt x="18654" y="20249"/>
                    </a:cubicBezTo>
                    <a:lnTo>
                      <a:pt x="2945" y="20250"/>
                    </a:lnTo>
                    <a:cubicBezTo>
                      <a:pt x="2402" y="20250"/>
                      <a:pt x="1963" y="19947"/>
                      <a:pt x="1963" y="19575"/>
                    </a:cubicBezTo>
                    <a:lnTo>
                      <a:pt x="1963" y="18222"/>
                    </a:lnTo>
                    <a:lnTo>
                      <a:pt x="19636" y="18221"/>
                    </a:lnTo>
                    <a:cubicBezTo>
                      <a:pt x="19636" y="18221"/>
                      <a:pt x="19636" y="19574"/>
                      <a:pt x="19636" y="19574"/>
                    </a:cubicBezTo>
                    <a:close/>
                    <a:moveTo>
                      <a:pt x="18654" y="0"/>
                    </a:moveTo>
                    <a:lnTo>
                      <a:pt x="2945" y="0"/>
                    </a:lnTo>
                    <a:cubicBezTo>
                      <a:pt x="1317" y="0"/>
                      <a:pt x="0" y="907"/>
                      <a:pt x="0" y="2025"/>
                    </a:cubicBezTo>
                    <a:lnTo>
                      <a:pt x="0" y="19575"/>
                    </a:lnTo>
                    <a:cubicBezTo>
                      <a:pt x="0" y="20693"/>
                      <a:pt x="1317" y="21600"/>
                      <a:pt x="2945" y="21600"/>
                    </a:cubicBezTo>
                    <a:lnTo>
                      <a:pt x="18654" y="21599"/>
                    </a:lnTo>
                    <a:cubicBezTo>
                      <a:pt x="20280" y="21599"/>
                      <a:pt x="21600" y="20693"/>
                      <a:pt x="21600" y="19574"/>
                    </a:cubicBezTo>
                    <a:lnTo>
                      <a:pt x="21600" y="2024"/>
                    </a:lnTo>
                    <a:cubicBezTo>
                      <a:pt x="21600" y="906"/>
                      <a:pt x="20280" y="0"/>
                      <a:pt x="18654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/>
                <a:ext uri="{AF507438-7753-43e0-B8FC-AC1667EBCBE1}"/>
              </a:extLst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27" name="AutoShape 98"/>
              <p:cNvSpPr>
                <a:spLocks/>
              </p:cNvSpPr>
              <p:nvPr/>
            </p:nvSpPr>
            <p:spPr bwMode="auto">
              <a:xfrm>
                <a:off x="5571332" y="4483894"/>
                <a:ext cx="58738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0800"/>
                    </a:moveTo>
                    <a:cubicBezTo>
                      <a:pt x="21600" y="16758"/>
                      <a:pt x="20387" y="21599"/>
                      <a:pt x="18899" y="21599"/>
                    </a:cubicBezTo>
                    <a:lnTo>
                      <a:pt x="2699" y="21599"/>
                    </a:lnTo>
                    <a:cubicBezTo>
                      <a:pt x="1202" y="21599"/>
                      <a:pt x="0" y="16758"/>
                      <a:pt x="0" y="10800"/>
                    </a:cubicBezTo>
                    <a:cubicBezTo>
                      <a:pt x="0" y="4841"/>
                      <a:pt x="1202" y="0"/>
                      <a:pt x="2699" y="0"/>
                    </a:cubicBezTo>
                    <a:lnTo>
                      <a:pt x="18899" y="0"/>
                    </a:lnTo>
                    <a:cubicBezTo>
                      <a:pt x="20387" y="0"/>
                      <a:pt x="21600" y="4841"/>
                      <a:pt x="21600" y="1080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/>
                <a:ext uri="{AF507438-7753-43e0-B8FC-AC1667EBCBE1}"/>
              </a:extLst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28" name="AutoShape 99"/>
              <p:cNvSpPr>
                <a:spLocks/>
              </p:cNvSpPr>
              <p:nvPr/>
            </p:nvSpPr>
            <p:spPr bwMode="auto">
              <a:xfrm>
                <a:off x="5586413" y="4847432"/>
                <a:ext cx="28575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0800"/>
                    </a:moveTo>
                    <a:cubicBezTo>
                      <a:pt x="21600" y="16769"/>
                      <a:pt x="19174" y="21599"/>
                      <a:pt x="16199" y="21599"/>
                    </a:cubicBezTo>
                    <a:lnTo>
                      <a:pt x="5399" y="21599"/>
                    </a:lnTo>
                    <a:cubicBezTo>
                      <a:pt x="2404" y="21599"/>
                      <a:pt x="0" y="16769"/>
                      <a:pt x="0" y="10800"/>
                    </a:cubicBezTo>
                    <a:cubicBezTo>
                      <a:pt x="0" y="4830"/>
                      <a:pt x="2404" y="0"/>
                      <a:pt x="5399" y="0"/>
                    </a:cubicBezTo>
                    <a:lnTo>
                      <a:pt x="16199" y="0"/>
                    </a:lnTo>
                    <a:cubicBezTo>
                      <a:pt x="19174" y="0"/>
                      <a:pt x="21600" y="4830"/>
                      <a:pt x="21600" y="1080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/>
                <a:ext uri="{AF507438-7753-43e0-B8FC-AC1667EBCBE1}"/>
              </a:extLst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29" name="Group 58"/>
          <p:cNvGrpSpPr>
            <a:grpSpLocks/>
          </p:cNvGrpSpPr>
          <p:nvPr/>
        </p:nvGrpSpPr>
        <p:grpSpPr bwMode="auto">
          <a:xfrm>
            <a:off x="4647746" y="3336166"/>
            <a:ext cx="831850" cy="831850"/>
            <a:chOff x="4842163" y="2750124"/>
            <a:chExt cx="831273" cy="831273"/>
          </a:xfrm>
        </p:grpSpPr>
        <p:sp>
          <p:nvSpPr>
            <p:cNvPr id="30" name="Rounded Rectangle 6"/>
            <p:cNvSpPr/>
            <p:nvPr/>
          </p:nvSpPr>
          <p:spPr>
            <a:xfrm>
              <a:off x="4842163" y="2750124"/>
              <a:ext cx="831273" cy="831273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grpSp>
          <p:nvGrpSpPr>
            <p:cNvPr id="31" name="Group 33"/>
            <p:cNvGrpSpPr/>
            <p:nvPr/>
          </p:nvGrpSpPr>
          <p:grpSpPr>
            <a:xfrm>
              <a:off x="5019964" y="2946176"/>
              <a:ext cx="465138" cy="435769"/>
              <a:chOff x="5368132" y="3540125"/>
              <a:chExt cx="465138" cy="435769"/>
            </a:xfrm>
            <a:solidFill>
              <a:schemeClr val="bg2"/>
            </a:solidFill>
          </p:grpSpPr>
          <p:sp>
            <p:nvSpPr>
              <p:cNvPr id="32" name="AutoShape 110"/>
              <p:cNvSpPr>
                <a:spLocks/>
              </p:cNvSpPr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/>
                <a:ext uri="{AF507438-7753-43e0-B8FC-AC1667EBCBE1}"/>
              </a:extLst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33" name="AutoShape 111"/>
              <p:cNvSpPr>
                <a:spLocks/>
              </p:cNvSpPr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/>
                <a:ext uri="{AF507438-7753-43e0-B8FC-AC1667EBCBE1}"/>
              </a:extLst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39" name="Group 59"/>
          <p:cNvGrpSpPr>
            <a:grpSpLocks/>
          </p:cNvGrpSpPr>
          <p:nvPr/>
        </p:nvGrpSpPr>
        <p:grpSpPr bwMode="auto">
          <a:xfrm>
            <a:off x="4647746" y="4948713"/>
            <a:ext cx="831850" cy="830263"/>
            <a:chOff x="4842163" y="3920833"/>
            <a:chExt cx="831273" cy="831273"/>
          </a:xfrm>
        </p:grpSpPr>
        <p:sp>
          <p:nvSpPr>
            <p:cNvPr id="40" name="Rounded Rectangle 7"/>
            <p:cNvSpPr/>
            <p:nvPr/>
          </p:nvSpPr>
          <p:spPr>
            <a:xfrm>
              <a:off x="4842163" y="3920833"/>
              <a:ext cx="831273" cy="831273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grpSp>
          <p:nvGrpSpPr>
            <p:cNvPr id="41" name="Group 39"/>
            <p:cNvGrpSpPr/>
            <p:nvPr/>
          </p:nvGrpSpPr>
          <p:grpSpPr>
            <a:xfrm>
              <a:off x="5027504" y="4104297"/>
              <a:ext cx="464344" cy="464344"/>
              <a:chOff x="3510757" y="2582069"/>
              <a:chExt cx="464344" cy="464344"/>
            </a:xfrm>
            <a:solidFill>
              <a:schemeClr val="bg2"/>
            </a:solidFill>
          </p:grpSpPr>
          <p:sp>
            <p:nvSpPr>
              <p:cNvPr id="42" name="AutoShape 126"/>
              <p:cNvSpPr>
                <a:spLocks/>
              </p:cNvSpPr>
              <p:nvPr/>
            </p:nvSpPr>
            <p:spPr bwMode="auto">
              <a:xfrm>
                <a:off x="3510757" y="2582069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3499" y="14850"/>
                    </a:moveTo>
                    <a:cubicBezTo>
                      <a:pt x="9772" y="14850"/>
                      <a:pt x="6749" y="11827"/>
                      <a:pt x="6749" y="8100"/>
                    </a:cubicBezTo>
                    <a:cubicBezTo>
                      <a:pt x="6749" y="4372"/>
                      <a:pt x="9772" y="1350"/>
                      <a:pt x="13499" y="1350"/>
                    </a:cubicBezTo>
                    <a:cubicBezTo>
                      <a:pt x="17227" y="1350"/>
                      <a:pt x="20249" y="4372"/>
                      <a:pt x="20249" y="8100"/>
                    </a:cubicBezTo>
                    <a:cubicBezTo>
                      <a:pt x="20249" y="11827"/>
                      <a:pt x="17227" y="14850"/>
                      <a:pt x="13499" y="14850"/>
                    </a:cubicBezTo>
                    <a:moveTo>
                      <a:pt x="3236" y="20042"/>
                    </a:moveTo>
                    <a:cubicBezTo>
                      <a:pt x="3019" y="20266"/>
                      <a:pt x="2718" y="20408"/>
                      <a:pt x="2382" y="20408"/>
                    </a:cubicBezTo>
                    <a:cubicBezTo>
                      <a:pt x="1724" y="20408"/>
                      <a:pt x="1191" y="19875"/>
                      <a:pt x="1191" y="19218"/>
                    </a:cubicBezTo>
                    <a:cubicBezTo>
                      <a:pt x="1191" y="18881"/>
                      <a:pt x="1332" y="18580"/>
                      <a:pt x="1557" y="18363"/>
                    </a:cubicBezTo>
                    <a:lnTo>
                      <a:pt x="1551" y="18358"/>
                    </a:lnTo>
                    <a:lnTo>
                      <a:pt x="6996" y="12913"/>
                    </a:lnTo>
                    <a:cubicBezTo>
                      <a:pt x="7472" y="13555"/>
                      <a:pt x="8039" y="14122"/>
                      <a:pt x="8680" y="14599"/>
                    </a:cubicBezTo>
                    <a:cubicBezTo>
                      <a:pt x="8680" y="14599"/>
                      <a:pt x="3236" y="20042"/>
                      <a:pt x="3236" y="20042"/>
                    </a:cubicBezTo>
                    <a:close/>
                    <a:moveTo>
                      <a:pt x="13499" y="0"/>
                    </a:moveTo>
                    <a:cubicBezTo>
                      <a:pt x="9026" y="0"/>
                      <a:pt x="5399" y="3626"/>
                      <a:pt x="5399" y="8100"/>
                    </a:cubicBezTo>
                    <a:cubicBezTo>
                      <a:pt x="5399" y="9467"/>
                      <a:pt x="5742" y="10754"/>
                      <a:pt x="6341" y="11884"/>
                    </a:cubicBezTo>
                    <a:lnTo>
                      <a:pt x="709" y="17515"/>
                    </a:lnTo>
                    <a:lnTo>
                      <a:pt x="713" y="17520"/>
                    </a:lnTo>
                    <a:cubicBezTo>
                      <a:pt x="274" y="17953"/>
                      <a:pt x="0" y="18552"/>
                      <a:pt x="0" y="19218"/>
                    </a:cubicBezTo>
                    <a:cubicBezTo>
                      <a:pt x="0" y="20533"/>
                      <a:pt x="1066" y="21599"/>
                      <a:pt x="2382" y="21599"/>
                    </a:cubicBezTo>
                    <a:cubicBezTo>
                      <a:pt x="3047" y="21599"/>
                      <a:pt x="3647" y="21326"/>
                      <a:pt x="4079" y="20885"/>
                    </a:cubicBezTo>
                    <a:lnTo>
                      <a:pt x="4078" y="20884"/>
                    </a:lnTo>
                    <a:lnTo>
                      <a:pt x="9708" y="15255"/>
                    </a:lnTo>
                    <a:cubicBezTo>
                      <a:pt x="10839" y="15856"/>
                      <a:pt x="12128" y="16200"/>
                      <a:pt x="13499" y="16200"/>
                    </a:cubicBezTo>
                    <a:cubicBezTo>
                      <a:pt x="17973" y="16200"/>
                      <a:pt x="21600" y="12573"/>
                      <a:pt x="21600" y="8100"/>
                    </a:cubicBezTo>
                    <a:cubicBezTo>
                      <a:pt x="21600" y="3626"/>
                      <a:pt x="17973" y="0"/>
                      <a:pt x="134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/>
                <a:ext uri="{AF507438-7753-43e0-B8FC-AC1667EBCBE1}"/>
              </a:extLst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43" name="AutoShape 127"/>
              <p:cNvSpPr>
                <a:spLocks/>
              </p:cNvSpPr>
              <p:nvPr/>
            </p:nvSpPr>
            <p:spPr bwMode="auto">
              <a:xfrm>
                <a:off x="3698875" y="2654300"/>
                <a:ext cx="109538" cy="1087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160" y="0"/>
                    </a:moveTo>
                    <a:cubicBezTo>
                      <a:pt x="9025" y="0"/>
                      <a:pt x="0" y="9025"/>
                      <a:pt x="0" y="20160"/>
                    </a:cubicBezTo>
                    <a:cubicBezTo>
                      <a:pt x="0" y="20954"/>
                      <a:pt x="644" y="21600"/>
                      <a:pt x="1440" y="21600"/>
                    </a:cubicBezTo>
                    <a:cubicBezTo>
                      <a:pt x="2235" y="21600"/>
                      <a:pt x="2880" y="20954"/>
                      <a:pt x="2880" y="20160"/>
                    </a:cubicBezTo>
                    <a:cubicBezTo>
                      <a:pt x="2880" y="10618"/>
                      <a:pt x="10617" y="2880"/>
                      <a:pt x="20160" y="2880"/>
                    </a:cubicBezTo>
                    <a:cubicBezTo>
                      <a:pt x="20955" y="2880"/>
                      <a:pt x="21599" y="2234"/>
                      <a:pt x="21599" y="1440"/>
                    </a:cubicBezTo>
                    <a:cubicBezTo>
                      <a:pt x="21599" y="645"/>
                      <a:pt x="20955" y="0"/>
                      <a:pt x="2016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/>
                <a:ext uri="{AF507438-7753-43e0-B8FC-AC1667EBCBE1}"/>
              </a:extLst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44" name="Group 57"/>
          <p:cNvGrpSpPr>
            <a:grpSpLocks/>
          </p:cNvGrpSpPr>
          <p:nvPr/>
        </p:nvGrpSpPr>
        <p:grpSpPr bwMode="auto">
          <a:xfrm>
            <a:off x="4647746" y="1611712"/>
            <a:ext cx="831850" cy="831850"/>
            <a:chOff x="4842163" y="1579415"/>
            <a:chExt cx="831273" cy="831273"/>
          </a:xfrm>
        </p:grpSpPr>
        <p:sp>
          <p:nvSpPr>
            <p:cNvPr id="45" name="Rounded Rectangle 3"/>
            <p:cNvSpPr/>
            <p:nvPr/>
          </p:nvSpPr>
          <p:spPr>
            <a:xfrm>
              <a:off x="4842163" y="1579415"/>
              <a:ext cx="831273" cy="831273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grpSp>
          <p:nvGrpSpPr>
            <p:cNvPr id="46" name="Group 42"/>
            <p:cNvGrpSpPr/>
            <p:nvPr/>
          </p:nvGrpSpPr>
          <p:grpSpPr>
            <a:xfrm>
              <a:off x="5019963" y="1750443"/>
              <a:ext cx="465138" cy="464344"/>
              <a:chOff x="2581275" y="2582069"/>
              <a:chExt cx="465138" cy="464344"/>
            </a:xfrm>
            <a:solidFill>
              <a:schemeClr val="bg2"/>
            </a:solidFill>
          </p:grpSpPr>
          <p:sp>
            <p:nvSpPr>
              <p:cNvPr id="47" name="AutoShape 128"/>
              <p:cNvSpPr>
                <a:spLocks/>
              </p:cNvSpPr>
              <p:nvPr/>
            </p:nvSpPr>
            <p:spPr bwMode="auto">
              <a:xfrm>
                <a:off x="2581275" y="2582069"/>
                <a:ext cx="465138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850" y="12150"/>
                    </a:moveTo>
                    <a:cubicBezTo>
                      <a:pt x="13851" y="12150"/>
                      <a:pt x="12926" y="11859"/>
                      <a:pt x="12124" y="11386"/>
                    </a:cubicBezTo>
                    <a:lnTo>
                      <a:pt x="11892" y="11618"/>
                    </a:lnTo>
                    <a:lnTo>
                      <a:pt x="11132" y="12377"/>
                    </a:lnTo>
                    <a:lnTo>
                      <a:pt x="9846" y="13663"/>
                    </a:lnTo>
                    <a:cubicBezTo>
                      <a:pt x="9593" y="13916"/>
                      <a:pt x="9451" y="14260"/>
                      <a:pt x="9451" y="14617"/>
                    </a:cubicBezTo>
                    <a:lnTo>
                      <a:pt x="9451" y="16200"/>
                    </a:lnTo>
                    <a:lnTo>
                      <a:pt x="8101" y="16200"/>
                    </a:lnTo>
                    <a:cubicBezTo>
                      <a:pt x="7356" y="16200"/>
                      <a:pt x="6751" y="16804"/>
                      <a:pt x="6751" y="17549"/>
                    </a:cubicBezTo>
                    <a:lnTo>
                      <a:pt x="6751" y="18900"/>
                    </a:lnTo>
                    <a:lnTo>
                      <a:pt x="5170" y="18900"/>
                    </a:lnTo>
                    <a:cubicBezTo>
                      <a:pt x="4812" y="18900"/>
                      <a:pt x="4469" y="19042"/>
                      <a:pt x="4216" y="19295"/>
                    </a:cubicBezTo>
                    <a:lnTo>
                      <a:pt x="3259" y="20252"/>
                    </a:lnTo>
                    <a:lnTo>
                      <a:pt x="1352" y="20249"/>
                    </a:lnTo>
                    <a:lnTo>
                      <a:pt x="1350" y="18326"/>
                    </a:lnTo>
                    <a:lnTo>
                      <a:pt x="9223" y="10467"/>
                    </a:lnTo>
                    <a:cubicBezTo>
                      <a:pt x="9223" y="10467"/>
                      <a:pt x="9223" y="10467"/>
                      <a:pt x="9224" y="10468"/>
                    </a:cubicBezTo>
                    <a:lnTo>
                      <a:pt x="10215" y="9477"/>
                    </a:lnTo>
                    <a:cubicBezTo>
                      <a:pt x="9741" y="8674"/>
                      <a:pt x="9451" y="7748"/>
                      <a:pt x="9451" y="6750"/>
                    </a:cubicBezTo>
                    <a:cubicBezTo>
                      <a:pt x="9451" y="3767"/>
                      <a:pt x="11869" y="1350"/>
                      <a:pt x="14850" y="1350"/>
                    </a:cubicBezTo>
                    <a:cubicBezTo>
                      <a:pt x="17832" y="1350"/>
                      <a:pt x="20250" y="3767"/>
                      <a:pt x="20250" y="6750"/>
                    </a:cubicBezTo>
                    <a:cubicBezTo>
                      <a:pt x="20250" y="9732"/>
                      <a:pt x="17832" y="12150"/>
                      <a:pt x="14850" y="12150"/>
                    </a:cubicBezTo>
                    <a:moveTo>
                      <a:pt x="14850" y="0"/>
                    </a:moveTo>
                    <a:cubicBezTo>
                      <a:pt x="11123" y="0"/>
                      <a:pt x="8101" y="3022"/>
                      <a:pt x="8101" y="6750"/>
                    </a:cubicBezTo>
                    <a:cubicBezTo>
                      <a:pt x="8101" y="7617"/>
                      <a:pt x="8283" y="8438"/>
                      <a:pt x="8582" y="9199"/>
                    </a:cubicBezTo>
                    <a:lnTo>
                      <a:pt x="383" y="17400"/>
                    </a:lnTo>
                    <a:cubicBezTo>
                      <a:pt x="146" y="17637"/>
                      <a:pt x="0" y="17863"/>
                      <a:pt x="0" y="18225"/>
                    </a:cubicBezTo>
                    <a:lnTo>
                      <a:pt x="0" y="20249"/>
                    </a:lnTo>
                    <a:cubicBezTo>
                      <a:pt x="0" y="20972"/>
                      <a:pt x="626" y="21599"/>
                      <a:pt x="1349" y="21599"/>
                    </a:cubicBezTo>
                    <a:lnTo>
                      <a:pt x="3374" y="21599"/>
                    </a:lnTo>
                    <a:cubicBezTo>
                      <a:pt x="3736" y="21599"/>
                      <a:pt x="3965" y="21455"/>
                      <a:pt x="4202" y="21219"/>
                    </a:cubicBezTo>
                    <a:lnTo>
                      <a:pt x="5170" y="20249"/>
                    </a:lnTo>
                    <a:lnTo>
                      <a:pt x="6751" y="20249"/>
                    </a:lnTo>
                    <a:cubicBezTo>
                      <a:pt x="7496" y="20249"/>
                      <a:pt x="8101" y="19645"/>
                      <a:pt x="8101" y="18900"/>
                    </a:cubicBezTo>
                    <a:lnTo>
                      <a:pt x="8101" y="17549"/>
                    </a:lnTo>
                    <a:lnTo>
                      <a:pt x="9451" y="17549"/>
                    </a:lnTo>
                    <a:cubicBezTo>
                      <a:pt x="10196" y="17549"/>
                      <a:pt x="10801" y="16945"/>
                      <a:pt x="10801" y="16200"/>
                    </a:cubicBezTo>
                    <a:lnTo>
                      <a:pt x="10801" y="14617"/>
                    </a:lnTo>
                    <a:lnTo>
                      <a:pt x="12400" y="13018"/>
                    </a:lnTo>
                    <a:cubicBezTo>
                      <a:pt x="13162" y="13317"/>
                      <a:pt x="13982" y="13500"/>
                      <a:pt x="14850" y="13500"/>
                    </a:cubicBezTo>
                    <a:cubicBezTo>
                      <a:pt x="18577" y="13500"/>
                      <a:pt x="21599" y="10477"/>
                      <a:pt x="21599" y="6750"/>
                    </a:cubicBezTo>
                    <a:cubicBezTo>
                      <a:pt x="21599" y="3022"/>
                      <a:pt x="18577" y="0"/>
                      <a:pt x="1485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/>
                <a:ext uri="{AF507438-7753-43e0-B8FC-AC1667EBCBE1}"/>
              </a:extLst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48" name="AutoShape 129"/>
              <p:cNvSpPr>
                <a:spLocks/>
              </p:cNvSpPr>
              <p:nvPr/>
            </p:nvSpPr>
            <p:spPr bwMode="auto">
              <a:xfrm>
                <a:off x="2871788" y="2640013"/>
                <a:ext cx="115888" cy="115888"/>
              </a:xfrm>
              <a:custGeom>
                <a:avLst/>
                <a:gdLst>
                  <a:gd name="T0" fmla="*/ 10800 w 21600"/>
                  <a:gd name="T1" fmla="+- 0 10800 134"/>
                  <a:gd name="T2" fmla="*/ 10800 h 21333"/>
                  <a:gd name="T3" fmla="*/ 10800 w 21600"/>
                  <a:gd name="T4" fmla="+- 0 10800 134"/>
                  <a:gd name="T5" fmla="*/ 10800 h 21333"/>
                  <a:gd name="T6" fmla="*/ 10800 w 21600"/>
                  <a:gd name="T7" fmla="+- 0 10800 134"/>
                  <a:gd name="T8" fmla="*/ 10800 h 21333"/>
                  <a:gd name="T9" fmla="*/ 10800 w 21600"/>
                  <a:gd name="T10" fmla="+- 0 10800 134"/>
                  <a:gd name="T11" fmla="*/ 10800 h 21333"/>
                </a:gdLst>
                <a:ahLst/>
                <a:cxnLst>
                  <a:cxn ang="0">
                    <a:pos x="T0" y="T2"/>
                  </a:cxn>
                  <a:cxn ang="0">
                    <a:pos x="T3" y="T5"/>
                  </a:cxn>
                  <a:cxn ang="0">
                    <a:pos x="T6" y="T8"/>
                  </a:cxn>
                  <a:cxn ang="0">
                    <a:pos x="T9" y="T11"/>
                  </a:cxn>
                </a:cxnLst>
                <a:rect l="0" t="0" r="r" b="b"/>
                <a:pathLst>
                  <a:path w="21600" h="21333">
                    <a:moveTo>
                      <a:pt x="13008" y="18684"/>
                    </a:moveTo>
                    <a:cubicBezTo>
                      <a:pt x="9017" y="15850"/>
                      <a:pt x="5542" y="12415"/>
                      <a:pt x="2694" y="8570"/>
                    </a:cubicBezTo>
                    <a:cubicBezTo>
                      <a:pt x="3736" y="5628"/>
                      <a:pt x="5693" y="3697"/>
                      <a:pt x="8585" y="2647"/>
                    </a:cubicBezTo>
                    <a:cubicBezTo>
                      <a:pt x="12578" y="5489"/>
                      <a:pt x="16048" y="8911"/>
                      <a:pt x="18889" y="12809"/>
                    </a:cubicBezTo>
                    <a:cubicBezTo>
                      <a:pt x="17836" y="15730"/>
                      <a:pt x="15883" y="17647"/>
                      <a:pt x="13008" y="18684"/>
                    </a:cubicBezTo>
                    <a:moveTo>
                      <a:pt x="21110" y="11295"/>
                    </a:moveTo>
                    <a:cubicBezTo>
                      <a:pt x="18081" y="7130"/>
                      <a:pt x="14396" y="3496"/>
                      <a:pt x="10161" y="484"/>
                    </a:cubicBezTo>
                    <a:cubicBezTo>
                      <a:pt x="9468" y="-8"/>
                      <a:pt x="8579" y="-134"/>
                      <a:pt x="7778" y="145"/>
                    </a:cubicBezTo>
                    <a:cubicBezTo>
                      <a:pt x="4027" y="1450"/>
                      <a:pt x="1463" y="3983"/>
                      <a:pt x="145" y="7687"/>
                    </a:cubicBezTo>
                    <a:cubicBezTo>
                      <a:pt x="46" y="7962"/>
                      <a:pt x="0" y="8252"/>
                      <a:pt x="0" y="8537"/>
                    </a:cubicBezTo>
                    <a:cubicBezTo>
                      <a:pt x="0" y="9071"/>
                      <a:pt x="167" y="9596"/>
                      <a:pt x="487" y="10041"/>
                    </a:cubicBezTo>
                    <a:cubicBezTo>
                      <a:pt x="3525" y="14213"/>
                      <a:pt x="7211" y="17850"/>
                      <a:pt x="11431" y="20850"/>
                    </a:cubicBezTo>
                    <a:cubicBezTo>
                      <a:pt x="12122" y="21338"/>
                      <a:pt x="13010" y="21466"/>
                      <a:pt x="13812" y="21188"/>
                    </a:cubicBezTo>
                    <a:cubicBezTo>
                      <a:pt x="17563" y="19893"/>
                      <a:pt x="20133" y="17356"/>
                      <a:pt x="21451" y="13647"/>
                    </a:cubicBezTo>
                    <a:cubicBezTo>
                      <a:pt x="21551" y="13372"/>
                      <a:pt x="21600" y="13081"/>
                      <a:pt x="21600" y="12796"/>
                    </a:cubicBezTo>
                    <a:cubicBezTo>
                      <a:pt x="21600" y="12265"/>
                      <a:pt x="21429" y="11740"/>
                      <a:pt x="21110" y="1129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/>
                <a:ext uri="{AF507438-7753-43e0-B8FC-AC1667EBCBE1}"/>
              </a:extLst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49" name="Group 63"/>
          <p:cNvGrpSpPr>
            <a:grpSpLocks/>
          </p:cNvGrpSpPr>
          <p:nvPr/>
        </p:nvGrpSpPr>
        <p:grpSpPr bwMode="auto">
          <a:xfrm>
            <a:off x="6324146" y="4954775"/>
            <a:ext cx="831850" cy="830263"/>
            <a:chOff x="6518563" y="3920833"/>
            <a:chExt cx="831273" cy="831273"/>
          </a:xfrm>
        </p:grpSpPr>
        <p:sp>
          <p:nvSpPr>
            <p:cNvPr id="50" name="Rounded Rectangle 14"/>
            <p:cNvSpPr/>
            <p:nvPr/>
          </p:nvSpPr>
          <p:spPr>
            <a:xfrm>
              <a:off x="6518563" y="3920833"/>
              <a:ext cx="831273" cy="831273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51" name="AutoShape 139"/>
            <p:cNvSpPr>
              <a:spLocks/>
            </p:cNvSpPr>
            <p:nvPr/>
          </p:nvSpPr>
          <p:spPr bwMode="auto">
            <a:xfrm>
              <a:off x="6699412" y="4117922"/>
              <a:ext cx="464815" cy="451398"/>
            </a:xfrm>
            <a:custGeom>
              <a:avLst/>
              <a:gdLst>
                <a:gd name="T0" fmla="+- 0 10800 104"/>
                <a:gd name="T1" fmla="*/ T0 w 21392"/>
                <a:gd name="T2" fmla="*/ 10800 h 21600"/>
                <a:gd name="T3" fmla="+- 0 10800 104"/>
                <a:gd name="T4" fmla="*/ T3 w 21392"/>
                <a:gd name="T5" fmla="*/ 10800 h 21600"/>
                <a:gd name="T6" fmla="+- 0 10800 104"/>
                <a:gd name="T7" fmla="*/ T6 w 21392"/>
                <a:gd name="T8" fmla="*/ 10800 h 21600"/>
                <a:gd name="T9" fmla="+- 0 10800 104"/>
                <a:gd name="T10" fmla="*/ T9 w 2139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92" h="21600">
                  <a:moveTo>
                    <a:pt x="15768" y="12794"/>
                  </a:moveTo>
                  <a:cubicBezTo>
                    <a:pt x="15426" y="13150"/>
                    <a:pt x="15271" y="13651"/>
                    <a:pt x="15350" y="14142"/>
                  </a:cubicBezTo>
                  <a:lnTo>
                    <a:pt x="16296" y="20031"/>
                  </a:lnTo>
                  <a:lnTo>
                    <a:pt x="11443" y="17309"/>
                  </a:lnTo>
                  <a:cubicBezTo>
                    <a:pt x="11210" y="17178"/>
                    <a:pt x="10953" y="17112"/>
                    <a:pt x="10696" y="17112"/>
                  </a:cubicBezTo>
                  <a:cubicBezTo>
                    <a:pt x="10439" y="17112"/>
                    <a:pt x="10182" y="17178"/>
                    <a:pt x="9949" y="17309"/>
                  </a:cubicBezTo>
                  <a:lnTo>
                    <a:pt x="5095" y="20031"/>
                  </a:lnTo>
                  <a:lnTo>
                    <a:pt x="6042" y="14142"/>
                  </a:lnTo>
                  <a:cubicBezTo>
                    <a:pt x="6121" y="13651"/>
                    <a:pt x="5966" y="13150"/>
                    <a:pt x="5624" y="12794"/>
                  </a:cubicBezTo>
                  <a:lnTo>
                    <a:pt x="1545" y="8550"/>
                  </a:lnTo>
                  <a:lnTo>
                    <a:pt x="7111" y="7685"/>
                  </a:lnTo>
                  <a:cubicBezTo>
                    <a:pt x="7619" y="7607"/>
                    <a:pt x="8057" y="7275"/>
                    <a:pt x="8276" y="6802"/>
                  </a:cubicBezTo>
                  <a:lnTo>
                    <a:pt x="10696" y="1568"/>
                  </a:lnTo>
                  <a:lnTo>
                    <a:pt x="13116" y="6802"/>
                  </a:lnTo>
                  <a:cubicBezTo>
                    <a:pt x="13334" y="7275"/>
                    <a:pt x="13772" y="7607"/>
                    <a:pt x="14280" y="7685"/>
                  </a:cubicBezTo>
                  <a:lnTo>
                    <a:pt x="19847" y="8550"/>
                  </a:lnTo>
                  <a:cubicBezTo>
                    <a:pt x="19847" y="8550"/>
                    <a:pt x="15768" y="12794"/>
                    <a:pt x="15768" y="12794"/>
                  </a:cubicBezTo>
                  <a:close/>
                  <a:moveTo>
                    <a:pt x="21312" y="8051"/>
                  </a:moveTo>
                  <a:cubicBezTo>
                    <a:pt x="21127" y="7495"/>
                    <a:pt x="20652" y="7088"/>
                    <a:pt x="20080" y="6999"/>
                  </a:cubicBezTo>
                  <a:lnTo>
                    <a:pt x="14514" y="6136"/>
                  </a:lnTo>
                  <a:lnTo>
                    <a:pt x="12094" y="901"/>
                  </a:lnTo>
                  <a:cubicBezTo>
                    <a:pt x="11840" y="351"/>
                    <a:pt x="11295" y="0"/>
                    <a:pt x="10696" y="0"/>
                  </a:cubicBezTo>
                  <a:cubicBezTo>
                    <a:pt x="10097" y="0"/>
                    <a:pt x="9552" y="351"/>
                    <a:pt x="9297" y="901"/>
                  </a:cubicBezTo>
                  <a:lnTo>
                    <a:pt x="6878" y="6136"/>
                  </a:lnTo>
                  <a:lnTo>
                    <a:pt x="1311" y="6999"/>
                  </a:lnTo>
                  <a:cubicBezTo>
                    <a:pt x="739" y="7088"/>
                    <a:pt x="264" y="7495"/>
                    <a:pt x="80" y="8051"/>
                  </a:cubicBezTo>
                  <a:cubicBezTo>
                    <a:pt x="-104" y="8609"/>
                    <a:pt x="35" y="9224"/>
                    <a:pt x="439" y="9644"/>
                  </a:cubicBezTo>
                  <a:lnTo>
                    <a:pt x="4518" y="13889"/>
                  </a:lnTo>
                  <a:lnTo>
                    <a:pt x="3572" y="19777"/>
                  </a:lnTo>
                  <a:cubicBezTo>
                    <a:pt x="3476" y="20370"/>
                    <a:pt x="3722" y="20966"/>
                    <a:pt x="4206" y="21313"/>
                  </a:cubicBezTo>
                  <a:cubicBezTo>
                    <a:pt x="4471" y="21503"/>
                    <a:pt x="4783" y="21600"/>
                    <a:pt x="5095" y="21600"/>
                  </a:cubicBezTo>
                  <a:cubicBezTo>
                    <a:pt x="5352" y="21600"/>
                    <a:pt x="5609" y="21534"/>
                    <a:pt x="5843" y="21404"/>
                  </a:cubicBezTo>
                  <a:lnTo>
                    <a:pt x="10696" y="18681"/>
                  </a:lnTo>
                  <a:lnTo>
                    <a:pt x="15549" y="21404"/>
                  </a:lnTo>
                  <a:cubicBezTo>
                    <a:pt x="15782" y="21534"/>
                    <a:pt x="16040" y="21600"/>
                    <a:pt x="16296" y="21600"/>
                  </a:cubicBezTo>
                  <a:cubicBezTo>
                    <a:pt x="16608" y="21600"/>
                    <a:pt x="16920" y="21503"/>
                    <a:pt x="17186" y="21313"/>
                  </a:cubicBezTo>
                  <a:cubicBezTo>
                    <a:pt x="17669" y="20966"/>
                    <a:pt x="17915" y="20370"/>
                    <a:pt x="17820" y="19777"/>
                  </a:cubicBezTo>
                  <a:lnTo>
                    <a:pt x="16873" y="13889"/>
                  </a:lnTo>
                  <a:lnTo>
                    <a:pt x="20953" y="9644"/>
                  </a:lnTo>
                  <a:cubicBezTo>
                    <a:pt x="21357" y="9224"/>
                    <a:pt x="21496" y="8609"/>
                    <a:pt x="21312" y="8051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62" name="Group 54"/>
          <p:cNvGrpSpPr>
            <a:grpSpLocks/>
          </p:cNvGrpSpPr>
          <p:nvPr/>
        </p:nvGrpSpPr>
        <p:grpSpPr bwMode="auto">
          <a:xfrm>
            <a:off x="467372" y="4829652"/>
            <a:ext cx="4212525" cy="1113109"/>
            <a:chOff x="2975349" y="1926635"/>
            <a:chExt cx="4212316" cy="1112345"/>
          </a:xfrm>
        </p:grpSpPr>
        <p:sp>
          <p:nvSpPr>
            <p:cNvPr id="63" name="TextBox 55"/>
            <p:cNvSpPr txBox="1">
              <a:spLocks noChangeArrowheads="1"/>
            </p:cNvSpPr>
            <p:nvPr/>
          </p:nvSpPr>
          <p:spPr bwMode="auto">
            <a:xfrm>
              <a:off x="3997529" y="1926635"/>
              <a:ext cx="3190136" cy="3998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/>
              <a:r>
                <a:rPr lang="en-US" altLang="zh-CN" sz="20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5.   </a:t>
              </a:r>
              <a:r>
                <a:rPr lang="zh-CN" altLang="en-US" sz="20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“</a:t>
              </a:r>
              <a:r>
                <a:rPr lang="zh-CN" altLang="en-US" sz="2000" b="1" dirty="0" smtClean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技术</a:t>
              </a:r>
              <a:r>
                <a:rPr lang="en-US" altLang="zh-CN" sz="2000" b="1" dirty="0" smtClean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2000" b="1" dirty="0" smtClean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方法</a:t>
              </a:r>
              <a:r>
                <a:rPr lang="en-US" altLang="zh-CN" sz="2000" b="1" dirty="0" smtClean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  <a:r>
                <a:rPr lang="zh-CN" altLang="en-US" sz="20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问题”：</a:t>
              </a:r>
              <a:endParaRPr lang="zh-CN" altLang="en-US" sz="2000" dirty="0">
                <a:solidFill>
                  <a:srgbClr val="002060"/>
                </a:solidFill>
                <a:latin typeface="-apple-system-font"/>
              </a:endParaRPr>
            </a:p>
          </p:txBody>
        </p:sp>
        <p:sp>
          <p:nvSpPr>
            <p:cNvPr id="64" name="Rectangle 56"/>
            <p:cNvSpPr>
              <a:spLocks noChangeArrowheads="1"/>
            </p:cNvSpPr>
            <p:nvPr/>
          </p:nvSpPr>
          <p:spPr bwMode="auto">
            <a:xfrm>
              <a:off x="2975349" y="2300823"/>
              <a:ext cx="4072487" cy="7381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/>
              <a:r>
                <a:rPr lang="zh-CN" altLang="en-US" sz="1400" dirty="0" smtClean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物质</a:t>
              </a:r>
              <a:r>
                <a:rPr lang="en-US" altLang="zh-CN" sz="14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14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仪器</a:t>
              </a:r>
              <a:r>
                <a:rPr lang="en-US" altLang="zh-CN" sz="14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—</a:t>
              </a:r>
              <a:r>
                <a:rPr lang="zh-CN" altLang="en-US" sz="14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疾病、物质</a:t>
              </a:r>
              <a:r>
                <a:rPr lang="en-US" altLang="zh-CN" sz="14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—</a:t>
              </a:r>
              <a:r>
                <a:rPr lang="zh-CN" altLang="en-US" sz="14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设备、物质</a:t>
              </a:r>
              <a:r>
                <a:rPr lang="en-US" altLang="zh-CN" sz="14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—</a:t>
              </a:r>
              <a:r>
                <a:rPr lang="zh-CN" altLang="en-US" sz="14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方法、设备</a:t>
              </a:r>
              <a:r>
                <a:rPr lang="en-US" altLang="zh-CN" sz="14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—</a:t>
              </a:r>
              <a:r>
                <a:rPr lang="zh-CN" altLang="en-US" sz="14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理论方法</a:t>
              </a:r>
              <a:r>
                <a:rPr lang="zh-CN" altLang="en-US" sz="1400" dirty="0" smtClean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，先讲述实际问题，再讲述当前的解决方案及不足，最后引出自己的研究</a:t>
              </a:r>
              <a:endParaRPr lang="zh-CN" altLang="en-US" sz="1400" dirty="0">
                <a:solidFill>
                  <a:srgbClr val="002060"/>
                </a:solidFill>
                <a:latin typeface="-apple-system-font"/>
              </a:endParaRPr>
            </a:p>
          </p:txBody>
        </p:sp>
      </p:grpSp>
      <p:grpSp>
        <p:nvGrpSpPr>
          <p:cNvPr id="65" name="Group 65"/>
          <p:cNvGrpSpPr>
            <a:grpSpLocks/>
          </p:cNvGrpSpPr>
          <p:nvPr/>
        </p:nvGrpSpPr>
        <p:grpSpPr bwMode="auto">
          <a:xfrm>
            <a:off x="387729" y="3217105"/>
            <a:ext cx="4281414" cy="1067391"/>
            <a:chOff x="2895710" y="1926635"/>
            <a:chExt cx="4281199" cy="1068245"/>
          </a:xfrm>
        </p:grpSpPr>
        <p:sp>
          <p:nvSpPr>
            <p:cNvPr id="66" name="TextBox 66"/>
            <p:cNvSpPr txBox="1">
              <a:spLocks noChangeArrowheads="1"/>
            </p:cNvSpPr>
            <p:nvPr/>
          </p:nvSpPr>
          <p:spPr bwMode="auto">
            <a:xfrm>
              <a:off x="4631147" y="1926635"/>
              <a:ext cx="2545762" cy="400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/>
              <a:r>
                <a:rPr lang="en-US" altLang="zh-CN" sz="20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3. </a:t>
              </a:r>
              <a:r>
                <a:rPr lang="en-US" altLang="zh-CN" sz="2000" b="1" dirty="0" smtClean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“</a:t>
              </a:r>
              <a:r>
                <a:rPr lang="zh-CN" altLang="en-US" sz="20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构效关系”法：</a:t>
              </a:r>
              <a:endParaRPr lang="zh-CN" altLang="en-US" sz="2000" dirty="0">
                <a:solidFill>
                  <a:srgbClr val="002060"/>
                </a:solidFill>
                <a:latin typeface="-apple-system-font"/>
              </a:endParaRPr>
            </a:p>
          </p:txBody>
        </p:sp>
        <p:sp>
          <p:nvSpPr>
            <p:cNvPr id="67" name="Rectangle 67"/>
            <p:cNvSpPr>
              <a:spLocks noChangeArrowheads="1"/>
            </p:cNvSpPr>
            <p:nvPr/>
          </p:nvSpPr>
          <p:spPr bwMode="auto">
            <a:xfrm>
              <a:off x="2895710" y="2255625"/>
              <a:ext cx="4072487" cy="7392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/>
              <a:r>
                <a:rPr lang="zh-CN" altLang="en-US" sz="14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适用于论述某一物质的结构、功能、应用，或一个设备的结构、功能、应用，或一个理论的释义、作用、应用等论文研究。</a:t>
              </a:r>
              <a:endParaRPr lang="zh-CN" altLang="en-US" sz="1400" dirty="0">
                <a:solidFill>
                  <a:srgbClr val="002060"/>
                </a:solidFill>
                <a:latin typeface="-apple-system-font"/>
              </a:endParaRPr>
            </a:p>
          </p:txBody>
        </p:sp>
      </p:grpSp>
      <p:grpSp>
        <p:nvGrpSpPr>
          <p:cNvPr id="68" name="Group 68"/>
          <p:cNvGrpSpPr>
            <a:grpSpLocks/>
          </p:cNvGrpSpPr>
          <p:nvPr/>
        </p:nvGrpSpPr>
        <p:grpSpPr bwMode="auto">
          <a:xfrm>
            <a:off x="419829" y="1492649"/>
            <a:ext cx="4265130" cy="1040993"/>
            <a:chOff x="2927808" y="1926635"/>
            <a:chExt cx="4264916" cy="1041826"/>
          </a:xfrm>
        </p:grpSpPr>
        <p:sp>
          <p:nvSpPr>
            <p:cNvPr id="69" name="TextBox 69"/>
            <p:cNvSpPr txBox="1">
              <a:spLocks noChangeArrowheads="1"/>
            </p:cNvSpPr>
            <p:nvPr/>
          </p:nvSpPr>
          <p:spPr bwMode="auto">
            <a:xfrm>
              <a:off x="5006017" y="1926635"/>
              <a:ext cx="2186707" cy="400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/>
              <a:r>
                <a:rPr lang="en-US" altLang="zh-CN" sz="20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1.   </a:t>
              </a:r>
              <a:r>
                <a:rPr lang="zh-CN" altLang="en-US" sz="20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时间顺序法：</a:t>
              </a:r>
              <a:endParaRPr lang="zh-CN" altLang="en-US" sz="2000" dirty="0">
                <a:solidFill>
                  <a:srgbClr val="002060"/>
                </a:solidFill>
                <a:latin typeface="-apple-system-font"/>
              </a:endParaRPr>
            </a:p>
          </p:txBody>
        </p:sp>
        <p:sp>
          <p:nvSpPr>
            <p:cNvPr id="70" name="Rectangle 70"/>
            <p:cNvSpPr>
              <a:spLocks noChangeArrowheads="1"/>
            </p:cNvSpPr>
            <p:nvPr/>
          </p:nvSpPr>
          <p:spPr bwMode="auto">
            <a:xfrm>
              <a:off x="2927808" y="2383218"/>
              <a:ext cx="4111744" cy="585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/>
              <a:r>
                <a:rPr lang="zh-CN" altLang="en-US" sz="16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分析主题的历史发展脉络，按照时间顺序论述，</a:t>
              </a:r>
              <a:r>
                <a:rPr lang="zh-CN" altLang="en-US" sz="1600" u="sng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适用于讲述对象的发展及演变历程</a:t>
              </a:r>
              <a:r>
                <a:rPr lang="zh-CN" altLang="en-US" sz="16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zh-CN" altLang="en-US" sz="1600" dirty="0">
                <a:solidFill>
                  <a:srgbClr val="002060"/>
                </a:solidFill>
                <a:latin typeface="-apple-system-font"/>
              </a:endParaRPr>
            </a:p>
          </p:txBody>
        </p:sp>
      </p:grpSp>
      <p:grpSp>
        <p:nvGrpSpPr>
          <p:cNvPr id="74" name="Group 74"/>
          <p:cNvGrpSpPr>
            <a:grpSpLocks/>
          </p:cNvGrpSpPr>
          <p:nvPr/>
        </p:nvGrpSpPr>
        <p:grpSpPr bwMode="auto">
          <a:xfrm>
            <a:off x="7255833" y="1515577"/>
            <a:ext cx="4255063" cy="1536834"/>
            <a:chOff x="2713348" y="1926637"/>
            <a:chExt cx="4254849" cy="1538064"/>
          </a:xfrm>
        </p:grpSpPr>
        <p:sp>
          <p:nvSpPr>
            <p:cNvPr id="75" name="TextBox 75"/>
            <p:cNvSpPr txBox="1">
              <a:spLocks noChangeArrowheads="1"/>
            </p:cNvSpPr>
            <p:nvPr/>
          </p:nvSpPr>
          <p:spPr bwMode="auto">
            <a:xfrm>
              <a:off x="2713348" y="1926637"/>
              <a:ext cx="2582628" cy="4620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/>
              <a:r>
                <a:rPr lang="en-US" altLang="zh-CN" sz="24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2.   </a:t>
              </a:r>
              <a:r>
                <a:rPr lang="zh-CN" altLang="en-US" sz="24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因果分析法：</a:t>
              </a:r>
              <a:endParaRPr lang="zh-CN" altLang="en-US" sz="2400" dirty="0">
                <a:solidFill>
                  <a:srgbClr val="002060"/>
                </a:solidFill>
                <a:latin typeface="-apple-system-font"/>
              </a:endParaRPr>
            </a:p>
          </p:txBody>
        </p:sp>
        <p:sp>
          <p:nvSpPr>
            <p:cNvPr id="76" name="Rectangle 76"/>
            <p:cNvSpPr>
              <a:spLocks noChangeArrowheads="1"/>
            </p:cNvSpPr>
            <p:nvPr/>
          </p:nvSpPr>
          <p:spPr bwMode="auto">
            <a:xfrm>
              <a:off x="3094892" y="2386621"/>
              <a:ext cx="3873305" cy="10780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/>
              <a:r>
                <a:rPr lang="zh-CN" altLang="en-US" sz="16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分析影响对象发展的因素，或被对象影响的因素，把每一个可能的原因</a:t>
              </a:r>
              <a:r>
                <a:rPr lang="en-US" altLang="zh-CN" sz="16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16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结果罗列出来，分别论述，</a:t>
              </a:r>
              <a:r>
                <a:rPr lang="zh-CN" altLang="en-US" sz="1600" u="sng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适用于技术工艺优化、问题分析等研究。</a:t>
              </a:r>
              <a:endParaRPr lang="zh-CN" altLang="en-US" sz="1600" dirty="0">
                <a:solidFill>
                  <a:srgbClr val="002060"/>
                </a:solidFill>
                <a:latin typeface="-apple-system-font"/>
              </a:endParaRPr>
            </a:p>
          </p:txBody>
        </p:sp>
      </p:grpSp>
      <p:grpSp>
        <p:nvGrpSpPr>
          <p:cNvPr id="77" name="Group 77"/>
          <p:cNvGrpSpPr>
            <a:grpSpLocks/>
          </p:cNvGrpSpPr>
          <p:nvPr/>
        </p:nvGrpSpPr>
        <p:grpSpPr bwMode="auto">
          <a:xfrm>
            <a:off x="7184591" y="3243207"/>
            <a:ext cx="4326305" cy="1297755"/>
            <a:chOff x="2642110" y="1926635"/>
            <a:chExt cx="4326087" cy="1298793"/>
          </a:xfrm>
        </p:grpSpPr>
        <p:sp>
          <p:nvSpPr>
            <p:cNvPr id="78" name="TextBox 78"/>
            <p:cNvSpPr txBox="1">
              <a:spLocks noChangeArrowheads="1"/>
            </p:cNvSpPr>
            <p:nvPr/>
          </p:nvSpPr>
          <p:spPr bwMode="auto">
            <a:xfrm>
              <a:off x="2642110" y="1926635"/>
              <a:ext cx="2582628" cy="4620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/>
              <a:r>
                <a:rPr lang="en-US" altLang="zh-CN" sz="24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4.   </a:t>
              </a:r>
              <a:r>
                <a:rPr lang="zh-CN" altLang="en-US" sz="24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现状对策法：</a:t>
              </a:r>
              <a:endParaRPr lang="zh-CN" altLang="en-US" sz="2400" dirty="0">
                <a:solidFill>
                  <a:srgbClr val="002060"/>
                </a:solidFill>
                <a:latin typeface="-apple-system-font"/>
              </a:endParaRPr>
            </a:p>
          </p:txBody>
        </p:sp>
        <p:sp>
          <p:nvSpPr>
            <p:cNvPr id="79" name="Rectangle 79"/>
            <p:cNvSpPr>
              <a:spLocks noChangeArrowheads="1"/>
            </p:cNvSpPr>
            <p:nvPr/>
          </p:nvSpPr>
          <p:spPr bwMode="auto">
            <a:xfrm>
              <a:off x="3094892" y="2393766"/>
              <a:ext cx="3873305" cy="831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/>
              <a:r>
                <a:rPr lang="zh-CN" altLang="en-US" sz="16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适用于分析某一现象、事物的起源、发展现状、特点、存在的问题、解决对策等论文研究</a:t>
              </a:r>
              <a:endParaRPr lang="zh-CN" altLang="en-US" sz="1600" dirty="0">
                <a:solidFill>
                  <a:srgbClr val="002060"/>
                </a:solidFill>
                <a:latin typeface="-apple-system-font"/>
              </a:endParaRPr>
            </a:p>
          </p:txBody>
        </p:sp>
      </p:grpSp>
      <p:grpSp>
        <p:nvGrpSpPr>
          <p:cNvPr id="80" name="Group 80"/>
          <p:cNvGrpSpPr>
            <a:grpSpLocks/>
          </p:cNvGrpSpPr>
          <p:nvPr/>
        </p:nvGrpSpPr>
        <p:grpSpPr bwMode="auto">
          <a:xfrm>
            <a:off x="7259726" y="4847494"/>
            <a:ext cx="4028989" cy="1101126"/>
            <a:chOff x="2712479" y="1915499"/>
            <a:chExt cx="4028786" cy="1100370"/>
          </a:xfrm>
        </p:grpSpPr>
        <p:sp>
          <p:nvSpPr>
            <p:cNvPr id="81" name="TextBox 81"/>
            <p:cNvSpPr txBox="1">
              <a:spLocks noChangeArrowheads="1"/>
            </p:cNvSpPr>
            <p:nvPr/>
          </p:nvSpPr>
          <p:spPr bwMode="auto">
            <a:xfrm>
              <a:off x="2712479" y="1915499"/>
              <a:ext cx="2092134" cy="461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/>
              <a:r>
                <a:rPr lang="en-US" altLang="zh-CN" sz="24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6. </a:t>
              </a:r>
              <a:r>
                <a:rPr lang="zh-CN" altLang="en-US" sz="24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流程叙述法</a:t>
              </a:r>
              <a:endParaRPr lang="zh-CN" altLang="en-US" sz="2400" dirty="0">
                <a:solidFill>
                  <a:srgbClr val="002060"/>
                </a:solidFill>
                <a:latin typeface="-apple-system-font"/>
              </a:endParaRPr>
            </a:p>
          </p:txBody>
        </p:sp>
        <p:sp>
          <p:nvSpPr>
            <p:cNvPr id="82" name="Rectangle 82"/>
            <p:cNvSpPr>
              <a:spLocks noChangeArrowheads="1"/>
            </p:cNvSpPr>
            <p:nvPr/>
          </p:nvSpPr>
          <p:spPr bwMode="auto">
            <a:xfrm>
              <a:off x="2867960" y="2431495"/>
              <a:ext cx="3873305" cy="584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/>
              <a:r>
                <a:rPr lang="zh-CN" altLang="en-US" sz="16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按照对象的工作流程、工艺步骤依次论述每一步骤的研究情况。</a:t>
              </a:r>
              <a:endParaRPr lang="zh-CN" altLang="en-US" sz="1600" dirty="0">
                <a:solidFill>
                  <a:srgbClr val="002060"/>
                </a:solidFill>
                <a:latin typeface="-apple-system-font"/>
              </a:endParaRPr>
            </a:p>
          </p:txBody>
        </p:sp>
      </p:grpSp>
      <p:sp>
        <p:nvSpPr>
          <p:cNvPr id="57" name="文本框 56"/>
          <p:cNvSpPr txBox="1"/>
          <p:nvPr/>
        </p:nvSpPr>
        <p:spPr>
          <a:xfrm>
            <a:off x="605506" y="313981"/>
            <a:ext cx="809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1. </a:t>
            </a:r>
            <a:r>
              <a:rPr lang="zh-CN" altLang="en-US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论文写作</a:t>
            </a:r>
            <a:endParaRPr lang="zh-CN" altLang="en-US" sz="2800" b="1" kern="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89194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6"/>
          <p:cNvSpPr txBox="1"/>
          <p:nvPr/>
        </p:nvSpPr>
        <p:spPr>
          <a:xfrm>
            <a:off x="347375" y="361046"/>
            <a:ext cx="1888386" cy="466269"/>
          </a:xfrm>
          <a:prstGeom prst="rect">
            <a:avLst/>
          </a:prstGeom>
          <a:noFill/>
        </p:spPr>
        <p:txBody>
          <a:bodyPr wrap="square" lIns="0" tIns="48000" rIns="0" bIns="48000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</a:t>
            </a:r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题报告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853" y="166188"/>
            <a:ext cx="10471537" cy="653941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62" y="215903"/>
            <a:ext cx="5223673" cy="6489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078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25" y="1958702"/>
            <a:ext cx="5655720" cy="3789679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8800" y="870789"/>
            <a:ext cx="4221644" cy="5695472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sp>
        <p:nvSpPr>
          <p:cNvPr id="5" name="TextBox 6"/>
          <p:cNvSpPr txBox="1"/>
          <p:nvPr/>
        </p:nvSpPr>
        <p:spPr>
          <a:xfrm>
            <a:off x="347375" y="361046"/>
            <a:ext cx="1888386" cy="466269"/>
          </a:xfrm>
          <a:prstGeom prst="rect">
            <a:avLst/>
          </a:prstGeom>
          <a:noFill/>
        </p:spPr>
        <p:txBody>
          <a:bodyPr wrap="square" lIns="0" tIns="48000" rIns="0" bIns="48000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</a:t>
            </a:r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题报告</a:t>
            </a:r>
          </a:p>
        </p:txBody>
      </p:sp>
    </p:spTree>
    <p:extLst>
      <p:ext uri="{BB962C8B-B14F-4D97-AF65-F5344CB8AC3E}">
        <p14:creationId xmlns:p14="http://schemas.microsoft.com/office/powerpoint/2010/main" val="825865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35475" y="287660"/>
            <a:ext cx="809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1. </a:t>
            </a:r>
            <a:r>
              <a:rPr lang="zh-CN" altLang="en-US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论文写作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-</a:t>
            </a:r>
            <a:r>
              <a:rPr lang="zh-CN" altLang="en-US" sz="2800" b="1" kern="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标题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588352" y="1514833"/>
            <a:ext cx="4510985" cy="4212198"/>
            <a:chOff x="635475" y="914400"/>
            <a:chExt cx="5040531" cy="4539886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35475" y="914400"/>
              <a:ext cx="5040531" cy="3251200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2673" y="2540000"/>
              <a:ext cx="4933333" cy="2914286"/>
            </a:xfrm>
            <a:prstGeom prst="rect">
              <a:avLst/>
            </a:prstGeom>
          </p:spPr>
        </p:pic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8569" y="1314117"/>
            <a:ext cx="4828285" cy="5848111"/>
          </a:xfrm>
          <a:prstGeom prst="rect">
            <a:avLst/>
          </a:prstGeom>
        </p:spPr>
      </p:pic>
      <p:sp>
        <p:nvSpPr>
          <p:cNvPr id="8" name="乘号 7"/>
          <p:cNvSpPr/>
          <p:nvPr/>
        </p:nvSpPr>
        <p:spPr>
          <a:xfrm>
            <a:off x="1767584" y="2699658"/>
            <a:ext cx="1306877" cy="1538515"/>
          </a:xfrm>
          <a:prstGeom prst="mathMultiply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乘号 9"/>
          <p:cNvSpPr/>
          <p:nvPr/>
        </p:nvSpPr>
        <p:spPr>
          <a:xfrm>
            <a:off x="8076412" y="2511242"/>
            <a:ext cx="1306877" cy="1538515"/>
          </a:xfrm>
          <a:prstGeom prst="mathMultiply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352" y="1314117"/>
            <a:ext cx="11333212" cy="7017657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1156453" y="1462889"/>
            <a:ext cx="5055506" cy="5479142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692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组合 37"/>
          <p:cNvGrpSpPr/>
          <p:nvPr/>
        </p:nvGrpSpPr>
        <p:grpSpPr>
          <a:xfrm>
            <a:off x="380512" y="1593194"/>
            <a:ext cx="7574844" cy="5264806"/>
            <a:chOff x="312331" y="851488"/>
            <a:chExt cx="8285251" cy="5915072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2331" y="851488"/>
              <a:ext cx="6015897" cy="5915072"/>
            </a:xfrm>
            <a:prstGeom prst="rect">
              <a:avLst/>
            </a:prstGeom>
          </p:spPr>
        </p:pic>
        <p:cxnSp>
          <p:nvCxnSpPr>
            <p:cNvPr id="13" name="直接连接符 12"/>
            <p:cNvCxnSpPr/>
            <p:nvPr/>
          </p:nvCxnSpPr>
          <p:spPr>
            <a:xfrm>
              <a:off x="754574" y="1809437"/>
              <a:ext cx="4397997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527983" y="2063437"/>
              <a:ext cx="4397997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1594783" y="2288409"/>
              <a:ext cx="4397997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1491564" y="6008229"/>
              <a:ext cx="4397997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1491564" y="6305772"/>
              <a:ext cx="4397997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右大括号 18"/>
            <p:cNvSpPr/>
            <p:nvPr/>
          </p:nvSpPr>
          <p:spPr>
            <a:xfrm>
              <a:off x="5992780" y="3048000"/>
              <a:ext cx="175791" cy="2380343"/>
            </a:xfrm>
            <a:prstGeom prst="rightBrac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3717598" y="1016472"/>
              <a:ext cx="2177143" cy="529770"/>
            </a:xfrm>
            <a:prstGeom prst="rect">
              <a:avLst/>
            </a:prstGeom>
            <a:noFill/>
            <a:ln w="28575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lt1"/>
                  </a:solidFill>
                </a14:hiddenFill>
              </a:ext>
            </a:ex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 smtClean="0">
                  <a:solidFill>
                    <a:srgbClr val="FF0000"/>
                  </a:solidFill>
                </a:rPr>
                <a:t>研究背景及意义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5901105" y="1709053"/>
              <a:ext cx="2187625" cy="529770"/>
            </a:xfrm>
            <a:prstGeom prst="rect">
              <a:avLst/>
            </a:prstGeom>
            <a:noFill/>
            <a:ln w="28575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lt1"/>
                  </a:solidFill>
                </a14:hiddenFill>
              </a:ext>
            </a:ex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 smtClean="0">
                  <a:solidFill>
                    <a:srgbClr val="FF0000"/>
                  </a:solidFill>
                </a:rPr>
                <a:t>存在的问题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6094120" y="2251519"/>
              <a:ext cx="2503462" cy="529770"/>
            </a:xfrm>
            <a:prstGeom prst="rect">
              <a:avLst/>
            </a:prstGeom>
            <a:noFill/>
            <a:ln w="28575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lt1"/>
                  </a:solidFill>
                </a14:hiddenFill>
              </a:ext>
            </a:ex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 smtClean="0">
                  <a:solidFill>
                    <a:srgbClr val="FF0000"/>
                  </a:solidFill>
                </a:rPr>
                <a:t>研究对象及方法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959139" y="3902969"/>
              <a:ext cx="1994610" cy="529769"/>
            </a:xfrm>
            <a:prstGeom prst="rect">
              <a:avLst/>
            </a:prstGeom>
            <a:noFill/>
            <a:ln w="28575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lt1"/>
                  </a:solidFill>
                </a14:hiddenFill>
              </a:ext>
            </a:ex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 smtClean="0">
                  <a:solidFill>
                    <a:srgbClr val="FF0000"/>
                  </a:solidFill>
                </a:rPr>
                <a:t>研究内容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6021548" y="5874113"/>
              <a:ext cx="1213010" cy="529769"/>
            </a:xfrm>
            <a:prstGeom prst="rect">
              <a:avLst/>
            </a:prstGeom>
            <a:noFill/>
            <a:ln w="28575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lt1"/>
                  </a:solidFill>
                </a14:hiddenFill>
              </a:ext>
            </a:ex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 smtClean="0">
                  <a:solidFill>
                    <a:srgbClr val="FF0000"/>
                  </a:solidFill>
                </a:rPr>
                <a:t>结论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cxnSp>
          <p:nvCxnSpPr>
            <p:cNvPr id="27" name="直接箭头连接符 26"/>
            <p:cNvCxnSpPr/>
            <p:nvPr/>
          </p:nvCxnSpPr>
          <p:spPr>
            <a:xfrm flipH="1">
              <a:off x="4984537" y="2001901"/>
              <a:ext cx="905024" cy="16313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箭头连接符 27"/>
            <p:cNvCxnSpPr/>
            <p:nvPr/>
          </p:nvCxnSpPr>
          <p:spPr>
            <a:xfrm flipH="1">
              <a:off x="4549643" y="1493036"/>
              <a:ext cx="376337" cy="255863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右大括号 33"/>
            <p:cNvSpPr/>
            <p:nvPr/>
          </p:nvSpPr>
          <p:spPr>
            <a:xfrm>
              <a:off x="5942540" y="2358214"/>
              <a:ext cx="123016" cy="359579"/>
            </a:xfrm>
            <a:prstGeom prst="rightBrac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5" name="直接箭头连接符 34"/>
            <p:cNvCxnSpPr/>
            <p:nvPr/>
          </p:nvCxnSpPr>
          <p:spPr>
            <a:xfrm flipH="1">
              <a:off x="5959139" y="6157054"/>
              <a:ext cx="427646" cy="42277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3023" y="2093799"/>
            <a:ext cx="6961215" cy="41030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5" name="文本框 24"/>
          <p:cNvSpPr txBox="1"/>
          <p:nvPr/>
        </p:nvSpPr>
        <p:spPr>
          <a:xfrm>
            <a:off x="635475" y="287660"/>
            <a:ext cx="809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1. </a:t>
            </a:r>
            <a:r>
              <a:rPr lang="zh-CN" altLang="en-US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论文写作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-</a:t>
            </a:r>
            <a:r>
              <a:rPr lang="zh-CN" altLang="en-US" sz="2800" b="1" kern="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摘要</a:t>
            </a:r>
          </a:p>
        </p:txBody>
      </p:sp>
      <p:sp>
        <p:nvSpPr>
          <p:cNvPr id="2" name="矩形 1"/>
          <p:cNvSpPr/>
          <p:nvPr/>
        </p:nvSpPr>
        <p:spPr>
          <a:xfrm>
            <a:off x="567649" y="796850"/>
            <a:ext cx="737370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摘要包含题目、关键词、论文研究背景、目的、方法、结果和</a:t>
            </a:r>
            <a:r>
              <a:rPr lang="zh-CN" altLang="en-US" sz="2000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结论</a:t>
            </a:r>
            <a:r>
              <a:rPr lang="zh-CN" altLang="en-US" sz="20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zh-CN" altLang="en-US" sz="2000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让</a:t>
            </a:r>
            <a:r>
              <a:rPr lang="zh-CN" altLang="en-US" sz="20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读者尽快了解论文的主要内容，以补充题名的不足。</a:t>
            </a:r>
          </a:p>
        </p:txBody>
      </p:sp>
    </p:spTree>
    <p:extLst>
      <p:ext uri="{BB962C8B-B14F-4D97-AF65-F5344CB8AC3E}">
        <p14:creationId xmlns:p14="http://schemas.microsoft.com/office/powerpoint/2010/main" val="3131917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635475" y="1111904"/>
            <a:ext cx="8754145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具体</a:t>
            </a: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句式如下：</a:t>
            </a:r>
          </a:p>
          <a:p>
            <a:pPr algn="just">
              <a:lnSpc>
                <a:spcPct val="150000"/>
              </a:lnSpc>
            </a:pPr>
            <a:r>
              <a:rPr lang="en-US" altLang="zh-CN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1.The problem to solve in this paper is ...</a:t>
            </a:r>
          </a:p>
          <a:p>
            <a:pPr algn="just">
              <a:lnSpc>
                <a:spcPct val="150000"/>
              </a:lnSpc>
            </a:pPr>
            <a:r>
              <a:rPr lang="en-US" altLang="zh-CN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2.The approach to solve the problem is ...</a:t>
            </a:r>
          </a:p>
          <a:p>
            <a:pPr algn="just">
              <a:lnSpc>
                <a:spcPct val="150000"/>
              </a:lnSpc>
            </a:pPr>
            <a:r>
              <a:rPr lang="en-US" altLang="zh-CN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3.The results obtained in this research include ...</a:t>
            </a:r>
          </a:p>
          <a:p>
            <a:pPr algn="just">
              <a:lnSpc>
                <a:spcPct val="150000"/>
              </a:lnSpc>
            </a:pPr>
            <a:r>
              <a:rPr lang="en-US" altLang="zh-CN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4.The impacts of our obtained results are </a:t>
            </a:r>
            <a:r>
              <a:rPr lang="en-US" altLang="zh-CN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...</a:t>
            </a:r>
          </a:p>
          <a:p>
            <a:pPr algn="just">
              <a:lnSpc>
                <a:spcPct val="150000"/>
              </a:lnSpc>
            </a:pPr>
            <a:endParaRPr lang="en-US" altLang="zh-CN" sz="1600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汉语句式可表述为：</a:t>
            </a:r>
          </a:p>
          <a:p>
            <a:pPr algn="just">
              <a:lnSpc>
                <a:spcPct val="150000"/>
              </a:lnSpc>
            </a:pPr>
            <a:r>
              <a:rPr lang="en-US" altLang="zh-CN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基于</a:t>
            </a:r>
            <a:r>
              <a:rPr lang="en-US" altLang="zh-CN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...</a:t>
            </a: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理论，本文分析了</a:t>
            </a:r>
            <a:r>
              <a:rPr lang="en-US" altLang="zh-CN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r>
              <a:rPr lang="en-US" altLang="zh-CN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&amp; </a:t>
            </a: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当前，</a:t>
            </a:r>
            <a:r>
              <a:rPr lang="en-US" altLang="zh-CN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（背景），本文从</a:t>
            </a:r>
            <a:r>
              <a:rPr lang="en-US" altLang="zh-CN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角度</a:t>
            </a:r>
            <a:r>
              <a:rPr lang="en-US" altLang="zh-CN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方向</a:t>
            </a:r>
            <a:r>
              <a:rPr lang="en-US" altLang="zh-CN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领域进行关于</a:t>
            </a:r>
            <a:r>
              <a:rPr lang="en-US" altLang="zh-CN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的研究；</a:t>
            </a:r>
            <a:r>
              <a:rPr lang="en-US" altLang="zh-CN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&amp; </a:t>
            </a: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针对</a:t>
            </a:r>
            <a:r>
              <a:rPr lang="en-US" altLang="zh-CN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</a:t>
            </a:r>
            <a:r>
              <a:rPr lang="en-US" altLang="zh-CN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现象</a:t>
            </a:r>
            <a:r>
              <a:rPr lang="en-US" altLang="zh-CN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，从</a:t>
            </a:r>
            <a:r>
              <a:rPr lang="en-US" altLang="zh-CN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方面，利用</a:t>
            </a:r>
            <a:r>
              <a:rPr lang="en-US" altLang="zh-CN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方法进行研究。</a:t>
            </a:r>
          </a:p>
          <a:p>
            <a:pPr algn="just">
              <a:lnSpc>
                <a:spcPct val="150000"/>
              </a:lnSpc>
            </a:pPr>
            <a:r>
              <a:rPr lang="en-US" altLang="zh-CN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本文采用</a:t>
            </a:r>
            <a:r>
              <a:rPr lang="en-US" altLang="zh-CN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研究方法</a:t>
            </a:r>
            <a:r>
              <a:rPr lang="en-US" altLang="zh-CN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研究模型，综合比对</a:t>
            </a:r>
            <a:r>
              <a:rPr lang="en-US" altLang="zh-CN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理论；</a:t>
            </a:r>
            <a:r>
              <a:rPr lang="en-US" altLang="zh-CN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&amp; </a:t>
            </a: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根据</a:t>
            </a:r>
            <a:r>
              <a:rPr lang="en-US" altLang="zh-CN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研究方法</a:t>
            </a:r>
            <a:r>
              <a:rPr lang="en-US" altLang="zh-CN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理论模型，充分考量</a:t>
            </a:r>
            <a:r>
              <a:rPr lang="en-US" altLang="zh-CN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考虑</a:t>
            </a:r>
            <a:r>
              <a:rPr lang="en-US" altLang="zh-CN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</a:t>
            </a:r>
            <a:r>
              <a:rPr lang="en-US" altLang="zh-CN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，对</a:t>
            </a:r>
            <a:r>
              <a:rPr lang="en-US" altLang="zh-CN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问题进行了深入探索。</a:t>
            </a:r>
          </a:p>
          <a:p>
            <a:pPr algn="just">
              <a:lnSpc>
                <a:spcPct val="150000"/>
              </a:lnSpc>
            </a:pPr>
            <a:r>
              <a:rPr lang="en-US" altLang="zh-CN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研究表明</a:t>
            </a:r>
            <a:r>
              <a:rPr lang="en-US" altLang="zh-CN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显示</a:t>
            </a:r>
            <a:r>
              <a:rPr lang="en-US" altLang="zh-CN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证实，</a:t>
            </a:r>
            <a:r>
              <a:rPr lang="en-US" altLang="zh-CN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r>
              <a:rPr lang="en-US" altLang="zh-CN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&amp; </a:t>
            </a: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数据证明，</a:t>
            </a:r>
            <a:r>
              <a:rPr lang="en-US" altLang="zh-CN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r>
              <a:rPr lang="en-US" altLang="zh-CN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&amp;……</a:t>
            </a: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的发现，对</a:t>
            </a:r>
            <a:r>
              <a:rPr lang="en-US" altLang="zh-CN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问题的解决和突破具有重要意义</a:t>
            </a:r>
            <a:r>
              <a:rPr lang="en-US" altLang="zh-CN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影响。</a:t>
            </a:r>
          </a:p>
          <a:p>
            <a:pPr algn="just">
              <a:lnSpc>
                <a:spcPct val="150000"/>
              </a:lnSpc>
            </a:pPr>
            <a:r>
              <a:rPr lang="en-US" altLang="zh-CN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建议</a:t>
            </a:r>
            <a:r>
              <a:rPr lang="en-US" altLang="zh-CN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r>
              <a:rPr lang="en-US" altLang="zh-CN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&amp; </a:t>
            </a: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实践证明，</a:t>
            </a:r>
            <a:r>
              <a:rPr lang="en-US" altLang="zh-CN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r>
              <a:rPr lang="en-US" altLang="zh-CN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&amp; </a:t>
            </a: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</a:t>
            </a:r>
            <a:r>
              <a:rPr lang="en-US" altLang="zh-CN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，已证明</a:t>
            </a:r>
            <a:r>
              <a:rPr lang="en-US" altLang="zh-CN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b="0" i="0" dirty="0">
              <a:solidFill>
                <a:srgbClr val="3F3F3F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35475" y="287660"/>
            <a:ext cx="809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1. </a:t>
            </a:r>
            <a:r>
              <a:rPr lang="zh-CN" altLang="en-US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论文写作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-</a:t>
            </a:r>
            <a:r>
              <a:rPr lang="zh-CN" altLang="en-US" sz="2800" b="1" kern="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摘要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3064041" y="511740"/>
            <a:ext cx="8840215" cy="5750536"/>
            <a:chOff x="1872078" y="388656"/>
            <a:chExt cx="10451253" cy="6589315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/>
            <a:srcRect b="6414"/>
            <a:stretch>
              <a:fillRect/>
            </a:stretch>
          </p:blipFill>
          <p:spPr>
            <a:xfrm>
              <a:off x="1872078" y="1837011"/>
              <a:ext cx="10451253" cy="514096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3A94EE14-3C12-4278-B898-42C465FC9419}"/>
                </a:ext>
              </a:extLst>
            </p:cNvPr>
            <p:cNvSpPr txBox="1"/>
            <p:nvPr/>
          </p:nvSpPr>
          <p:spPr>
            <a:xfrm>
              <a:off x="5211227" y="388656"/>
              <a:ext cx="4172435" cy="1375410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50000"/>
                </a:lnSpc>
                <a:defRPr/>
              </a:pPr>
              <a:r>
                <a:rPr lang="en-US" altLang="zh-CN" sz="2400" b="1" spc="600" dirty="0" smtClean="0">
                  <a:solidFill>
                    <a:schemeClr val="bg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Source Han Serif SC" panose="02020400000000000000" pitchFamily="18" charset="-122"/>
                </a:rPr>
                <a:t>CNKI</a:t>
              </a:r>
              <a:r>
                <a:rPr lang="zh-CN" altLang="en-US" sz="2400" b="1" spc="600" dirty="0" smtClean="0">
                  <a:solidFill>
                    <a:schemeClr val="bg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Source Han Serif SC" panose="02020400000000000000" pitchFamily="18" charset="-122"/>
                </a:rPr>
                <a:t>翻译助手</a:t>
              </a:r>
              <a:endParaRPr lang="en-US" altLang="zh-CN" sz="2400" b="1" spc="600" dirty="0" smtClean="0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ource Han Serif SC" panose="02020400000000000000" pitchFamily="18" charset="-122"/>
              </a:endParaRPr>
            </a:p>
            <a:p>
              <a:pPr lvl="0" algn="ctr">
                <a:lnSpc>
                  <a:spcPct val="150000"/>
                </a:lnSpc>
                <a:defRPr/>
              </a:pPr>
              <a:r>
                <a:rPr lang="en-US" altLang="zh-CN" sz="2400" b="1" spc="600" dirty="0" smtClean="0">
                  <a:solidFill>
                    <a:schemeClr val="bg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Source Han Serif SC" panose="02020400000000000000" pitchFamily="18" charset="-122"/>
                </a:rPr>
                <a:t>dict.cnki.net</a:t>
              </a:r>
              <a:endParaRPr lang="zh-CN" altLang="en-US" sz="2400" b="1" spc="600" dirty="0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ource Han Serif SC" panose="02020400000000000000" pitchFamily="18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6759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6">
            <a:extLst>
              <a:ext uri="{FF2B5EF4-FFF2-40B4-BE49-F238E27FC236}">
                <a16:creationId xmlns:a16="http://schemas.microsoft.com/office/drawing/2014/main" id="{3A94EE14-3C12-4278-B898-42C465FC9419}"/>
              </a:ext>
            </a:extLst>
          </p:cNvPr>
          <p:cNvSpPr txBox="1"/>
          <p:nvPr/>
        </p:nvSpPr>
        <p:spPr>
          <a:xfrm>
            <a:off x="836132" y="918370"/>
            <a:ext cx="3529263" cy="576248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50000"/>
              </a:lnSpc>
              <a:defRPr/>
            </a:pPr>
            <a:r>
              <a:rPr lang="zh-CN" altLang="en-US" sz="2400" b="1" spc="600" dirty="0" smtClean="0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ource Han Serif SC" panose="02020400000000000000" pitchFamily="18" charset="-122"/>
              </a:rPr>
              <a:t>写什么？</a:t>
            </a:r>
            <a:endParaRPr lang="zh-CN" altLang="en-US" sz="2400" b="1" spc="600" dirty="0">
              <a:solidFill>
                <a:schemeClr val="bg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Source Han Serif SC" panose="02020400000000000000" pitchFamily="18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981371" y="1758906"/>
            <a:ext cx="4688116" cy="3878077"/>
            <a:chOff x="1408471" y="489506"/>
            <a:chExt cx="5214398" cy="4104819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8471" y="1140271"/>
              <a:ext cx="4358919" cy="3454054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21076" y="489506"/>
              <a:ext cx="3501793" cy="3755921"/>
            </a:xfrm>
            <a:prstGeom prst="rect">
              <a:avLst/>
            </a:prstGeom>
          </p:spPr>
        </p:pic>
      </p:grpSp>
      <p:sp>
        <p:nvSpPr>
          <p:cNvPr id="21" name="文本框 20"/>
          <p:cNvSpPr txBox="1"/>
          <p:nvPr/>
        </p:nvSpPr>
        <p:spPr>
          <a:xfrm>
            <a:off x="635475" y="287660"/>
            <a:ext cx="809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1. </a:t>
            </a:r>
            <a:r>
              <a:rPr lang="zh-CN" altLang="en-US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论文写作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-</a:t>
            </a:r>
            <a:r>
              <a:rPr lang="zh-CN" altLang="en-US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引言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/</a:t>
            </a:r>
            <a:r>
              <a:rPr lang="zh-CN" altLang="en-US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综述</a:t>
            </a:r>
            <a:endParaRPr lang="zh-CN" altLang="en-US" sz="2800" b="1" kern="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28336" y="1690991"/>
            <a:ext cx="603478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l"/>
            </a:pPr>
            <a:r>
              <a:rPr lang="zh-CN" altLang="en-US" sz="2000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研究背景：</a:t>
            </a:r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为什么要进行这项研究？有什么意义？</a:t>
            </a:r>
            <a:endParaRPr lang="en-US" altLang="zh-CN" sz="20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sz="20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lang="zh-CN" altLang="en-US" sz="2000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研究现状：</a:t>
            </a:r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前人做了哪些工作，取得了什么成果，研究到哪一步</a:t>
            </a:r>
            <a:endParaRPr lang="en-US" altLang="zh-CN" sz="20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lang="zh-CN" altLang="en-US" sz="2000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存在的问题：</a:t>
            </a:r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简单总结研究现状，指出还有哪些问题没有解决，或者目前研究的局限性</a:t>
            </a:r>
            <a:endParaRPr lang="en-US" altLang="zh-CN" sz="20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lang="zh-CN" altLang="en-US" sz="2000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目的及意义：</a:t>
            </a:r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解决这些问题有什么“好处”，选题的创新点</a:t>
            </a:r>
            <a:endParaRPr lang="en-US" altLang="zh-CN" sz="20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lang="zh-CN" altLang="en-US" sz="2000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研究内容：</a:t>
            </a:r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简要叙述解决这些问题的方法</a:t>
            </a:r>
            <a:endParaRPr lang="en-US" altLang="zh-CN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	    </a:t>
            </a:r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技术路线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/</a:t>
            </a:r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思维导图</a:t>
            </a:r>
            <a:r>
              <a:rPr lang="en-US" altLang="zh-CN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+</a:t>
            </a:r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研究方法简要介绍</a:t>
            </a:r>
            <a:endParaRPr lang="en-US" altLang="zh-CN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sz="20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397" y="1494618"/>
            <a:ext cx="11438486" cy="5240776"/>
          </a:xfrm>
          <a:prstGeom prst="rect">
            <a:avLst/>
          </a:prstGeom>
        </p:spPr>
      </p:pic>
      <p:grpSp>
        <p:nvGrpSpPr>
          <p:cNvPr id="25" name="组合 24"/>
          <p:cNvGrpSpPr/>
          <p:nvPr/>
        </p:nvGrpSpPr>
        <p:grpSpPr>
          <a:xfrm>
            <a:off x="5770207" y="287660"/>
            <a:ext cx="5648390" cy="7000961"/>
            <a:chOff x="3773715" y="102276"/>
            <a:chExt cx="7615646" cy="8672773"/>
          </a:xfrm>
        </p:grpSpPr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773715" y="102276"/>
              <a:ext cx="7607496" cy="1838557"/>
            </a:xfrm>
            <a:prstGeom prst="rect">
              <a:avLst/>
            </a:prstGeom>
          </p:spPr>
        </p:pic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798727" y="1907333"/>
              <a:ext cx="7590634" cy="6867716"/>
            </a:xfrm>
            <a:prstGeom prst="rect">
              <a:avLst/>
            </a:prstGeom>
          </p:spPr>
        </p:pic>
      </p:grpSp>
      <p:sp>
        <p:nvSpPr>
          <p:cNvPr id="32" name="矩形 31"/>
          <p:cNvSpPr/>
          <p:nvPr/>
        </p:nvSpPr>
        <p:spPr>
          <a:xfrm>
            <a:off x="5943144" y="666524"/>
            <a:ext cx="5342492" cy="1989611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solidFill>
                  <a:srgbClr val="FF0000"/>
                </a:solidFill>
              </a:rPr>
              <a:t>研究背景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943144" y="2740802"/>
            <a:ext cx="5342492" cy="2123934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solidFill>
                  <a:srgbClr val="FF0000"/>
                </a:solidFill>
              </a:rPr>
              <a:t>存在的问题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981140" y="4995343"/>
            <a:ext cx="5342492" cy="2293278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solidFill>
                  <a:srgbClr val="FF0000"/>
                </a:solidFill>
              </a:rPr>
              <a:t>研究目的和意义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836132" y="2740802"/>
            <a:ext cx="5050045" cy="3212505"/>
            <a:chOff x="566839" y="2448067"/>
            <a:chExt cx="5050045" cy="3212505"/>
          </a:xfrm>
        </p:grpSpPr>
        <p:sp>
          <p:nvSpPr>
            <p:cNvPr id="38" name="矩形 37"/>
            <p:cNvSpPr/>
            <p:nvPr/>
          </p:nvSpPr>
          <p:spPr>
            <a:xfrm>
              <a:off x="566839" y="5399316"/>
              <a:ext cx="1581275" cy="261256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lt1"/>
                  </a:solidFill>
                </a14:hiddenFill>
              </a:ext>
            </a:ex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rgbClr val="FF0000"/>
                </a:solidFill>
              </a:endParaRPr>
            </a:p>
          </p:txBody>
        </p:sp>
        <p:cxnSp>
          <p:nvCxnSpPr>
            <p:cNvPr id="39" name="曲线连接符 38"/>
            <p:cNvCxnSpPr/>
            <p:nvPr/>
          </p:nvCxnSpPr>
          <p:spPr>
            <a:xfrm flipV="1">
              <a:off x="2133601" y="2448067"/>
              <a:ext cx="3483283" cy="3197991"/>
            </a:xfrm>
            <a:prstGeom prst="curvedConnector3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9728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6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2"/>
          <a:srcRect t="21607"/>
          <a:stretch/>
        </p:blipFill>
        <p:spPr>
          <a:xfrm>
            <a:off x="325372" y="2017484"/>
            <a:ext cx="7815173" cy="434103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35475" y="287660"/>
            <a:ext cx="809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1. </a:t>
            </a:r>
            <a:r>
              <a:rPr lang="zh-CN" altLang="en-US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论文写作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-</a:t>
            </a:r>
            <a:r>
              <a:rPr lang="zh-CN" altLang="en-US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主体</a:t>
            </a:r>
            <a:endParaRPr lang="zh-CN" altLang="en-US" sz="2800" b="1" kern="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202206" y="1296099"/>
            <a:ext cx="2311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三段式结构</a:t>
            </a:r>
            <a:endParaRPr lang="zh-CN" altLang="en-US" sz="2400" b="1" kern="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8729851" y="2623771"/>
            <a:ext cx="2570263" cy="3128459"/>
            <a:chOff x="8729851" y="2481942"/>
            <a:chExt cx="2570263" cy="3128459"/>
          </a:xfrm>
          <a:solidFill>
            <a:srgbClr val="FF9933"/>
          </a:solidFill>
        </p:grpSpPr>
        <p:sp>
          <p:nvSpPr>
            <p:cNvPr id="2" name="圆角矩形 1"/>
            <p:cNvSpPr/>
            <p:nvPr/>
          </p:nvSpPr>
          <p:spPr>
            <a:xfrm>
              <a:off x="8729851" y="2481942"/>
              <a:ext cx="2570263" cy="63862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研究对象和</a:t>
              </a:r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方法</a:t>
              </a:r>
              <a:endParaRPr lang="en-GB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8729851" y="3688546"/>
              <a:ext cx="2570263" cy="63862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结果分析</a:t>
              </a:r>
              <a:endParaRPr lang="en-GB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圆角矩形 18"/>
            <p:cNvSpPr/>
            <p:nvPr/>
          </p:nvSpPr>
          <p:spPr>
            <a:xfrm>
              <a:off x="8729851" y="4971773"/>
              <a:ext cx="2570263" cy="63862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讨论</a:t>
              </a:r>
              <a:endParaRPr lang="en-GB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下箭头 13"/>
            <p:cNvSpPr/>
            <p:nvPr/>
          </p:nvSpPr>
          <p:spPr>
            <a:xfrm>
              <a:off x="9869841" y="3183149"/>
              <a:ext cx="333704" cy="387366"/>
            </a:xfrm>
            <a:prstGeom prst="down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下箭头 19"/>
            <p:cNvSpPr/>
            <p:nvPr/>
          </p:nvSpPr>
          <p:spPr>
            <a:xfrm>
              <a:off x="9869841" y="4455790"/>
              <a:ext cx="333704" cy="387366"/>
            </a:xfrm>
            <a:prstGeom prst="down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679147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66A7BB45-39E0-485A-A52F-24419A43AE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818"/>
          <a:stretch/>
        </p:blipFill>
        <p:spPr>
          <a:xfrm>
            <a:off x="242456" y="1442921"/>
            <a:ext cx="5984173" cy="420252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E5AE3EDB-02C8-41E7-BED8-2729E85100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0340" y="1462386"/>
            <a:ext cx="5611979" cy="4208984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4DCF2815-9483-476C-8BAC-AC511022B849}"/>
              </a:ext>
            </a:extLst>
          </p:cNvPr>
          <p:cNvSpPr txBox="1"/>
          <p:nvPr/>
        </p:nvSpPr>
        <p:spPr>
          <a:xfrm flipH="1">
            <a:off x="7530998" y="5784060"/>
            <a:ext cx="3349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图</a:t>
            </a:r>
            <a:r>
              <a:rPr lang="en-US" altLang="zh-CN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1. </a:t>
            </a:r>
            <a:r>
              <a:rPr lang="zh-CN" altLang="en-US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科研界学术异端示意图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F927E3B8-7BD7-4A49-AB44-168D150F01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456" y="1442921"/>
            <a:ext cx="5855878" cy="4202520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84A785FA-DDB0-4418-99AF-C0C0CD7B7D9D}"/>
              </a:ext>
            </a:extLst>
          </p:cNvPr>
          <p:cNvSpPr txBox="1"/>
          <p:nvPr/>
        </p:nvSpPr>
        <p:spPr>
          <a:xfrm flipH="1">
            <a:off x="1695447" y="5737473"/>
            <a:ext cx="3349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图</a:t>
            </a:r>
            <a:r>
              <a:rPr lang="en-US" altLang="zh-CN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2. </a:t>
            </a:r>
            <a:r>
              <a:rPr lang="zh-CN" altLang="en-US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科研界理想制图风格</a:t>
            </a:r>
          </a:p>
        </p:txBody>
      </p:sp>
      <p:pic>
        <p:nvPicPr>
          <p:cNvPr id="1026" name="Picture 2" descr="https://image.cnki.net/tempfile/1017269482.nh0008_w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031" y="1488316"/>
            <a:ext cx="5822689" cy="41571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5463" y="1120176"/>
            <a:ext cx="7306856" cy="4663884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635475" y="287660"/>
            <a:ext cx="809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1. </a:t>
            </a:r>
            <a:r>
              <a:rPr lang="zh-CN" altLang="en-US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论文写作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-</a:t>
            </a:r>
            <a:r>
              <a:rPr lang="zh-CN" altLang="en-US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图表规范</a:t>
            </a:r>
            <a:endParaRPr lang="zh-CN" altLang="en-US" sz="2800" b="1" kern="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33365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9B5FF16F-AB08-42AC-A667-347C66F0F1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860" t="31783" r="20370" b="12636"/>
          <a:stretch/>
        </p:blipFill>
        <p:spPr>
          <a:xfrm>
            <a:off x="635475" y="1846752"/>
            <a:ext cx="6194102" cy="3437438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635475" y="287660"/>
            <a:ext cx="809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1. </a:t>
            </a:r>
            <a:r>
              <a:rPr lang="zh-CN" altLang="en-US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论文写作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-</a:t>
            </a:r>
            <a:r>
              <a:rPr lang="zh-CN" altLang="en-US" sz="2800" b="1" kern="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参考文献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9577" y="1445421"/>
            <a:ext cx="4999153" cy="46638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2215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28"/>
          <p:cNvGrpSpPr>
            <a:grpSpLocks/>
          </p:cNvGrpSpPr>
          <p:nvPr/>
        </p:nvGrpSpPr>
        <p:grpSpPr bwMode="auto">
          <a:xfrm>
            <a:off x="1594829" y="1706640"/>
            <a:ext cx="2778238" cy="725975"/>
            <a:chOff x="5575718" y="3906259"/>
            <a:chExt cx="2778545" cy="726618"/>
          </a:xfrm>
        </p:grpSpPr>
        <p:sp>
          <p:nvSpPr>
            <p:cNvPr id="7" name="Rounded Rectangle 25"/>
            <p:cNvSpPr/>
            <p:nvPr/>
          </p:nvSpPr>
          <p:spPr>
            <a:xfrm>
              <a:off x="5575718" y="3906259"/>
              <a:ext cx="687463" cy="686407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01</a:t>
              </a:r>
              <a:endParaRPr lang="en-GB" sz="24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8" name="TextBox 26"/>
            <p:cNvSpPr txBox="1">
              <a:spLocks noChangeArrowheads="1"/>
            </p:cNvSpPr>
            <p:nvPr/>
          </p:nvSpPr>
          <p:spPr bwMode="auto">
            <a:xfrm>
              <a:off x="6374016" y="3924364"/>
              <a:ext cx="1980247" cy="708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zh-CN" altLang="en-US" sz="2000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梳理写作思路</a:t>
              </a:r>
              <a:endParaRPr lang="en-US" altLang="zh-CN" sz="20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r>
                <a:rPr lang="zh-CN" altLang="en-US" sz="2000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学会照葫芦画瓢</a:t>
              </a:r>
              <a:endParaRPr lang="en-GB" altLang="zh-CN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" name="Group 29"/>
          <p:cNvGrpSpPr>
            <a:grpSpLocks/>
          </p:cNvGrpSpPr>
          <p:nvPr/>
        </p:nvGrpSpPr>
        <p:grpSpPr bwMode="auto">
          <a:xfrm>
            <a:off x="6506611" y="1570843"/>
            <a:ext cx="5357020" cy="1015663"/>
            <a:chOff x="5575718" y="3770340"/>
            <a:chExt cx="5357607" cy="1016562"/>
          </a:xfrm>
        </p:grpSpPr>
        <p:sp>
          <p:nvSpPr>
            <p:cNvPr id="11" name="Rounded Rectangle 30"/>
            <p:cNvSpPr/>
            <p:nvPr/>
          </p:nvSpPr>
          <p:spPr>
            <a:xfrm>
              <a:off x="5575718" y="3906259"/>
              <a:ext cx="687463" cy="686407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02</a:t>
              </a:r>
              <a:endParaRPr lang="en-GB" sz="24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2" name="TextBox 31"/>
            <p:cNvSpPr txBox="1">
              <a:spLocks noChangeArrowheads="1"/>
            </p:cNvSpPr>
            <p:nvPr/>
          </p:nvSpPr>
          <p:spPr bwMode="auto">
            <a:xfrm>
              <a:off x="6387993" y="3770340"/>
              <a:ext cx="4545332" cy="1016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zh-CN" altLang="en-US" sz="2000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在阅读中积累写作素材</a:t>
              </a:r>
              <a:endParaRPr lang="en-US" altLang="zh-CN" sz="20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r>
                <a:rPr lang="zh-CN" altLang="en-US" sz="2000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做好知识管理（文献、笔记、摘抄等）</a:t>
              </a:r>
              <a:endParaRPr lang="en-US" altLang="zh-CN" sz="20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r>
                <a:rPr lang="zh-CN" altLang="en-US" sz="2000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高效利用素材</a:t>
              </a:r>
              <a:endParaRPr lang="en-US" altLang="zh-CN" sz="20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4" name="Group 33"/>
          <p:cNvGrpSpPr>
            <a:grpSpLocks/>
          </p:cNvGrpSpPr>
          <p:nvPr/>
        </p:nvGrpSpPr>
        <p:grpSpPr bwMode="auto">
          <a:xfrm>
            <a:off x="1596421" y="3140165"/>
            <a:ext cx="3033129" cy="1015663"/>
            <a:chOff x="5575718" y="3741181"/>
            <a:chExt cx="3033462" cy="1016564"/>
          </a:xfrm>
        </p:grpSpPr>
        <p:sp>
          <p:nvSpPr>
            <p:cNvPr id="15" name="Rounded Rectangle 34"/>
            <p:cNvSpPr/>
            <p:nvPr/>
          </p:nvSpPr>
          <p:spPr>
            <a:xfrm>
              <a:off x="5575718" y="3906259"/>
              <a:ext cx="687463" cy="686408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03</a:t>
              </a:r>
              <a:endParaRPr lang="en-GB" sz="24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6" name="TextBox 35"/>
            <p:cNvSpPr txBox="1">
              <a:spLocks noChangeArrowheads="1"/>
            </p:cNvSpPr>
            <p:nvPr/>
          </p:nvSpPr>
          <p:spPr bwMode="auto">
            <a:xfrm>
              <a:off x="6372424" y="3741181"/>
              <a:ext cx="2236756" cy="10165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zh-CN" altLang="en-US" sz="20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看最新发表的</a:t>
              </a:r>
              <a:r>
                <a:rPr lang="zh-CN" altLang="en-US" sz="2000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文章</a:t>
              </a:r>
              <a:endParaRPr lang="en-US" altLang="zh-CN" sz="20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r>
                <a:rPr lang="zh-CN" altLang="en-US" sz="2000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期刊投稿说明</a:t>
              </a:r>
              <a:endParaRPr lang="en-US" altLang="zh-CN" sz="20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r>
                <a:rPr lang="zh-CN" altLang="en-US" sz="2000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学位论文模板</a:t>
              </a:r>
              <a:endParaRPr lang="en-GB" altLang="zh-CN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8" name="Group 37"/>
          <p:cNvGrpSpPr>
            <a:grpSpLocks/>
          </p:cNvGrpSpPr>
          <p:nvPr/>
        </p:nvGrpSpPr>
        <p:grpSpPr bwMode="auto">
          <a:xfrm>
            <a:off x="6506605" y="3140166"/>
            <a:ext cx="4004092" cy="1015663"/>
            <a:chOff x="5575717" y="3741180"/>
            <a:chExt cx="4004534" cy="1016563"/>
          </a:xfrm>
        </p:grpSpPr>
        <p:sp>
          <p:nvSpPr>
            <p:cNvPr id="19" name="Rounded Rectangle 38"/>
            <p:cNvSpPr/>
            <p:nvPr/>
          </p:nvSpPr>
          <p:spPr>
            <a:xfrm>
              <a:off x="5575717" y="3906259"/>
              <a:ext cx="687464" cy="686408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04</a:t>
              </a:r>
              <a:endParaRPr lang="en-GB" sz="24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0" name="TextBox 39"/>
            <p:cNvSpPr txBox="1">
              <a:spLocks noChangeArrowheads="1"/>
            </p:cNvSpPr>
            <p:nvPr/>
          </p:nvSpPr>
          <p:spPr bwMode="auto">
            <a:xfrm>
              <a:off x="6387997" y="3741180"/>
              <a:ext cx="3192254" cy="1016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zh-CN" altLang="en-US" sz="2000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使用正确规范的学术用语</a:t>
              </a:r>
              <a:endPara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r>
                <a:rPr lang="zh-CN" altLang="en-US" sz="2000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图表</a:t>
              </a:r>
              <a:r>
                <a:rPr lang="zh-CN" altLang="en-US" sz="20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格式和备注</a:t>
              </a:r>
            </a:p>
            <a:p>
              <a:r>
                <a:rPr lang="zh-CN" altLang="en-US" sz="2000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单位符号、标点符号</a:t>
              </a:r>
              <a:endParaRPr lang="en-GB" altLang="zh-CN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2" name="Group 37"/>
          <p:cNvGrpSpPr>
            <a:grpSpLocks/>
          </p:cNvGrpSpPr>
          <p:nvPr/>
        </p:nvGrpSpPr>
        <p:grpSpPr bwMode="auto">
          <a:xfrm>
            <a:off x="1580540" y="4738622"/>
            <a:ext cx="3832879" cy="1015663"/>
            <a:chOff x="5575717" y="3741181"/>
            <a:chExt cx="3833302" cy="1016564"/>
          </a:xfrm>
        </p:grpSpPr>
        <p:sp>
          <p:nvSpPr>
            <p:cNvPr id="23" name="Rounded Rectangle 38"/>
            <p:cNvSpPr/>
            <p:nvPr/>
          </p:nvSpPr>
          <p:spPr>
            <a:xfrm>
              <a:off x="5575717" y="3906259"/>
              <a:ext cx="687464" cy="686408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05</a:t>
              </a:r>
              <a:endParaRPr lang="en-GB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4" name="TextBox 39"/>
            <p:cNvSpPr txBox="1">
              <a:spLocks noChangeArrowheads="1"/>
            </p:cNvSpPr>
            <p:nvPr/>
          </p:nvSpPr>
          <p:spPr bwMode="auto">
            <a:xfrm>
              <a:off x="6388307" y="3741181"/>
              <a:ext cx="3020712" cy="10165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zh-CN" altLang="en-US" sz="20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善用</a:t>
              </a:r>
              <a:r>
                <a:rPr lang="en-US" altLang="zh-CN" sz="20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word</a:t>
              </a:r>
              <a:r>
                <a:rPr lang="zh-CN" altLang="en-US" sz="2000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，</a:t>
              </a:r>
              <a:r>
                <a:rPr lang="zh-CN" altLang="en-US" sz="20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高效</a:t>
              </a:r>
              <a:r>
                <a:rPr lang="zh-CN" altLang="en-US" sz="2000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编辑排版</a:t>
              </a:r>
              <a:endParaRPr lang="en-US" altLang="zh-CN" sz="20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endPara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r>
                <a:rPr lang="zh-CN" altLang="en-US" sz="2000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最后校对、排版参考文献</a:t>
              </a:r>
              <a:endPara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6" name="Group 29"/>
          <p:cNvGrpSpPr>
            <a:grpSpLocks/>
          </p:cNvGrpSpPr>
          <p:nvPr/>
        </p:nvGrpSpPr>
        <p:grpSpPr bwMode="auto">
          <a:xfrm>
            <a:off x="6506605" y="4881468"/>
            <a:ext cx="3802570" cy="1015663"/>
            <a:chOff x="5575718" y="3884152"/>
            <a:chExt cx="3802987" cy="1016561"/>
          </a:xfrm>
        </p:grpSpPr>
        <p:sp>
          <p:nvSpPr>
            <p:cNvPr id="27" name="Rounded Rectangle 30"/>
            <p:cNvSpPr/>
            <p:nvPr/>
          </p:nvSpPr>
          <p:spPr>
            <a:xfrm>
              <a:off x="5575718" y="3906259"/>
              <a:ext cx="687463" cy="686407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06</a:t>
              </a:r>
              <a:endParaRPr lang="en-GB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8" name="TextBox 31"/>
            <p:cNvSpPr txBox="1">
              <a:spLocks noChangeArrowheads="1"/>
            </p:cNvSpPr>
            <p:nvPr/>
          </p:nvSpPr>
          <p:spPr bwMode="auto">
            <a:xfrm>
              <a:off x="6372424" y="3884152"/>
              <a:ext cx="3006281" cy="10165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zh-CN" altLang="en-US" sz="20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善用文献管理</a:t>
              </a:r>
              <a:r>
                <a:rPr lang="zh-CN" altLang="en-US" sz="2000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工具</a:t>
              </a:r>
              <a:endPara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r>
                <a:rPr lang="zh-CN" altLang="en-US" sz="20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善用数据分析、制图</a:t>
              </a:r>
              <a:r>
                <a:rPr lang="zh-CN" altLang="en-US" sz="2000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软件</a:t>
              </a:r>
              <a:endParaRPr lang="en-US" altLang="zh-CN" sz="2000" dirty="0" smtClean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r>
                <a:rPr lang="zh-CN" altLang="en-US" sz="2000" dirty="0" smtClean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提高学习效率</a:t>
              </a:r>
              <a:endParaRPr lang="en-GB" altLang="zh-CN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635475" y="287660"/>
            <a:ext cx="809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1. </a:t>
            </a:r>
            <a:r>
              <a:rPr lang="zh-CN" altLang="en-US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论文写作</a:t>
            </a:r>
            <a:r>
              <a:rPr lang="en-US" altLang="zh-CN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-Tips</a:t>
            </a:r>
            <a:endParaRPr lang="zh-CN" altLang="en-US" sz="2800" b="1" kern="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88932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4"/>
          <p:cNvGrpSpPr/>
          <p:nvPr/>
        </p:nvGrpSpPr>
        <p:grpSpPr bwMode="auto">
          <a:xfrm>
            <a:off x="163906" y="2227082"/>
            <a:ext cx="1655241" cy="619049"/>
            <a:chOff x="404" y="1936"/>
            <a:chExt cx="1326" cy="298"/>
          </a:xfrm>
          <a:solidFill>
            <a:schemeClr val="accent1">
              <a:lumMod val="75000"/>
            </a:schemeClr>
          </a:solidFill>
        </p:grpSpPr>
        <p:sp>
          <p:nvSpPr>
            <p:cNvPr id="7" name="Rectangle 5"/>
            <p:cNvSpPr>
              <a:spLocks noChangeArrowheads="1"/>
            </p:cNvSpPr>
            <p:nvPr/>
          </p:nvSpPr>
          <p:spPr bwMode="invGray">
            <a:xfrm>
              <a:off x="404" y="1936"/>
              <a:ext cx="1205" cy="298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auto">
                <a:defRPr/>
              </a:pPr>
              <a:r>
                <a:rPr lang="zh-CN" altLang="en-US" sz="1860" b="1" dirty="0">
                  <a:solidFill>
                    <a:schemeClr val="bg1"/>
                  </a:solidFill>
                  <a:sym typeface="+mn-ea"/>
                </a:rPr>
                <a:t>资料阅读</a:t>
              </a:r>
              <a:endParaRPr lang="zh-CN" altLang="en-US" sz="1865" b="1" strike="noStrike" noProof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endParaRPr>
            </a:p>
          </p:txBody>
        </p:sp>
        <p:sp>
          <p:nvSpPr>
            <p:cNvPr id="8" name="AutoShape 6"/>
            <p:cNvSpPr>
              <a:spLocks noChangeArrowheads="1"/>
            </p:cNvSpPr>
            <p:nvPr/>
          </p:nvSpPr>
          <p:spPr bwMode="invGray">
            <a:xfrm rot="5400000">
              <a:off x="1600" y="2025"/>
              <a:ext cx="139" cy="120"/>
            </a:xfrm>
            <a:prstGeom prst="triangle">
              <a:avLst>
                <a:gd name="adj" fmla="val 50000"/>
              </a:avLst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defRPr/>
              </a:pPr>
              <a:endParaRPr lang="zh-CN" altLang="zh-CN" sz="1865" strike="noStrike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Group 4"/>
          <p:cNvGrpSpPr/>
          <p:nvPr/>
        </p:nvGrpSpPr>
        <p:grpSpPr bwMode="auto">
          <a:xfrm>
            <a:off x="163283" y="3084680"/>
            <a:ext cx="1655241" cy="619049"/>
            <a:chOff x="404" y="1936"/>
            <a:chExt cx="1326" cy="298"/>
          </a:xfrm>
          <a:solidFill>
            <a:schemeClr val="accent1">
              <a:lumMod val="75000"/>
            </a:schemeClr>
          </a:solidFill>
        </p:grpSpPr>
        <p:sp>
          <p:nvSpPr>
            <p:cNvPr id="18" name="Rectangle 5"/>
            <p:cNvSpPr>
              <a:spLocks noChangeArrowheads="1"/>
            </p:cNvSpPr>
            <p:nvPr/>
          </p:nvSpPr>
          <p:spPr bwMode="invGray">
            <a:xfrm>
              <a:off x="404" y="1936"/>
              <a:ext cx="1205" cy="298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auto">
                <a:defRPr/>
              </a:pPr>
              <a:r>
                <a:rPr lang="zh-CN" altLang="en-US" sz="1860" b="1" dirty="0" smtClean="0">
                  <a:solidFill>
                    <a:schemeClr val="bg1"/>
                  </a:solidFill>
                  <a:sym typeface="+mn-ea"/>
                </a:rPr>
                <a:t>文档写作</a:t>
              </a:r>
              <a:endParaRPr lang="zh-CN" altLang="en-US" sz="1865" b="1" strike="noStrike" noProof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endParaRPr>
            </a:p>
          </p:txBody>
        </p:sp>
        <p:sp>
          <p:nvSpPr>
            <p:cNvPr id="19" name="AutoShape 6"/>
            <p:cNvSpPr>
              <a:spLocks noChangeArrowheads="1"/>
            </p:cNvSpPr>
            <p:nvPr/>
          </p:nvSpPr>
          <p:spPr bwMode="invGray">
            <a:xfrm rot="5400000">
              <a:off x="1600" y="2025"/>
              <a:ext cx="139" cy="120"/>
            </a:xfrm>
            <a:prstGeom prst="triangle">
              <a:avLst>
                <a:gd name="adj" fmla="val 50000"/>
              </a:avLst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defRPr/>
              </a:pPr>
              <a:endParaRPr lang="zh-CN" altLang="zh-CN" sz="1865" strike="noStrike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7901" y="1202989"/>
            <a:ext cx="10208120" cy="5478578"/>
          </a:xfrm>
          <a:prstGeom prst="rect">
            <a:avLst/>
          </a:prstGeom>
        </p:spPr>
      </p:pic>
      <p:sp>
        <p:nvSpPr>
          <p:cNvPr id="24" name="矩形 23"/>
          <p:cNvSpPr>
            <a:spLocks noChangeArrowheads="1"/>
          </p:cNvSpPr>
          <p:nvPr/>
        </p:nvSpPr>
        <p:spPr bwMode="auto">
          <a:xfrm>
            <a:off x="7561538" y="1992186"/>
            <a:ext cx="3899585" cy="679293"/>
          </a:xfrm>
          <a:prstGeom prst="rect">
            <a:avLst/>
          </a:prstGeom>
          <a:noFill/>
          <a:ln w="25400">
            <a:solidFill>
              <a:srgbClr val="E46C0A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defTabSz="685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defTabSz="685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defTabSz="685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defTabSz="685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/>
            <a:endParaRPr lang="zh-CN" altLang="en-US" sz="1600">
              <a:solidFill>
                <a:srgbClr val="000000"/>
              </a:solidFill>
            </a:endParaRPr>
          </a:p>
        </p:txBody>
      </p:sp>
      <p:sp>
        <p:nvSpPr>
          <p:cNvPr id="48" name="对话气泡: 圆角矩形 3"/>
          <p:cNvSpPr/>
          <p:nvPr/>
        </p:nvSpPr>
        <p:spPr>
          <a:xfrm>
            <a:off x="8083957" y="1132915"/>
            <a:ext cx="2854746" cy="498881"/>
          </a:xfrm>
          <a:prstGeom prst="wedgeRoundRectCallout">
            <a:avLst>
              <a:gd name="adj1" fmla="val -23121"/>
              <a:gd name="adj2" fmla="val 101776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6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可以快速检索阅读笔记、文摘、</a:t>
            </a:r>
            <a:r>
              <a:rPr lang="en-US" altLang="zh-CN" sz="16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CNKI</a:t>
            </a:r>
            <a:r>
              <a:rPr lang="zh-CN" altLang="en-US" sz="16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文献等写作素材</a:t>
            </a:r>
            <a:endParaRPr lang="zh-CN" altLang="en-US" sz="16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163284" y="3990839"/>
            <a:ext cx="1504196" cy="1294241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ct val="30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strike="noStrike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1800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1800" strike="noStrike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zh-CN" altLang="en-US" sz="1800" strike="noStrike" noProof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检索素材</a:t>
            </a:r>
            <a:endParaRPr lang="zh-CN" altLang="en-US" sz="1800" noProof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35475" y="287660"/>
            <a:ext cx="809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2. </a:t>
            </a:r>
            <a:r>
              <a:rPr lang="zh-CN" altLang="en-US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论文写作</a:t>
            </a:r>
            <a:r>
              <a:rPr lang="en-US" altLang="zh-CN" sz="2800" b="1" kern="0" dirty="0" smtClean="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800" b="1" kern="0" dirty="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知网研学</a:t>
            </a:r>
            <a:r>
              <a:rPr lang="zh-CN" altLang="en-US" sz="2800" b="1" kern="0" dirty="0" smtClean="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平台</a:t>
            </a:r>
            <a:endParaRPr lang="zh-CN" altLang="en-US" sz="2800" b="1" kern="0" dirty="0">
              <a:solidFill>
                <a:srgbClr val="FF99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49568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ldLvl="0" animBg="1"/>
      <p:bldP spid="48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6961" y="1159367"/>
            <a:ext cx="9928343" cy="5565822"/>
          </a:xfrm>
          <a:prstGeom prst="rect">
            <a:avLst/>
          </a:prstGeom>
        </p:spPr>
      </p:pic>
      <p:grpSp>
        <p:nvGrpSpPr>
          <p:cNvPr id="6" name="Group 4"/>
          <p:cNvGrpSpPr/>
          <p:nvPr/>
        </p:nvGrpSpPr>
        <p:grpSpPr bwMode="auto">
          <a:xfrm>
            <a:off x="163906" y="2227082"/>
            <a:ext cx="1655241" cy="619049"/>
            <a:chOff x="404" y="1936"/>
            <a:chExt cx="1326" cy="298"/>
          </a:xfrm>
          <a:solidFill>
            <a:schemeClr val="accent1">
              <a:lumMod val="75000"/>
            </a:schemeClr>
          </a:solidFill>
        </p:grpSpPr>
        <p:sp>
          <p:nvSpPr>
            <p:cNvPr id="7" name="Rectangle 5"/>
            <p:cNvSpPr>
              <a:spLocks noChangeArrowheads="1"/>
            </p:cNvSpPr>
            <p:nvPr/>
          </p:nvSpPr>
          <p:spPr bwMode="invGray">
            <a:xfrm>
              <a:off x="404" y="1936"/>
              <a:ext cx="1205" cy="298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auto">
                <a:defRPr/>
              </a:pPr>
              <a:r>
                <a:rPr lang="zh-CN" altLang="en-US" sz="1860" b="1" dirty="0">
                  <a:solidFill>
                    <a:schemeClr val="bg1"/>
                  </a:solidFill>
                  <a:sym typeface="+mn-ea"/>
                </a:rPr>
                <a:t>资料阅读</a:t>
              </a:r>
              <a:endParaRPr lang="zh-CN" altLang="en-US" sz="1865" b="1" strike="noStrike" noProof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endParaRPr>
            </a:p>
          </p:txBody>
        </p:sp>
        <p:sp>
          <p:nvSpPr>
            <p:cNvPr id="8" name="AutoShape 6"/>
            <p:cNvSpPr>
              <a:spLocks noChangeArrowheads="1"/>
            </p:cNvSpPr>
            <p:nvPr/>
          </p:nvSpPr>
          <p:spPr bwMode="invGray">
            <a:xfrm rot="5400000">
              <a:off x="1600" y="2025"/>
              <a:ext cx="139" cy="120"/>
            </a:xfrm>
            <a:prstGeom prst="triangle">
              <a:avLst>
                <a:gd name="adj" fmla="val 50000"/>
              </a:avLst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defRPr/>
              </a:pPr>
              <a:endParaRPr lang="zh-CN" altLang="zh-CN" sz="1865" strike="noStrike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Group 4"/>
          <p:cNvGrpSpPr/>
          <p:nvPr/>
        </p:nvGrpSpPr>
        <p:grpSpPr bwMode="auto">
          <a:xfrm>
            <a:off x="163283" y="3084680"/>
            <a:ext cx="1655241" cy="619049"/>
            <a:chOff x="404" y="1936"/>
            <a:chExt cx="1326" cy="298"/>
          </a:xfrm>
          <a:solidFill>
            <a:schemeClr val="accent1">
              <a:lumMod val="75000"/>
            </a:schemeClr>
          </a:solidFill>
        </p:grpSpPr>
        <p:sp>
          <p:nvSpPr>
            <p:cNvPr id="18" name="Rectangle 5"/>
            <p:cNvSpPr>
              <a:spLocks noChangeArrowheads="1"/>
            </p:cNvSpPr>
            <p:nvPr/>
          </p:nvSpPr>
          <p:spPr bwMode="invGray">
            <a:xfrm>
              <a:off x="404" y="1936"/>
              <a:ext cx="1205" cy="298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auto">
                <a:defRPr/>
              </a:pPr>
              <a:r>
                <a:rPr lang="zh-CN" altLang="en-US" sz="1860" b="1" dirty="0" smtClean="0">
                  <a:solidFill>
                    <a:schemeClr val="bg1"/>
                  </a:solidFill>
                  <a:sym typeface="+mn-ea"/>
                </a:rPr>
                <a:t>文档写作</a:t>
              </a:r>
              <a:endParaRPr lang="zh-CN" altLang="en-US" sz="1865" b="1" strike="noStrike" noProof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endParaRPr>
            </a:p>
          </p:txBody>
        </p:sp>
        <p:sp>
          <p:nvSpPr>
            <p:cNvPr id="19" name="AutoShape 6"/>
            <p:cNvSpPr>
              <a:spLocks noChangeArrowheads="1"/>
            </p:cNvSpPr>
            <p:nvPr/>
          </p:nvSpPr>
          <p:spPr bwMode="invGray">
            <a:xfrm rot="5400000">
              <a:off x="1600" y="2025"/>
              <a:ext cx="139" cy="120"/>
            </a:xfrm>
            <a:prstGeom prst="triangle">
              <a:avLst>
                <a:gd name="adj" fmla="val 50000"/>
              </a:avLst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defRPr/>
              </a:pPr>
              <a:endParaRPr lang="zh-CN" altLang="zh-CN" sz="1865" strike="noStrike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4810970" y="4083996"/>
            <a:ext cx="401110" cy="320887"/>
          </a:xfrm>
          <a:prstGeom prst="rect">
            <a:avLst/>
          </a:prstGeom>
          <a:noFill/>
          <a:ln w="190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5" name="矩形 24"/>
          <p:cNvSpPr/>
          <p:nvPr/>
        </p:nvSpPr>
        <p:spPr>
          <a:xfrm>
            <a:off x="8729850" y="3394204"/>
            <a:ext cx="3315453" cy="1039707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grpSp>
        <p:nvGrpSpPr>
          <p:cNvPr id="9" name="组合 8"/>
          <p:cNvGrpSpPr/>
          <p:nvPr/>
        </p:nvGrpSpPr>
        <p:grpSpPr>
          <a:xfrm>
            <a:off x="4682663" y="5150590"/>
            <a:ext cx="2875262" cy="936701"/>
            <a:chOff x="4515607" y="4860304"/>
            <a:chExt cx="2875262" cy="1050917"/>
          </a:xfrm>
        </p:grpSpPr>
        <p:sp>
          <p:nvSpPr>
            <p:cNvPr id="29" name="对话气泡: 圆角矩形 4"/>
            <p:cNvSpPr/>
            <p:nvPr/>
          </p:nvSpPr>
          <p:spPr>
            <a:xfrm rot="16200000">
              <a:off x="5404521" y="3971391"/>
              <a:ext cx="1050917" cy="2828744"/>
            </a:xfrm>
            <a:prstGeom prst="wedgeRoundRectCallout">
              <a:avLst>
                <a:gd name="adj1" fmla="val 102683"/>
                <a:gd name="adj2" fmla="val -26550"/>
                <a:gd name="adj3" fmla="val 16667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900" dirty="0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4515607" y="4965013"/>
              <a:ext cx="287526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写作素材可以一</a:t>
              </a:r>
              <a:r>
                <a:rPr lang="zh-CN" altLang="en-US" sz="1400" dirty="0">
                  <a:latin typeface="黑体" panose="02010609060101010101" pitchFamily="49" charset="-122"/>
                  <a:ea typeface="黑体" panose="02010609060101010101" pitchFamily="49" charset="-122"/>
                </a:rPr>
                <a:t>键添加至创作文档中，并且自动生成参考文献</a:t>
              </a:r>
              <a:r>
                <a:rPr lang="zh-CN" altLang="en-US" sz="14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，引用格式可以二次编辑，提高写作效率</a:t>
              </a:r>
              <a:endParaRPr lang="zh-CN" altLang="en-US" sz="14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6358" y="4122053"/>
            <a:ext cx="2579043" cy="843548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6961" y="1178023"/>
            <a:ext cx="9928973" cy="5565822"/>
          </a:xfrm>
          <a:prstGeom prst="rect">
            <a:avLst/>
          </a:prstGeom>
        </p:spPr>
      </p:pic>
      <p:sp>
        <p:nvSpPr>
          <p:cNvPr id="35" name="矩形 34"/>
          <p:cNvSpPr/>
          <p:nvPr/>
        </p:nvSpPr>
        <p:spPr>
          <a:xfrm>
            <a:off x="8857282" y="4404883"/>
            <a:ext cx="3060587" cy="839036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6" name="矩形 35"/>
          <p:cNvSpPr/>
          <p:nvPr/>
        </p:nvSpPr>
        <p:spPr>
          <a:xfrm>
            <a:off x="3059707" y="4731072"/>
            <a:ext cx="3746042" cy="135622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163284" y="3990839"/>
            <a:ext cx="1504196" cy="1294241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ct val="30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strike="noStrike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1800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1800" strike="noStrike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zh-CN" altLang="en-US" sz="1800" strike="noStrike" noProof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引用素材</a:t>
            </a:r>
            <a:r>
              <a:rPr lang="en-US" altLang="zh-CN" sz="1800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1800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笔记、文摘</a:t>
            </a:r>
            <a:endParaRPr lang="zh-CN" altLang="en-US" sz="1800" noProof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35475" y="287660"/>
            <a:ext cx="809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2. </a:t>
            </a:r>
            <a:r>
              <a:rPr lang="zh-CN" altLang="en-US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论文写作</a:t>
            </a:r>
            <a:r>
              <a:rPr lang="en-US" altLang="zh-CN" sz="2800" b="1" kern="0" dirty="0" smtClean="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800" b="1" kern="0" dirty="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知网研学</a:t>
            </a:r>
            <a:r>
              <a:rPr lang="zh-CN" altLang="en-US" sz="2800" b="1" kern="0" dirty="0" smtClean="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平台</a:t>
            </a:r>
            <a:endParaRPr lang="zh-CN" altLang="en-US" sz="2800" b="1" kern="0" dirty="0">
              <a:solidFill>
                <a:srgbClr val="FF99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2361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5" grpId="0" animBg="1"/>
      <p:bldP spid="35" grpId="0" animBg="1"/>
      <p:bldP spid="36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6075" y="1390255"/>
            <a:ext cx="10149227" cy="5232613"/>
          </a:xfrm>
          <a:prstGeom prst="rect">
            <a:avLst/>
          </a:prstGeom>
        </p:spPr>
      </p:pic>
      <p:grpSp>
        <p:nvGrpSpPr>
          <p:cNvPr id="6" name="Group 4"/>
          <p:cNvGrpSpPr/>
          <p:nvPr/>
        </p:nvGrpSpPr>
        <p:grpSpPr bwMode="auto">
          <a:xfrm>
            <a:off x="163906" y="2227082"/>
            <a:ext cx="1655241" cy="619049"/>
            <a:chOff x="404" y="1936"/>
            <a:chExt cx="1326" cy="298"/>
          </a:xfrm>
          <a:solidFill>
            <a:schemeClr val="accent1">
              <a:lumMod val="75000"/>
            </a:schemeClr>
          </a:solidFill>
        </p:grpSpPr>
        <p:sp>
          <p:nvSpPr>
            <p:cNvPr id="7" name="Rectangle 5"/>
            <p:cNvSpPr>
              <a:spLocks noChangeArrowheads="1"/>
            </p:cNvSpPr>
            <p:nvPr/>
          </p:nvSpPr>
          <p:spPr bwMode="invGray">
            <a:xfrm>
              <a:off x="404" y="1936"/>
              <a:ext cx="1205" cy="298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auto">
                <a:defRPr/>
              </a:pPr>
              <a:r>
                <a:rPr lang="zh-CN" altLang="en-US" sz="1860" b="1" dirty="0">
                  <a:solidFill>
                    <a:schemeClr val="bg1"/>
                  </a:solidFill>
                  <a:sym typeface="+mn-ea"/>
                </a:rPr>
                <a:t>资料阅读</a:t>
              </a:r>
              <a:endParaRPr lang="zh-CN" altLang="en-US" sz="1865" b="1" strike="noStrike" noProof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endParaRPr>
            </a:p>
          </p:txBody>
        </p:sp>
        <p:sp>
          <p:nvSpPr>
            <p:cNvPr id="8" name="AutoShape 6"/>
            <p:cNvSpPr>
              <a:spLocks noChangeArrowheads="1"/>
            </p:cNvSpPr>
            <p:nvPr/>
          </p:nvSpPr>
          <p:spPr bwMode="invGray">
            <a:xfrm rot="5400000">
              <a:off x="1600" y="2025"/>
              <a:ext cx="139" cy="120"/>
            </a:xfrm>
            <a:prstGeom prst="triangle">
              <a:avLst>
                <a:gd name="adj" fmla="val 50000"/>
              </a:avLst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defRPr/>
              </a:pPr>
              <a:endParaRPr lang="zh-CN" altLang="zh-CN" sz="1865" strike="noStrike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Group 4"/>
          <p:cNvGrpSpPr/>
          <p:nvPr/>
        </p:nvGrpSpPr>
        <p:grpSpPr bwMode="auto">
          <a:xfrm>
            <a:off x="163283" y="3084680"/>
            <a:ext cx="1655241" cy="619049"/>
            <a:chOff x="404" y="1936"/>
            <a:chExt cx="1326" cy="298"/>
          </a:xfrm>
          <a:solidFill>
            <a:schemeClr val="accent1">
              <a:lumMod val="75000"/>
            </a:schemeClr>
          </a:solidFill>
        </p:grpSpPr>
        <p:sp>
          <p:nvSpPr>
            <p:cNvPr id="18" name="Rectangle 5"/>
            <p:cNvSpPr>
              <a:spLocks noChangeArrowheads="1"/>
            </p:cNvSpPr>
            <p:nvPr/>
          </p:nvSpPr>
          <p:spPr bwMode="invGray">
            <a:xfrm>
              <a:off x="404" y="1936"/>
              <a:ext cx="1205" cy="298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fontAlgn="auto">
                <a:defRPr/>
              </a:pPr>
              <a:r>
                <a:rPr lang="zh-CN" altLang="en-US" sz="1860" b="1" dirty="0" smtClean="0">
                  <a:solidFill>
                    <a:schemeClr val="bg1"/>
                  </a:solidFill>
                  <a:sym typeface="+mn-ea"/>
                </a:rPr>
                <a:t>文档写作</a:t>
              </a:r>
              <a:endParaRPr lang="zh-CN" altLang="en-US" sz="1865" b="1" strike="noStrike" noProof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endParaRPr>
            </a:p>
          </p:txBody>
        </p:sp>
        <p:sp>
          <p:nvSpPr>
            <p:cNvPr id="19" name="AutoShape 6"/>
            <p:cNvSpPr>
              <a:spLocks noChangeArrowheads="1"/>
            </p:cNvSpPr>
            <p:nvPr/>
          </p:nvSpPr>
          <p:spPr bwMode="invGray">
            <a:xfrm rot="5400000">
              <a:off x="1600" y="2025"/>
              <a:ext cx="139" cy="120"/>
            </a:xfrm>
            <a:prstGeom prst="triangle">
              <a:avLst>
                <a:gd name="adj" fmla="val 50000"/>
              </a:avLst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fontAlgn="auto">
                <a:defRPr/>
              </a:pPr>
              <a:endParaRPr lang="zh-CN" altLang="zh-CN" sz="1865" strike="noStrike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1" name="矩形 30"/>
          <p:cNvSpPr/>
          <p:nvPr/>
        </p:nvSpPr>
        <p:spPr>
          <a:xfrm>
            <a:off x="8729850" y="3563700"/>
            <a:ext cx="3108960" cy="834167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8012" y="1281652"/>
            <a:ext cx="10134833" cy="5576348"/>
          </a:xfrm>
          <a:prstGeom prst="rect">
            <a:avLst/>
          </a:prstGeom>
        </p:spPr>
      </p:pic>
      <p:sp>
        <p:nvSpPr>
          <p:cNvPr id="32" name="矩形 31"/>
          <p:cNvSpPr/>
          <p:nvPr/>
        </p:nvSpPr>
        <p:spPr>
          <a:xfrm>
            <a:off x="8792617" y="2846131"/>
            <a:ext cx="3060587" cy="713221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7" name="矩形 26"/>
          <p:cNvSpPr/>
          <p:nvPr/>
        </p:nvSpPr>
        <p:spPr>
          <a:xfrm>
            <a:off x="2921588" y="4621124"/>
            <a:ext cx="4843555" cy="713221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163284" y="3990839"/>
            <a:ext cx="1504196" cy="1294241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ct val="30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strike="noStrike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1800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1800" strike="noStrike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zh-CN" altLang="en-US" sz="1800" strike="noStrike" noProof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引用素材</a:t>
            </a:r>
            <a:r>
              <a:rPr lang="en-US" altLang="zh-CN" sz="1800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——CNKI</a:t>
            </a:r>
            <a:r>
              <a:rPr lang="zh-CN" altLang="en-US" sz="1800" noProof="1" smtClean="0">
                <a:latin typeface="黑体" panose="02010609060101010101" pitchFamily="49" charset="-122"/>
                <a:ea typeface="黑体" panose="02010609060101010101" pitchFamily="49" charset="-122"/>
              </a:rPr>
              <a:t>文献</a:t>
            </a:r>
            <a:endParaRPr lang="zh-CN" altLang="en-US" sz="1800" noProof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" name="圆角矩形标注 2"/>
          <p:cNvSpPr>
            <a:spLocks noChangeArrowheads="1"/>
          </p:cNvSpPr>
          <p:nvPr/>
        </p:nvSpPr>
        <p:spPr bwMode="auto">
          <a:xfrm>
            <a:off x="8303428" y="4452030"/>
            <a:ext cx="2038351" cy="931439"/>
          </a:xfrm>
          <a:prstGeom prst="wedgeRoundRectCallout">
            <a:avLst>
              <a:gd name="adj1" fmla="val -73056"/>
              <a:gd name="adj2" fmla="val 46704"/>
              <a:gd name="adj3" fmla="val 16667"/>
            </a:avLst>
          </a:prstGeom>
          <a:solidFill>
            <a:srgbClr val="F96D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400" dirty="0">
                <a:solidFill>
                  <a:schemeClr val="bg1"/>
                </a:solidFill>
                <a:ea typeface="黑体" panose="02010609060101010101" pitchFamily="49" charset="-122"/>
              </a:rPr>
              <a:t>导出为</a:t>
            </a:r>
            <a:r>
              <a:rPr lang="en-US" altLang="zh-CN" sz="2400" dirty="0" smtClean="0">
                <a:solidFill>
                  <a:schemeClr val="bg1"/>
                </a:solidFill>
                <a:ea typeface="黑体" panose="02010609060101010101" pitchFamily="49" charset="-122"/>
              </a:rPr>
              <a:t>WORD</a:t>
            </a:r>
            <a:endParaRPr lang="zh-CN" altLang="en-US" sz="2400" dirty="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35475" y="287660"/>
            <a:ext cx="809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2. </a:t>
            </a:r>
            <a:r>
              <a:rPr lang="zh-CN" altLang="en-US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论文写作</a:t>
            </a:r>
            <a:r>
              <a:rPr lang="en-US" altLang="zh-CN" sz="2800" b="1" kern="0" dirty="0" smtClean="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800" b="1" kern="0" dirty="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知网研学</a:t>
            </a:r>
            <a:r>
              <a:rPr lang="zh-CN" altLang="en-US" sz="2800" b="1" kern="0" dirty="0" smtClean="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平台</a:t>
            </a:r>
            <a:endParaRPr lang="zh-CN" altLang="en-US" sz="2800" b="1" kern="0" dirty="0">
              <a:solidFill>
                <a:srgbClr val="FF99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75963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27" grpId="0" animBg="1"/>
      <p:bldP spid="20" grpId="0" bldLvl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/>
          <a:srcRect r="8123" b="22254"/>
          <a:stretch/>
        </p:blipFill>
        <p:spPr>
          <a:xfrm>
            <a:off x="800271" y="4001921"/>
            <a:ext cx="5125830" cy="25587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4850" r="5342"/>
          <a:stretch/>
        </p:blipFill>
        <p:spPr>
          <a:xfrm>
            <a:off x="800271" y="1059543"/>
            <a:ext cx="5145108" cy="24109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圆角矩形 4"/>
          <p:cNvSpPr/>
          <p:nvPr/>
        </p:nvSpPr>
        <p:spPr>
          <a:xfrm>
            <a:off x="3690437" y="1677917"/>
            <a:ext cx="1449754" cy="474788"/>
          </a:xfrm>
          <a:prstGeom prst="roundRect">
            <a:avLst>
              <a:gd name="adj" fmla="val 16812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知网研学平台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箭头连接符 5"/>
          <p:cNvCxnSpPr/>
          <p:nvPr/>
        </p:nvCxnSpPr>
        <p:spPr>
          <a:xfrm flipH="1">
            <a:off x="3246905" y="2017053"/>
            <a:ext cx="396396" cy="494483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圆角矩形 6"/>
          <p:cNvSpPr/>
          <p:nvPr/>
        </p:nvSpPr>
        <p:spPr>
          <a:xfrm>
            <a:off x="4640506" y="6023653"/>
            <a:ext cx="1723424" cy="571231"/>
          </a:xfrm>
          <a:prstGeom prst="roundRect">
            <a:avLst>
              <a:gd name="adj" fmla="val 16812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输入机构账号及密码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箭头连接符 7"/>
          <p:cNvCxnSpPr/>
          <p:nvPr/>
        </p:nvCxnSpPr>
        <p:spPr>
          <a:xfrm flipH="1" flipV="1">
            <a:off x="5093054" y="5602725"/>
            <a:ext cx="274705" cy="330967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标注 21"/>
          <p:cNvSpPr/>
          <p:nvPr/>
        </p:nvSpPr>
        <p:spPr>
          <a:xfrm>
            <a:off x="7199086" y="1894895"/>
            <a:ext cx="4045469" cy="1639680"/>
          </a:xfrm>
          <a:prstGeom prst="wedgeRectCallout">
            <a:avLst>
              <a:gd name="adj1" fmla="val -48565"/>
              <a:gd name="adj2" fmla="val -7648"/>
            </a:avLst>
          </a:prstGeom>
          <a:solidFill>
            <a:srgbClr val="FF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sz="2135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黑体" panose="02010609060101010101" charset="-122"/>
              </a:rPr>
              <a:t>如果</a:t>
            </a:r>
            <a:r>
              <a:rPr lang="zh-CN" altLang="en-US" sz="2135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黑体" panose="02010609060101010101" charset="-122"/>
              </a:rPr>
              <a:t>已</a:t>
            </a:r>
            <a:r>
              <a:rPr lang="zh-CN" altLang="en-US" sz="213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黑体" panose="02010609060101010101" charset="-122"/>
              </a:rPr>
              <a:t>在</a:t>
            </a:r>
            <a:r>
              <a:rPr lang="zh-CN" sz="2135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黑体" panose="02010609060101010101" charset="-122"/>
              </a:rPr>
              <a:t>中国</a:t>
            </a:r>
            <a:r>
              <a:rPr lang="zh-CN" sz="213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黑体" panose="02010609060101010101" charset="-122"/>
              </a:rPr>
              <a:t>知</a:t>
            </a:r>
            <a:r>
              <a:rPr lang="zh-CN" sz="2135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黑体" panose="02010609060101010101" charset="-122"/>
              </a:rPr>
              <a:t>网</a:t>
            </a:r>
            <a:r>
              <a:rPr lang="zh-CN" altLang="en-US" sz="2135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黑体" panose="02010609060101010101" charset="-122"/>
              </a:rPr>
              <a:t>注册过个人账号，可直接</a:t>
            </a:r>
            <a:r>
              <a:rPr lang="zh-CN" altLang="en-US" sz="213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黑体" panose="02010609060101010101" charset="-122"/>
              </a:rPr>
              <a:t>登录研学平台</a:t>
            </a:r>
            <a:r>
              <a:rPr lang="zh-CN" sz="2135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黑体" panose="02010609060101010101" charset="-122"/>
              </a:rPr>
              <a:t>。</a:t>
            </a:r>
            <a:endParaRPr lang="en-US" altLang="zh-CN" sz="2135" b="1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黑体" panose="02010609060101010101" charset="-122"/>
            </a:endParaRPr>
          </a:p>
          <a:p>
            <a:endParaRPr lang="en-US" altLang="zh-CN" sz="2135" b="1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黑体" panose="02010609060101010101" charset="-122"/>
            </a:endParaRPr>
          </a:p>
          <a:p>
            <a:r>
              <a:rPr lang="zh-CN" altLang="en-US" sz="2135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黑体" panose="02010609060101010101" charset="-122"/>
              </a:rPr>
              <a:t>如果没有，用手机号注册即可</a:t>
            </a:r>
            <a:endParaRPr lang="zh-CN" sz="2135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199085" y="4001921"/>
            <a:ext cx="3135085" cy="1588148"/>
          </a:xfrm>
          <a:prstGeom prst="rect">
            <a:avLst/>
          </a:prstGeom>
          <a:solidFill>
            <a:schemeClr val="bg1"/>
          </a:solidFill>
          <a:ln w="28575" cmpd="sng">
            <a:solidFill>
              <a:srgbClr val="FF0000"/>
            </a:solidFill>
            <a:prstDash val="solid"/>
          </a:ln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账号：</a:t>
            </a:r>
            <a:endParaRPr lang="en-US" altLang="zh-CN" sz="32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密码：</a:t>
            </a:r>
            <a:endParaRPr lang="zh-CN" altLang="en-US" sz="32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4" name="直接箭头连接符 23"/>
          <p:cNvCxnSpPr>
            <a:stCxn id="4" idx="2"/>
            <a:endCxn id="3" idx="0"/>
          </p:cNvCxnSpPr>
          <p:nvPr/>
        </p:nvCxnSpPr>
        <p:spPr>
          <a:xfrm flipH="1">
            <a:off x="3363186" y="3470530"/>
            <a:ext cx="9639" cy="531391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418715" y="316612"/>
            <a:ext cx="88278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2. </a:t>
            </a:r>
            <a:r>
              <a:rPr lang="zh-CN" altLang="en-US" sz="24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</a:t>
            </a:r>
            <a:r>
              <a:rPr lang="zh-CN" altLang="en-US" sz="2400" b="1" kern="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网研学</a:t>
            </a:r>
            <a:r>
              <a:rPr lang="zh-CN" altLang="en-US" sz="24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平台</a:t>
            </a:r>
            <a:r>
              <a:rPr lang="en-US" altLang="zh-CN" sz="24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400" b="1" kern="100" dirty="0" smtClean="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网页端注册及绑定</a:t>
            </a:r>
            <a:r>
              <a:rPr lang="zh-CN" altLang="en-US" sz="2400" b="1" kern="100" dirty="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方法（</a:t>
            </a:r>
            <a:r>
              <a:rPr lang="en-US" altLang="zh-CN" sz="2400" b="1" kern="100" dirty="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x.cnki.net</a:t>
            </a:r>
            <a:r>
              <a:rPr lang="zh-CN" altLang="en-US" sz="2400" b="1" kern="100" dirty="0" smtClean="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）</a:t>
            </a:r>
            <a:endParaRPr lang="en-US" altLang="zh-CN" sz="2400" b="1" kern="100" dirty="0">
              <a:solidFill>
                <a:srgbClr val="FF993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6104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  <p:bldP spid="22" grpId="1" animBg="1"/>
      <p:bldP spid="23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8DA9EFD-25AE-4799-B56E-5008A2175B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639"/>
          <a:stretch/>
        </p:blipFill>
        <p:spPr>
          <a:xfrm>
            <a:off x="692441" y="2939493"/>
            <a:ext cx="3379831" cy="365158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09998" y="1480081"/>
            <a:ext cx="4226843" cy="1289977"/>
          </a:xfrm>
          <a:prstGeom prst="rect">
            <a:avLst/>
          </a:prstGeom>
          <a:noFill/>
          <a:ln w="28575" cmpd="sng">
            <a:noFill/>
            <a:prstDash val="solid"/>
          </a:ln>
        </p:spPr>
        <p:txBody>
          <a:bodyPr wrap="square" rtlCol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扫码使用微信小</a:t>
            </a:r>
            <a:r>
              <a:rPr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程序</a:t>
            </a:r>
            <a:endParaRPr lang="en-US" altLang="zh-CN" sz="28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或微信搜索“研学平台”</a:t>
            </a:r>
            <a:endParaRPr lang="zh-CN" altLang="en-US" sz="2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5025309" y="2260453"/>
            <a:ext cx="6706978" cy="3675889"/>
            <a:chOff x="520251" y="10282519"/>
            <a:chExt cx="6088493" cy="3099090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057" y="10282519"/>
              <a:ext cx="1692602" cy="3099089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8791" y="10282520"/>
              <a:ext cx="1734482" cy="3083523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5443" y="10282519"/>
              <a:ext cx="1773301" cy="309909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9" name="圆角矩形 8"/>
            <p:cNvSpPr/>
            <p:nvPr/>
          </p:nvSpPr>
          <p:spPr>
            <a:xfrm>
              <a:off x="520251" y="10510139"/>
              <a:ext cx="588199" cy="404042"/>
            </a:xfrm>
            <a:prstGeom prst="roundRect">
              <a:avLst>
                <a:gd name="adj" fmla="val 16812"/>
              </a:avLst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圆角矩形 9"/>
            <p:cNvSpPr/>
            <p:nvPr/>
          </p:nvSpPr>
          <p:spPr>
            <a:xfrm>
              <a:off x="2832546" y="11846600"/>
              <a:ext cx="1335984" cy="359352"/>
            </a:xfrm>
            <a:prstGeom prst="roundRect">
              <a:avLst>
                <a:gd name="adj" fmla="val 16812"/>
              </a:avLst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圆角矩形 10"/>
            <p:cNvSpPr/>
            <p:nvPr/>
          </p:nvSpPr>
          <p:spPr>
            <a:xfrm>
              <a:off x="4856502" y="10914181"/>
              <a:ext cx="1623702" cy="295728"/>
            </a:xfrm>
            <a:prstGeom prst="roundRect">
              <a:avLst>
                <a:gd name="adj" fmla="val 16812"/>
              </a:avLst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2" name="直接箭头连接符 11"/>
            <p:cNvCxnSpPr/>
            <p:nvPr/>
          </p:nvCxnSpPr>
          <p:spPr>
            <a:xfrm>
              <a:off x="1129509" y="10884475"/>
              <a:ext cx="1505008" cy="1141801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箭头连接符 12"/>
            <p:cNvCxnSpPr/>
            <p:nvPr/>
          </p:nvCxnSpPr>
          <p:spPr>
            <a:xfrm flipV="1">
              <a:off x="4168530" y="11149857"/>
              <a:ext cx="559432" cy="556013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箭头连接符 13"/>
            <p:cNvCxnSpPr/>
            <p:nvPr/>
          </p:nvCxnSpPr>
          <p:spPr>
            <a:xfrm>
              <a:off x="5722093" y="11220569"/>
              <a:ext cx="0" cy="23480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圆角矩形 14"/>
            <p:cNvSpPr/>
            <p:nvPr/>
          </p:nvSpPr>
          <p:spPr>
            <a:xfrm>
              <a:off x="4889416" y="11463656"/>
              <a:ext cx="1557873" cy="295728"/>
            </a:xfrm>
            <a:prstGeom prst="roundRect">
              <a:avLst>
                <a:gd name="adj" fmla="val 16812"/>
              </a:avLst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圆角矩形 15"/>
            <p:cNvSpPr/>
            <p:nvPr/>
          </p:nvSpPr>
          <p:spPr>
            <a:xfrm>
              <a:off x="4860381" y="12108690"/>
              <a:ext cx="1723424" cy="571231"/>
            </a:xfrm>
            <a:prstGeom prst="roundRect">
              <a:avLst>
                <a:gd name="adj" fmla="val 16812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16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输入机构账号及密码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418716" y="316612"/>
            <a:ext cx="61562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2. </a:t>
            </a:r>
            <a:r>
              <a:rPr lang="zh-CN" altLang="en-US" sz="24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</a:t>
            </a:r>
            <a:r>
              <a:rPr lang="zh-CN" altLang="en-US" sz="2400" b="1" kern="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网研学</a:t>
            </a:r>
            <a:r>
              <a:rPr lang="zh-CN" altLang="en-US" sz="24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平台</a:t>
            </a:r>
            <a:r>
              <a:rPr lang="en-US" altLang="zh-CN" sz="24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400" b="1" kern="100" dirty="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手机端注册</a:t>
            </a:r>
            <a:r>
              <a:rPr lang="zh-CN" altLang="en-US" sz="2400" b="1" kern="100" dirty="0" smtClean="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及</a:t>
            </a:r>
            <a:r>
              <a:rPr lang="zh-CN" altLang="en-US" sz="2400" b="1" kern="100" dirty="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绑定方法（</a:t>
            </a:r>
            <a:r>
              <a:rPr lang="en-US" altLang="zh-CN" sz="2400" b="1" kern="100" dirty="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APP/</a:t>
            </a:r>
            <a:r>
              <a:rPr lang="zh-CN" altLang="en-US" sz="2400" b="1" kern="100" dirty="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微信小程序：知网研学）</a:t>
            </a:r>
          </a:p>
        </p:txBody>
      </p:sp>
    </p:spTree>
    <p:extLst>
      <p:ext uri="{BB962C8B-B14F-4D97-AF65-F5344CB8AC3E}">
        <p14:creationId xmlns:p14="http://schemas.microsoft.com/office/powerpoint/2010/main" val="3604166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5035550" y="4053205"/>
            <a:ext cx="1764030" cy="176403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65000"/>
                </a:schemeClr>
              </a:gs>
            </a:gsLst>
            <a:lin ang="2700000" scaled="1"/>
            <a:tileRect/>
          </a:gradFill>
          <a:ln w="25400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13500000" scaled="1"/>
              <a:tileRect/>
            </a:gradFill>
          </a:ln>
          <a:effectLst>
            <a:outerShdw blurRad="1778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5" name="椭圆 4"/>
          <p:cNvSpPr/>
          <p:nvPr/>
        </p:nvSpPr>
        <p:spPr>
          <a:xfrm>
            <a:off x="3790315" y="2806065"/>
            <a:ext cx="1764030" cy="176403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65000"/>
                </a:schemeClr>
              </a:gs>
            </a:gsLst>
            <a:lin ang="2700000" scaled="1"/>
            <a:tileRect/>
          </a:gradFill>
          <a:ln w="25400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13500000" scaled="1"/>
              <a:tileRect/>
            </a:gradFill>
          </a:ln>
          <a:effectLst>
            <a:outerShdw blurRad="1778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6" name="椭圆 5"/>
          <p:cNvSpPr/>
          <p:nvPr/>
        </p:nvSpPr>
        <p:spPr>
          <a:xfrm>
            <a:off x="6272530" y="2806065"/>
            <a:ext cx="1764030" cy="176403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65000"/>
                </a:schemeClr>
              </a:gs>
            </a:gsLst>
            <a:lin ang="2700000" scaled="1"/>
            <a:tileRect/>
          </a:gradFill>
          <a:ln w="25400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13500000" scaled="1"/>
              <a:tileRect/>
            </a:gradFill>
          </a:ln>
          <a:effectLst>
            <a:outerShdw blurRad="1778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7" name="椭圆 6"/>
          <p:cNvSpPr/>
          <p:nvPr/>
        </p:nvSpPr>
        <p:spPr>
          <a:xfrm>
            <a:off x="5035550" y="1569085"/>
            <a:ext cx="1764030" cy="176403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65000"/>
                </a:schemeClr>
              </a:gs>
            </a:gsLst>
            <a:lin ang="2700000" scaled="1"/>
            <a:tileRect/>
          </a:gradFill>
          <a:ln w="25400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13500000" scaled="1"/>
              <a:tileRect/>
            </a:gradFill>
          </a:ln>
          <a:effectLst>
            <a:outerShdw blurRad="1778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8" name="文本框 7"/>
          <p:cNvSpPr txBox="1"/>
          <p:nvPr/>
        </p:nvSpPr>
        <p:spPr>
          <a:xfrm>
            <a:off x="2899653" y="1335043"/>
            <a:ext cx="538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l"/>
            <a:r>
              <a:rPr lang="en-US" altLang="zh-CN" sz="2800" b="1" dirty="0">
                <a:solidFill>
                  <a:srgbClr val="0070C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+mn-ea"/>
              </a:rPr>
              <a:t>01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7410291" y="4725791"/>
            <a:ext cx="538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03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364571" y="1497854"/>
            <a:ext cx="538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02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5376545" y="1828800"/>
            <a:ext cx="108267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直接原因</a:t>
            </a:r>
          </a:p>
        </p:txBody>
      </p:sp>
      <p:sp>
        <p:nvSpPr>
          <p:cNvPr id="12" name="文本框 113"/>
          <p:cNvSpPr txBox="1"/>
          <p:nvPr/>
        </p:nvSpPr>
        <p:spPr>
          <a:xfrm>
            <a:off x="2170430" y="1755775"/>
            <a:ext cx="2807970" cy="12712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审稿编辑有时从摘要就可以判断论文水平，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摘要写的差，正文自然不会有多好，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写出的东西都不像文章。</a:t>
            </a:r>
          </a:p>
        </p:txBody>
      </p:sp>
      <p:sp>
        <p:nvSpPr>
          <p:cNvPr id="13" name="文本框 108"/>
          <p:cNvSpPr txBox="1"/>
          <p:nvPr/>
        </p:nvSpPr>
        <p:spPr>
          <a:xfrm>
            <a:off x="3437890" y="1396365"/>
            <a:ext cx="137985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文不像文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4123690" y="3150235"/>
            <a:ext cx="109728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/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导师层面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5361940" y="4397375"/>
            <a:ext cx="109728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/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  <a:sym typeface="+mn-ea"/>
              </a:rPr>
              <a:t>科研水平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6605905" y="3150235"/>
            <a:ext cx="109728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/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写作能力</a:t>
            </a:r>
          </a:p>
        </p:txBody>
      </p:sp>
      <p:sp>
        <p:nvSpPr>
          <p:cNvPr id="17" name="文本框 96"/>
          <p:cNvSpPr txBox="1"/>
          <p:nvPr/>
        </p:nvSpPr>
        <p:spPr>
          <a:xfrm>
            <a:off x="7903210" y="1569085"/>
            <a:ext cx="174815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/>
            <a:r>
              <a:rPr lang="zh-CN" altLang="en-US" sz="20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写作能力太差</a:t>
            </a:r>
          </a:p>
        </p:txBody>
      </p:sp>
      <p:sp>
        <p:nvSpPr>
          <p:cNvPr id="18" name="文本框 113"/>
          <p:cNvSpPr txBox="1"/>
          <p:nvPr/>
        </p:nvSpPr>
        <p:spPr>
          <a:xfrm>
            <a:off x="7364730" y="1958340"/>
            <a:ext cx="2783205" cy="975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不懂正确的论文写作基本知识和基本技巧，无法写出符合高水平刊物要求的文章。</a:t>
            </a:r>
          </a:p>
        </p:txBody>
      </p:sp>
      <p:sp>
        <p:nvSpPr>
          <p:cNvPr id="19" name="文本框 100"/>
          <p:cNvSpPr txBox="1"/>
          <p:nvPr/>
        </p:nvSpPr>
        <p:spPr>
          <a:xfrm>
            <a:off x="7948930" y="4787265"/>
            <a:ext cx="20110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/>
            <a:r>
              <a:rPr lang="zh-CN" altLang="en-US" sz="20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科研水平不匹配</a:t>
            </a:r>
          </a:p>
        </p:txBody>
      </p:sp>
      <p:sp>
        <p:nvSpPr>
          <p:cNvPr id="20" name="文本框 113"/>
          <p:cNvSpPr txBox="1"/>
          <p:nvPr/>
        </p:nvSpPr>
        <p:spPr>
          <a:xfrm>
            <a:off x="7391400" y="5186045"/>
            <a:ext cx="2889885" cy="12712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尤其是硕士研究生，其科研水平达不到某些高水平刊物对文章的科研要求，导致无法被录稿，这种情况合情合理。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2473568" y="4601483"/>
            <a:ext cx="538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l"/>
            <a:r>
              <a:rPr lang="en-US" altLang="zh-CN" sz="2800" b="1" dirty="0">
                <a:solidFill>
                  <a:srgbClr val="0070C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+mn-ea"/>
              </a:rPr>
              <a:t>04</a:t>
            </a:r>
          </a:p>
        </p:txBody>
      </p:sp>
      <p:sp>
        <p:nvSpPr>
          <p:cNvPr id="22" name="文本框 113"/>
          <p:cNvSpPr txBox="1"/>
          <p:nvPr/>
        </p:nvSpPr>
        <p:spPr>
          <a:xfrm>
            <a:off x="2227580" y="5061585"/>
            <a:ext cx="2807970" cy="975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导师指导力度不够，没有全方位多角度地指导，指导难以达到预期的目标。</a:t>
            </a:r>
          </a:p>
        </p:txBody>
      </p:sp>
      <p:sp>
        <p:nvSpPr>
          <p:cNvPr id="23" name="文本框 108"/>
          <p:cNvSpPr txBox="1"/>
          <p:nvPr/>
        </p:nvSpPr>
        <p:spPr>
          <a:xfrm>
            <a:off x="3027045" y="4662805"/>
            <a:ext cx="17907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指导出现问题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635475" y="287660"/>
            <a:ext cx="809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kern="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3. </a:t>
            </a:r>
            <a:r>
              <a:rPr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选刊</a:t>
            </a:r>
            <a:r>
              <a:rPr lang="zh-CN" altLang="en-US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投稿</a:t>
            </a:r>
            <a:r>
              <a:rPr lang="en-US" altLang="zh-CN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800" dirty="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研究生学术论文被拒稿看</a:t>
            </a:r>
            <a:r>
              <a:rPr lang="zh-CN" altLang="en-US" sz="2800" dirty="0" smtClean="0">
                <a:solidFill>
                  <a:srgbClr val="FF99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原因</a:t>
            </a:r>
            <a:endParaRPr lang="zh-CN" altLang="en-US" sz="2800" dirty="0">
              <a:solidFill>
                <a:srgbClr val="FF99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45480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椭圆 6"/>
          <p:cNvSpPr/>
          <p:nvPr/>
        </p:nvSpPr>
        <p:spPr>
          <a:xfrm>
            <a:off x="3961505" y="1789518"/>
            <a:ext cx="4221180" cy="4221180"/>
          </a:xfrm>
          <a:prstGeom prst="ellipse">
            <a:avLst/>
          </a:prstGeom>
          <a:noFill/>
          <a:ln w="1905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grpSp>
        <p:nvGrpSpPr>
          <p:cNvPr id="11" name="组合 10"/>
          <p:cNvGrpSpPr/>
          <p:nvPr/>
        </p:nvGrpSpPr>
        <p:grpSpPr>
          <a:xfrm>
            <a:off x="4938086" y="2885910"/>
            <a:ext cx="2109705" cy="2109705"/>
            <a:chOff x="4421114" y="2164432"/>
            <a:chExt cx="1582279" cy="1582279"/>
          </a:xfrm>
        </p:grpSpPr>
        <p:sp>
          <p:nvSpPr>
            <p:cNvPr id="3" name="椭圆 2"/>
            <p:cNvSpPr/>
            <p:nvPr/>
          </p:nvSpPr>
          <p:spPr>
            <a:xfrm rot="19842823">
              <a:off x="4421114" y="2164432"/>
              <a:ext cx="1582279" cy="1582279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758282" y="2417248"/>
              <a:ext cx="907941" cy="9925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选刊</a:t>
              </a:r>
            </a:p>
            <a:p>
              <a:pPr algn="ctr"/>
              <a:r>
                <a:rPr lang="zh-CN" altLang="en-US" sz="4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原则</a:t>
              </a: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089705" y="1693444"/>
            <a:ext cx="2031325" cy="11592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2133" b="1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期刊熟悉度</a:t>
            </a:r>
            <a:endParaRPr lang="en-US" altLang="zh-CN" sz="1867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先选择熟悉的期刊，</a:t>
            </a:r>
          </a:p>
          <a:p>
            <a:pPr algn="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后选择陌生期刊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7875253" y="1645184"/>
            <a:ext cx="2441694" cy="11592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altLang="en-US" sz="2133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审稿意见</a:t>
            </a:r>
            <a:endParaRPr lang="en-US" altLang="zh-CN" sz="1867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先投有审稿意见的期刊，</a:t>
            </a:r>
          </a:p>
          <a:p>
            <a:pPr algn="l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再选择没有审稿意见的。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1330961" y="5477087"/>
            <a:ext cx="2708487" cy="1077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2133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期刊发表周期</a:t>
            </a:r>
          </a:p>
          <a:p>
            <a:pPr algn="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先选择半月刊，再选择</a:t>
            </a:r>
          </a:p>
          <a:p>
            <a:pPr algn="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月刊最后选择双月刊。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7802881" y="5477087"/>
            <a:ext cx="3202940" cy="11592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altLang="en-US" sz="2133" b="1" dirty="0">
                <a:solidFill>
                  <a:srgbClr val="002060"/>
                </a:solidFill>
                <a:sym typeface="微软雅黑" panose="020B0503020204020204" pitchFamily="34" charset="-122"/>
              </a:rPr>
              <a:t>投刊时机</a:t>
            </a:r>
            <a:endParaRPr lang="zh-CN" altLang="en-US" sz="2133" b="1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  <a:p>
            <a:pPr algn="l">
              <a:lnSpc>
                <a:spcPct val="130000"/>
              </a:lnSpc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4-6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月和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10-12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月投稿“热期”，寒暑期投稿“荒期”。</a:t>
            </a:r>
            <a:endParaRPr lang="en-US" altLang="zh-CN" sz="2133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8870528" y="3517900"/>
            <a:ext cx="2452793" cy="1479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altLang="en-US" sz="2133" b="1" dirty="0">
                <a:solidFill>
                  <a:srgbClr val="03AEC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期刊类型</a:t>
            </a:r>
            <a:endParaRPr lang="en-US" altLang="zh-CN" sz="1867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先选择专业期刊，再选择高校期刊，最后选择综合期刊。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1278631" y="3517946"/>
            <a:ext cx="1826141" cy="12413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40000"/>
              </a:lnSpc>
            </a:pPr>
            <a:r>
              <a:rPr lang="zh-CN" altLang="en-US" sz="2133" b="1" dirty="0">
                <a:solidFill>
                  <a:schemeClr val="accent3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审稿周期</a:t>
            </a:r>
            <a:endParaRPr lang="zh-CN" altLang="en-US" sz="1200" b="1" dirty="0">
              <a:solidFill>
                <a:schemeClr val="accent3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r">
              <a:lnSpc>
                <a:spcPct val="14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先选择审稿周期短</a:t>
            </a:r>
          </a:p>
          <a:p>
            <a:pPr algn="r">
              <a:lnSpc>
                <a:spcPct val="14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的，再选择长的。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4423980" y="1556310"/>
            <a:ext cx="1054853" cy="1054853"/>
            <a:chOff x="4035535" y="1167232"/>
            <a:chExt cx="791140" cy="791140"/>
          </a:xfrm>
          <a:solidFill>
            <a:srgbClr val="8776D8"/>
          </a:solidFill>
        </p:grpSpPr>
        <p:sp>
          <p:nvSpPr>
            <p:cNvPr id="65" name="椭圆 64"/>
            <p:cNvSpPr/>
            <p:nvPr/>
          </p:nvSpPr>
          <p:spPr>
            <a:xfrm rot="19842823">
              <a:off x="4035535" y="1167232"/>
              <a:ext cx="791140" cy="7911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pic>
          <p:nvPicPr>
            <p:cNvPr id="1026" name="Picture 2" descr="E:\PPT\PPT_图标\023.png"/>
            <p:cNvPicPr>
              <a:picLocks noChangeAspect="1" noChangeArrowheads="1"/>
            </p:cNvPicPr>
            <p:nvPr/>
          </p:nvPicPr>
          <p:blipFill>
            <a:blip r:embed="rId4" cstate="print"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1024" y="1342138"/>
              <a:ext cx="462285" cy="460486"/>
            </a:xfrm>
            <a:prstGeom prst="rect">
              <a:avLst/>
            </a:prstGeom>
            <a:grpFill/>
          </p:spPr>
        </p:pic>
      </p:grpSp>
      <p:grpSp>
        <p:nvGrpSpPr>
          <p:cNvPr id="15" name="组合 14"/>
          <p:cNvGrpSpPr/>
          <p:nvPr/>
        </p:nvGrpSpPr>
        <p:grpSpPr>
          <a:xfrm>
            <a:off x="6552978" y="1582831"/>
            <a:ext cx="1054853" cy="1054853"/>
            <a:chOff x="5632283" y="1187123"/>
            <a:chExt cx="791140" cy="791140"/>
          </a:xfrm>
          <a:solidFill>
            <a:srgbClr val="00B050"/>
          </a:solidFill>
        </p:grpSpPr>
        <p:sp>
          <p:nvSpPr>
            <p:cNvPr id="69" name="椭圆 68"/>
            <p:cNvSpPr/>
            <p:nvPr/>
          </p:nvSpPr>
          <p:spPr>
            <a:xfrm rot="1842823">
              <a:off x="5632283" y="1187123"/>
              <a:ext cx="791140" cy="7911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pic>
          <p:nvPicPr>
            <p:cNvPr id="1027" name="Picture 3" descr="E:\PPT\PPT_图标\010.png"/>
            <p:cNvPicPr>
              <a:picLocks noChangeAspect="1" noChangeArrowheads="1"/>
            </p:cNvPicPr>
            <p:nvPr/>
          </p:nvPicPr>
          <p:blipFill>
            <a:blip r:embed="rId5" cstate="print"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6710" y="1352450"/>
              <a:ext cx="462285" cy="460486"/>
            </a:xfrm>
            <a:prstGeom prst="rect">
              <a:avLst/>
            </a:prstGeom>
            <a:grpFill/>
          </p:spPr>
        </p:pic>
      </p:grpSp>
      <p:grpSp>
        <p:nvGrpSpPr>
          <p:cNvPr id="17" name="组合 16"/>
          <p:cNvGrpSpPr/>
          <p:nvPr/>
        </p:nvGrpSpPr>
        <p:grpSpPr>
          <a:xfrm>
            <a:off x="7594508" y="3439858"/>
            <a:ext cx="1054853" cy="1054853"/>
            <a:chOff x="6413431" y="2579893"/>
            <a:chExt cx="791140" cy="791140"/>
          </a:xfrm>
          <a:solidFill>
            <a:srgbClr val="35C9E2"/>
          </a:solidFill>
        </p:grpSpPr>
        <p:sp>
          <p:nvSpPr>
            <p:cNvPr id="63" name="椭圆 62"/>
            <p:cNvSpPr/>
            <p:nvPr/>
          </p:nvSpPr>
          <p:spPr>
            <a:xfrm rot="16242823">
              <a:off x="6413431" y="2579893"/>
              <a:ext cx="791140" cy="7911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pic>
          <p:nvPicPr>
            <p:cNvPr id="1028" name="Picture 4" descr="E:\PPT\PPT_图标\028.png"/>
            <p:cNvPicPr>
              <a:picLocks noChangeAspect="1" noChangeArrowheads="1"/>
            </p:cNvPicPr>
            <p:nvPr/>
          </p:nvPicPr>
          <p:blipFill>
            <a:blip r:embed="rId6" cstate="print"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23798" y="2790981"/>
              <a:ext cx="370405" cy="368963"/>
            </a:xfrm>
            <a:prstGeom prst="rect">
              <a:avLst/>
            </a:prstGeom>
            <a:grpFill/>
          </p:spPr>
        </p:pic>
      </p:grpSp>
      <p:grpSp>
        <p:nvGrpSpPr>
          <p:cNvPr id="18" name="组合 17"/>
          <p:cNvGrpSpPr/>
          <p:nvPr/>
        </p:nvGrpSpPr>
        <p:grpSpPr>
          <a:xfrm>
            <a:off x="6507042" y="5270363"/>
            <a:ext cx="1054853" cy="1054853"/>
            <a:chOff x="5597831" y="3952772"/>
            <a:chExt cx="791140" cy="791140"/>
          </a:xfrm>
          <a:solidFill>
            <a:srgbClr val="002060"/>
          </a:solidFill>
        </p:grpSpPr>
        <p:sp>
          <p:nvSpPr>
            <p:cNvPr id="66" name="椭圆 65"/>
            <p:cNvSpPr/>
            <p:nvPr/>
          </p:nvSpPr>
          <p:spPr>
            <a:xfrm rot="19842823">
              <a:off x="5597831" y="3952772"/>
              <a:ext cx="791140" cy="7911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pic>
          <p:nvPicPr>
            <p:cNvPr id="1029" name="Picture 5" descr="E:\PPT\PPT_图标\074.png"/>
            <p:cNvPicPr>
              <a:picLocks noChangeAspect="1" noChangeArrowheads="1"/>
            </p:cNvPicPr>
            <p:nvPr/>
          </p:nvPicPr>
          <p:blipFill>
            <a:blip r:embed="rId7" cstate="print"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55564" y="4180681"/>
              <a:ext cx="320913" cy="335322"/>
            </a:xfrm>
            <a:prstGeom prst="rect">
              <a:avLst/>
            </a:prstGeom>
            <a:grpFill/>
          </p:spPr>
        </p:pic>
      </p:grpSp>
      <p:grpSp>
        <p:nvGrpSpPr>
          <p:cNvPr id="20" name="组合 19"/>
          <p:cNvGrpSpPr/>
          <p:nvPr/>
        </p:nvGrpSpPr>
        <p:grpSpPr>
          <a:xfrm>
            <a:off x="4378044" y="5243842"/>
            <a:ext cx="1054853" cy="1054853"/>
            <a:chOff x="4001083" y="3932881"/>
            <a:chExt cx="791140" cy="791140"/>
          </a:xfrm>
          <a:solidFill>
            <a:srgbClr val="FF0000"/>
          </a:solidFill>
        </p:grpSpPr>
        <p:sp>
          <p:nvSpPr>
            <p:cNvPr id="70" name="椭圆 69"/>
            <p:cNvSpPr/>
            <p:nvPr/>
          </p:nvSpPr>
          <p:spPr>
            <a:xfrm rot="1842823">
              <a:off x="4001083" y="3932881"/>
              <a:ext cx="791140" cy="7911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pic>
          <p:nvPicPr>
            <p:cNvPr id="1030" name="Picture 6" descr="E:\PPT\PPT_图标\289.png"/>
            <p:cNvPicPr>
              <a:picLocks noChangeAspect="1" noChangeArrowheads="1"/>
            </p:cNvPicPr>
            <p:nvPr/>
          </p:nvPicPr>
          <p:blipFill>
            <a:blip r:embed="rId8" cstate="print"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9829" y="4107629"/>
              <a:ext cx="308545" cy="377931"/>
            </a:xfrm>
            <a:prstGeom prst="rect">
              <a:avLst/>
            </a:prstGeom>
            <a:grpFill/>
          </p:spPr>
        </p:pic>
      </p:grpSp>
      <p:grpSp>
        <p:nvGrpSpPr>
          <p:cNvPr id="23" name="组合 22"/>
          <p:cNvGrpSpPr/>
          <p:nvPr/>
        </p:nvGrpSpPr>
        <p:grpSpPr>
          <a:xfrm>
            <a:off x="3336514" y="3386815"/>
            <a:ext cx="1054853" cy="1054853"/>
            <a:chOff x="3219935" y="2540111"/>
            <a:chExt cx="791140" cy="791140"/>
          </a:xfrm>
          <a:solidFill>
            <a:srgbClr val="B96E00"/>
          </a:solidFill>
        </p:grpSpPr>
        <p:sp>
          <p:nvSpPr>
            <p:cNvPr id="60" name="椭圆 59"/>
            <p:cNvSpPr/>
            <p:nvPr/>
          </p:nvSpPr>
          <p:spPr>
            <a:xfrm rot="16242823">
              <a:off x="3219935" y="2540111"/>
              <a:ext cx="791140" cy="7911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pic>
          <p:nvPicPr>
            <p:cNvPr id="1031" name="Picture 7" descr="E:\PPT\PPT_图标\429.png"/>
            <p:cNvPicPr>
              <a:picLocks noChangeAspect="1" noChangeArrowheads="1"/>
            </p:cNvPicPr>
            <p:nvPr/>
          </p:nvPicPr>
          <p:blipFill>
            <a:blip r:embed="rId9" cstate="print"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3126" y="2746940"/>
              <a:ext cx="384757" cy="384757"/>
            </a:xfrm>
            <a:prstGeom prst="rect">
              <a:avLst/>
            </a:prstGeom>
            <a:grpFill/>
          </p:spPr>
        </p:pic>
      </p:grpSp>
      <p:sp>
        <p:nvSpPr>
          <p:cNvPr id="31" name="文本框 30"/>
          <p:cNvSpPr txBox="1"/>
          <p:nvPr/>
        </p:nvSpPr>
        <p:spPr>
          <a:xfrm>
            <a:off x="635475" y="287660"/>
            <a:ext cx="809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kern="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选刊</a:t>
            </a:r>
            <a:r>
              <a:rPr lang="zh-CN" altLang="en-US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投稿</a:t>
            </a:r>
            <a:r>
              <a:rPr lang="en-US" altLang="zh-CN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800" dirty="0">
                <a:solidFill>
                  <a:srgbClr val="0070C0"/>
                </a:solidFill>
              </a:rPr>
              <a:t>选刊原则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38647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2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2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2" fill="hold" grpId="0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1" presetClass="entr" presetSubtype="1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6" dur="4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12" grpId="0"/>
      <p:bldP spid="75" grpId="0"/>
      <p:bldP spid="92" grpId="0"/>
      <p:bldP spid="93" grpId="0"/>
      <p:bldP spid="94" grpId="0"/>
      <p:bldP spid="95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2267972C-FA72-4728-89BB-1103D17B5B94}"/>
              </a:ext>
            </a:extLst>
          </p:cNvPr>
          <p:cNvGrpSpPr/>
          <p:nvPr/>
        </p:nvGrpSpPr>
        <p:grpSpPr>
          <a:xfrm>
            <a:off x="5127081" y="2675436"/>
            <a:ext cx="1894840" cy="1895475"/>
            <a:chOff x="5537" y="1955"/>
            <a:chExt cx="2984" cy="2985"/>
          </a:xfrm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0317A803-D5AB-46EC-AF9F-DC185968B6DA}"/>
                </a:ext>
              </a:extLst>
            </p:cNvPr>
            <p:cNvSpPr/>
            <p:nvPr/>
          </p:nvSpPr>
          <p:spPr bwMode="auto">
            <a:xfrm>
              <a:off x="5537" y="1955"/>
              <a:ext cx="1493" cy="2242"/>
            </a:xfrm>
            <a:custGeom>
              <a:avLst/>
              <a:gdLst/>
              <a:ahLst/>
              <a:cxnLst>
                <a:cxn ang="0">
                  <a:pos x="422" y="0"/>
                </a:cxn>
                <a:cxn ang="0">
                  <a:pos x="0" y="421"/>
                </a:cxn>
                <a:cxn ang="0">
                  <a:pos x="57" y="632"/>
                </a:cxn>
                <a:cxn ang="0">
                  <a:pos x="422" y="421"/>
                </a:cxn>
                <a:cxn ang="0">
                  <a:pos x="422" y="0"/>
                </a:cxn>
              </a:cxnLst>
              <a:rect l="0" t="0" r="r" b="b"/>
              <a:pathLst>
                <a:path w="422" h="632">
                  <a:moveTo>
                    <a:pt x="422" y="0"/>
                  </a:moveTo>
                  <a:cubicBezTo>
                    <a:pt x="189" y="0"/>
                    <a:pt x="0" y="188"/>
                    <a:pt x="0" y="421"/>
                  </a:cubicBezTo>
                  <a:cubicBezTo>
                    <a:pt x="0" y="498"/>
                    <a:pt x="21" y="570"/>
                    <a:pt x="57" y="632"/>
                  </a:cubicBezTo>
                  <a:cubicBezTo>
                    <a:pt x="422" y="421"/>
                    <a:pt x="422" y="421"/>
                    <a:pt x="422" y="421"/>
                  </a:cubicBezTo>
                  <a:lnTo>
                    <a:pt x="42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bg1"/>
              </a:solidFill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>
                <a:cs typeface="+mn-ea"/>
                <a:sym typeface="+mn-lt"/>
              </a:endParaRPr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D360F617-C317-4EFA-93DF-73F32864EE07}"/>
                </a:ext>
              </a:extLst>
            </p:cNvPr>
            <p:cNvSpPr/>
            <p:nvPr/>
          </p:nvSpPr>
          <p:spPr bwMode="auto">
            <a:xfrm>
              <a:off x="7029" y="1955"/>
              <a:ext cx="1493" cy="2242"/>
            </a:xfrm>
            <a:custGeom>
              <a:avLst/>
              <a:gdLst/>
              <a:ahLst/>
              <a:cxnLst>
                <a:cxn ang="0">
                  <a:pos x="364" y="632"/>
                </a:cxn>
                <a:cxn ang="0">
                  <a:pos x="421" y="421"/>
                </a:cxn>
                <a:cxn ang="0">
                  <a:pos x="0" y="0"/>
                </a:cxn>
                <a:cxn ang="0">
                  <a:pos x="0" y="421"/>
                </a:cxn>
                <a:cxn ang="0">
                  <a:pos x="364" y="632"/>
                </a:cxn>
              </a:cxnLst>
              <a:rect l="0" t="0" r="r" b="b"/>
              <a:pathLst>
                <a:path w="421" h="632">
                  <a:moveTo>
                    <a:pt x="364" y="632"/>
                  </a:moveTo>
                  <a:cubicBezTo>
                    <a:pt x="400" y="570"/>
                    <a:pt x="421" y="498"/>
                    <a:pt x="421" y="421"/>
                  </a:cubicBezTo>
                  <a:cubicBezTo>
                    <a:pt x="421" y="188"/>
                    <a:pt x="232" y="0"/>
                    <a:pt x="0" y="0"/>
                  </a:cubicBezTo>
                  <a:cubicBezTo>
                    <a:pt x="0" y="421"/>
                    <a:pt x="0" y="421"/>
                    <a:pt x="0" y="421"/>
                  </a:cubicBezTo>
                  <a:lnTo>
                    <a:pt x="364" y="632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bg1"/>
              </a:solidFill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>
                <a:cs typeface="+mn-ea"/>
                <a:sym typeface="+mn-lt"/>
              </a:endParaRPr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17590477-3573-4AEF-AD75-2807323F6C85}"/>
                </a:ext>
              </a:extLst>
            </p:cNvPr>
            <p:cNvSpPr/>
            <p:nvPr/>
          </p:nvSpPr>
          <p:spPr bwMode="auto">
            <a:xfrm>
              <a:off x="5737" y="3448"/>
              <a:ext cx="2585" cy="1493"/>
            </a:xfrm>
            <a:custGeom>
              <a:avLst/>
              <a:gdLst/>
              <a:ahLst/>
              <a:cxnLst>
                <a:cxn ang="0">
                  <a:pos x="365" y="0"/>
                </a:cxn>
                <a:cxn ang="0">
                  <a:pos x="0" y="211"/>
                </a:cxn>
                <a:cxn ang="0">
                  <a:pos x="365" y="421"/>
                </a:cxn>
                <a:cxn ang="0">
                  <a:pos x="729" y="211"/>
                </a:cxn>
                <a:cxn ang="0">
                  <a:pos x="365" y="0"/>
                </a:cxn>
              </a:cxnLst>
              <a:rect l="0" t="0" r="r" b="b"/>
              <a:pathLst>
                <a:path w="729" h="421">
                  <a:moveTo>
                    <a:pt x="365" y="0"/>
                  </a:moveTo>
                  <a:cubicBezTo>
                    <a:pt x="0" y="211"/>
                    <a:pt x="0" y="211"/>
                    <a:pt x="0" y="211"/>
                  </a:cubicBezTo>
                  <a:cubicBezTo>
                    <a:pt x="73" y="337"/>
                    <a:pt x="209" y="421"/>
                    <a:pt x="365" y="421"/>
                  </a:cubicBezTo>
                  <a:cubicBezTo>
                    <a:pt x="520" y="421"/>
                    <a:pt x="656" y="337"/>
                    <a:pt x="729" y="211"/>
                  </a:cubicBezTo>
                  <a:lnTo>
                    <a:pt x="365" y="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solidFill>
                <a:schemeClr val="bg1"/>
              </a:solidFill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>
                <a:cs typeface="+mn-ea"/>
                <a:sym typeface="+mn-lt"/>
              </a:endParaRPr>
            </a:p>
          </p:txBody>
        </p:sp>
      </p:grpSp>
      <p:grpSp>
        <p:nvGrpSpPr>
          <p:cNvPr id="13" name="Group 33">
            <a:extLst>
              <a:ext uri="{FF2B5EF4-FFF2-40B4-BE49-F238E27FC236}">
                <a16:creationId xmlns:a16="http://schemas.microsoft.com/office/drawing/2014/main" id="{CF46A132-C809-4711-A3EB-8835BBE3A8B0}"/>
              </a:ext>
            </a:extLst>
          </p:cNvPr>
          <p:cNvGrpSpPr/>
          <p:nvPr/>
        </p:nvGrpSpPr>
        <p:grpSpPr>
          <a:xfrm>
            <a:off x="5260087" y="3238389"/>
            <a:ext cx="295939" cy="187428"/>
            <a:chOff x="3175000" y="3792538"/>
            <a:chExt cx="190500" cy="120650"/>
          </a:xfrm>
          <a:solidFill>
            <a:schemeClr val="bg1"/>
          </a:solidFill>
        </p:grpSpPr>
        <p:sp>
          <p:nvSpPr>
            <p:cNvPr id="14" name="Freeform 31">
              <a:extLst>
                <a:ext uri="{FF2B5EF4-FFF2-40B4-BE49-F238E27FC236}">
                  <a16:creationId xmlns:a16="http://schemas.microsoft.com/office/drawing/2014/main" id="{AA7F5B19-9112-423E-921C-D60B5B115F50}"/>
                </a:ext>
              </a:extLst>
            </p:cNvPr>
            <p:cNvSpPr/>
            <p:nvPr/>
          </p:nvSpPr>
          <p:spPr bwMode="auto">
            <a:xfrm>
              <a:off x="3175000" y="3792538"/>
              <a:ext cx="190500" cy="109538"/>
            </a:xfrm>
            <a:custGeom>
              <a:avLst/>
              <a:gdLst/>
              <a:ahLst/>
              <a:cxnLst>
                <a:cxn ang="0">
                  <a:pos x="32" y="3"/>
                </a:cxn>
                <a:cxn ang="0">
                  <a:pos x="32" y="3"/>
                </a:cxn>
                <a:cxn ang="0">
                  <a:pos x="33" y="1"/>
                </a:cxn>
                <a:cxn ang="0">
                  <a:pos x="33" y="1"/>
                </a:cxn>
                <a:cxn ang="0">
                  <a:pos x="32" y="0"/>
                </a:cxn>
                <a:cxn ang="0">
                  <a:pos x="32" y="0"/>
                </a:cxn>
                <a:cxn ang="0">
                  <a:pos x="30" y="1"/>
                </a:cxn>
                <a:cxn ang="0">
                  <a:pos x="30" y="1"/>
                </a:cxn>
                <a:cxn ang="0">
                  <a:pos x="29" y="2"/>
                </a:cxn>
                <a:cxn ang="0">
                  <a:pos x="29" y="2"/>
                </a:cxn>
                <a:cxn ang="0">
                  <a:pos x="30" y="3"/>
                </a:cxn>
                <a:cxn ang="0">
                  <a:pos x="21" y="11"/>
                </a:cxn>
                <a:cxn ang="0">
                  <a:pos x="15" y="5"/>
                </a:cxn>
                <a:cxn ang="0">
                  <a:pos x="0" y="19"/>
                </a:cxn>
                <a:cxn ang="0">
                  <a:pos x="1" y="19"/>
                </a:cxn>
                <a:cxn ang="0">
                  <a:pos x="15" y="6"/>
                </a:cxn>
                <a:cxn ang="0">
                  <a:pos x="21" y="12"/>
                </a:cxn>
                <a:cxn ang="0">
                  <a:pos x="30" y="3"/>
                </a:cxn>
                <a:cxn ang="0">
                  <a:pos x="31" y="4"/>
                </a:cxn>
                <a:cxn ang="0">
                  <a:pos x="31" y="4"/>
                </a:cxn>
                <a:cxn ang="0">
                  <a:pos x="32" y="3"/>
                </a:cxn>
              </a:cxnLst>
              <a:rect l="0" t="0" r="r" b="b"/>
              <a:pathLst>
                <a:path w="33" h="19">
                  <a:moveTo>
                    <a:pt x="32" y="3"/>
                  </a:moveTo>
                  <a:cubicBezTo>
                    <a:pt x="32" y="3"/>
                    <a:pt x="32" y="3"/>
                    <a:pt x="32" y="3"/>
                  </a:cubicBezTo>
                  <a:cubicBezTo>
                    <a:pt x="32" y="3"/>
                    <a:pt x="33" y="2"/>
                    <a:pt x="33" y="1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3" y="1"/>
                    <a:pt x="33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1" y="1"/>
                    <a:pt x="30" y="1"/>
                    <a:pt x="30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29" y="1"/>
                    <a:pt x="29" y="1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0" y="2"/>
                    <a:pt x="30" y="2"/>
                    <a:pt x="30" y="3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1" y="3"/>
                    <a:pt x="31" y="3"/>
                    <a:pt x="31" y="4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1" y="4"/>
                    <a:pt x="32" y="4"/>
                    <a:pt x="32" y="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>
                <a:cs typeface="+mn-ea"/>
                <a:sym typeface="+mn-lt"/>
              </a:endParaRPr>
            </a:p>
          </p:txBody>
        </p:sp>
        <p:sp>
          <p:nvSpPr>
            <p:cNvPr id="15" name="Freeform 32">
              <a:extLst>
                <a:ext uri="{FF2B5EF4-FFF2-40B4-BE49-F238E27FC236}">
                  <a16:creationId xmlns:a16="http://schemas.microsoft.com/office/drawing/2014/main" id="{F958C207-5066-4537-8A03-EB552505EDDA}"/>
                </a:ext>
              </a:extLst>
            </p:cNvPr>
            <p:cNvSpPr/>
            <p:nvPr/>
          </p:nvSpPr>
          <p:spPr bwMode="auto">
            <a:xfrm>
              <a:off x="3325813" y="3821113"/>
              <a:ext cx="22225" cy="92075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0" y="58"/>
                </a:cxn>
                <a:cxn ang="0">
                  <a:pos x="14" y="58"/>
                </a:cxn>
                <a:cxn ang="0">
                  <a:pos x="14" y="0"/>
                </a:cxn>
                <a:cxn ang="0">
                  <a:pos x="0" y="11"/>
                </a:cxn>
              </a:cxnLst>
              <a:rect l="0" t="0" r="r" b="b"/>
              <a:pathLst>
                <a:path w="14" h="58">
                  <a:moveTo>
                    <a:pt x="0" y="11"/>
                  </a:moveTo>
                  <a:lnTo>
                    <a:pt x="0" y="58"/>
                  </a:lnTo>
                  <a:lnTo>
                    <a:pt x="14" y="58"/>
                  </a:lnTo>
                  <a:lnTo>
                    <a:pt x="14" y="0"/>
                  </a:lnTo>
                  <a:lnTo>
                    <a:pt x="0" y="1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>
                <a:cs typeface="+mn-ea"/>
                <a:sym typeface="+mn-lt"/>
              </a:endParaRPr>
            </a:p>
          </p:txBody>
        </p:sp>
        <p:sp>
          <p:nvSpPr>
            <p:cNvPr id="16" name="Freeform 33">
              <a:extLst>
                <a:ext uri="{FF2B5EF4-FFF2-40B4-BE49-F238E27FC236}">
                  <a16:creationId xmlns:a16="http://schemas.microsoft.com/office/drawing/2014/main" id="{6771EC5A-17AB-42B9-85E7-E1C5B31C8984}"/>
                </a:ext>
              </a:extLst>
            </p:cNvPr>
            <p:cNvSpPr/>
            <p:nvPr/>
          </p:nvSpPr>
          <p:spPr bwMode="auto">
            <a:xfrm>
              <a:off x="3295650" y="3843338"/>
              <a:ext cx="23813" cy="69850"/>
            </a:xfrm>
            <a:custGeom>
              <a:avLst/>
              <a:gdLst/>
              <a:ahLst/>
              <a:cxnLst>
                <a:cxn ang="0">
                  <a:pos x="0" y="15"/>
                </a:cxn>
                <a:cxn ang="0">
                  <a:pos x="0" y="44"/>
                </a:cxn>
                <a:cxn ang="0">
                  <a:pos x="15" y="44"/>
                </a:cxn>
                <a:cxn ang="0">
                  <a:pos x="15" y="0"/>
                </a:cxn>
                <a:cxn ang="0">
                  <a:pos x="0" y="15"/>
                </a:cxn>
              </a:cxnLst>
              <a:rect l="0" t="0" r="r" b="b"/>
              <a:pathLst>
                <a:path w="15" h="44">
                  <a:moveTo>
                    <a:pt x="0" y="15"/>
                  </a:moveTo>
                  <a:lnTo>
                    <a:pt x="0" y="44"/>
                  </a:lnTo>
                  <a:lnTo>
                    <a:pt x="15" y="44"/>
                  </a:lnTo>
                  <a:lnTo>
                    <a:pt x="15" y="0"/>
                  </a:lnTo>
                  <a:lnTo>
                    <a:pt x="0" y="1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>
                <a:cs typeface="+mn-ea"/>
                <a:sym typeface="+mn-lt"/>
              </a:endParaRPr>
            </a:p>
          </p:txBody>
        </p:sp>
        <p:sp>
          <p:nvSpPr>
            <p:cNvPr id="17" name="Freeform 34">
              <a:extLst>
                <a:ext uri="{FF2B5EF4-FFF2-40B4-BE49-F238E27FC236}">
                  <a16:creationId xmlns:a16="http://schemas.microsoft.com/office/drawing/2014/main" id="{EE535497-6AB1-4D6B-8A76-3BE092E3755B}"/>
                </a:ext>
              </a:extLst>
            </p:cNvPr>
            <p:cNvSpPr/>
            <p:nvPr/>
          </p:nvSpPr>
          <p:spPr bwMode="auto">
            <a:xfrm>
              <a:off x="3267075" y="3843338"/>
              <a:ext cx="23813" cy="698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4"/>
                </a:cxn>
                <a:cxn ang="0">
                  <a:pos x="15" y="44"/>
                </a:cxn>
                <a:cxn ang="0">
                  <a:pos x="15" y="11"/>
                </a:cxn>
                <a:cxn ang="0">
                  <a:pos x="0" y="0"/>
                </a:cxn>
              </a:cxnLst>
              <a:rect l="0" t="0" r="r" b="b"/>
              <a:pathLst>
                <a:path w="15" h="44">
                  <a:moveTo>
                    <a:pt x="0" y="0"/>
                  </a:moveTo>
                  <a:lnTo>
                    <a:pt x="0" y="44"/>
                  </a:lnTo>
                  <a:lnTo>
                    <a:pt x="15" y="44"/>
                  </a:lnTo>
                  <a:lnTo>
                    <a:pt x="15" y="1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>
                <a:cs typeface="+mn-ea"/>
                <a:sym typeface="+mn-lt"/>
              </a:endParaRPr>
            </a:p>
          </p:txBody>
        </p:sp>
        <p:sp>
          <p:nvSpPr>
            <p:cNvPr id="18" name="Freeform 35">
              <a:extLst>
                <a:ext uri="{FF2B5EF4-FFF2-40B4-BE49-F238E27FC236}">
                  <a16:creationId xmlns:a16="http://schemas.microsoft.com/office/drawing/2014/main" id="{8B4C7FD0-75C1-4D0D-A2D0-17D8079EC402}"/>
                </a:ext>
              </a:extLst>
            </p:cNvPr>
            <p:cNvSpPr/>
            <p:nvPr/>
          </p:nvSpPr>
          <p:spPr bwMode="auto">
            <a:xfrm>
              <a:off x="3238500" y="3832225"/>
              <a:ext cx="23813" cy="80963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0" y="11"/>
                </a:cxn>
                <a:cxn ang="0">
                  <a:pos x="0" y="51"/>
                </a:cxn>
                <a:cxn ang="0">
                  <a:pos x="15" y="51"/>
                </a:cxn>
                <a:cxn ang="0">
                  <a:pos x="15" y="0"/>
                </a:cxn>
                <a:cxn ang="0">
                  <a:pos x="15" y="0"/>
                </a:cxn>
              </a:cxnLst>
              <a:rect l="0" t="0" r="r" b="b"/>
              <a:pathLst>
                <a:path w="15" h="51">
                  <a:moveTo>
                    <a:pt x="15" y="0"/>
                  </a:moveTo>
                  <a:lnTo>
                    <a:pt x="0" y="11"/>
                  </a:lnTo>
                  <a:lnTo>
                    <a:pt x="0" y="51"/>
                  </a:lnTo>
                  <a:lnTo>
                    <a:pt x="15" y="51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>
                <a:cs typeface="+mn-ea"/>
                <a:sym typeface="+mn-lt"/>
              </a:endParaRPr>
            </a:p>
          </p:txBody>
        </p:sp>
        <p:sp>
          <p:nvSpPr>
            <p:cNvPr id="19" name="Freeform 36">
              <a:extLst>
                <a:ext uri="{FF2B5EF4-FFF2-40B4-BE49-F238E27FC236}">
                  <a16:creationId xmlns:a16="http://schemas.microsoft.com/office/drawing/2014/main" id="{9B7C5D88-2D90-4B1B-870B-11BB40C76361}"/>
                </a:ext>
              </a:extLst>
            </p:cNvPr>
            <p:cNvSpPr/>
            <p:nvPr/>
          </p:nvSpPr>
          <p:spPr bwMode="auto">
            <a:xfrm>
              <a:off x="3209925" y="3860800"/>
              <a:ext cx="22225" cy="52388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0" y="33"/>
                </a:cxn>
                <a:cxn ang="0">
                  <a:pos x="14" y="33"/>
                </a:cxn>
                <a:cxn ang="0">
                  <a:pos x="14" y="0"/>
                </a:cxn>
                <a:cxn ang="0">
                  <a:pos x="0" y="11"/>
                </a:cxn>
              </a:cxnLst>
              <a:rect l="0" t="0" r="r" b="b"/>
              <a:pathLst>
                <a:path w="14" h="33">
                  <a:moveTo>
                    <a:pt x="0" y="11"/>
                  </a:moveTo>
                  <a:lnTo>
                    <a:pt x="0" y="33"/>
                  </a:lnTo>
                  <a:lnTo>
                    <a:pt x="14" y="33"/>
                  </a:lnTo>
                  <a:lnTo>
                    <a:pt x="14" y="0"/>
                  </a:lnTo>
                  <a:lnTo>
                    <a:pt x="0" y="1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>
                <a:cs typeface="+mn-ea"/>
                <a:sym typeface="+mn-lt"/>
              </a:endParaRPr>
            </a:p>
          </p:txBody>
        </p:sp>
        <p:sp>
          <p:nvSpPr>
            <p:cNvPr id="20" name="Freeform 37">
              <a:extLst>
                <a:ext uri="{FF2B5EF4-FFF2-40B4-BE49-F238E27FC236}">
                  <a16:creationId xmlns:a16="http://schemas.microsoft.com/office/drawing/2014/main" id="{D8E438EF-5018-45CE-9585-6A0EE4413E81}"/>
                </a:ext>
              </a:extLst>
            </p:cNvPr>
            <p:cNvSpPr/>
            <p:nvPr/>
          </p:nvSpPr>
          <p:spPr bwMode="auto">
            <a:xfrm>
              <a:off x="3181350" y="3884613"/>
              <a:ext cx="22225" cy="28575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0" y="18"/>
                </a:cxn>
                <a:cxn ang="0">
                  <a:pos x="14" y="18"/>
                </a:cxn>
                <a:cxn ang="0">
                  <a:pos x="14" y="0"/>
                </a:cxn>
                <a:cxn ang="0">
                  <a:pos x="0" y="14"/>
                </a:cxn>
              </a:cxnLst>
              <a:rect l="0" t="0" r="r" b="b"/>
              <a:pathLst>
                <a:path w="14" h="18">
                  <a:moveTo>
                    <a:pt x="0" y="14"/>
                  </a:moveTo>
                  <a:lnTo>
                    <a:pt x="0" y="18"/>
                  </a:lnTo>
                  <a:lnTo>
                    <a:pt x="14" y="18"/>
                  </a:lnTo>
                  <a:lnTo>
                    <a:pt x="14" y="0"/>
                  </a:lnTo>
                  <a:lnTo>
                    <a:pt x="0" y="1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>
                <a:cs typeface="+mn-ea"/>
                <a:sym typeface="+mn-lt"/>
              </a:endParaRPr>
            </a:p>
          </p:txBody>
        </p:sp>
      </p:grpSp>
      <p:grpSp>
        <p:nvGrpSpPr>
          <p:cNvPr id="21" name="Group 41">
            <a:extLst>
              <a:ext uri="{FF2B5EF4-FFF2-40B4-BE49-F238E27FC236}">
                <a16:creationId xmlns:a16="http://schemas.microsoft.com/office/drawing/2014/main" id="{B6877E70-B662-4AE8-8C72-4E24C86CF83D}"/>
              </a:ext>
            </a:extLst>
          </p:cNvPr>
          <p:cNvGrpSpPr/>
          <p:nvPr/>
        </p:nvGrpSpPr>
        <p:grpSpPr>
          <a:xfrm>
            <a:off x="6572628" y="3229092"/>
            <a:ext cx="270560" cy="206022"/>
            <a:chOff x="3694113" y="3481388"/>
            <a:chExt cx="173038" cy="131763"/>
          </a:xfrm>
          <a:solidFill>
            <a:schemeClr val="bg1"/>
          </a:solidFill>
        </p:grpSpPr>
        <p:sp>
          <p:nvSpPr>
            <p:cNvPr id="22" name="Freeform 38">
              <a:extLst>
                <a:ext uri="{FF2B5EF4-FFF2-40B4-BE49-F238E27FC236}">
                  <a16:creationId xmlns:a16="http://schemas.microsoft.com/office/drawing/2014/main" id="{4850770E-FBDE-4467-98F6-FBB82DF06C4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94113" y="3481388"/>
              <a:ext cx="173038" cy="131763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0" y="17"/>
                </a:cxn>
                <a:cxn ang="0">
                  <a:pos x="3" y="20"/>
                </a:cxn>
                <a:cxn ang="0">
                  <a:pos x="10" y="20"/>
                </a:cxn>
                <a:cxn ang="0">
                  <a:pos x="9" y="21"/>
                </a:cxn>
                <a:cxn ang="0">
                  <a:pos x="5" y="21"/>
                </a:cxn>
                <a:cxn ang="0">
                  <a:pos x="3" y="22"/>
                </a:cxn>
                <a:cxn ang="0">
                  <a:pos x="5" y="23"/>
                </a:cxn>
                <a:cxn ang="0">
                  <a:pos x="25" y="23"/>
                </a:cxn>
                <a:cxn ang="0">
                  <a:pos x="27" y="22"/>
                </a:cxn>
                <a:cxn ang="0">
                  <a:pos x="25" y="21"/>
                </a:cxn>
                <a:cxn ang="0">
                  <a:pos x="21" y="21"/>
                </a:cxn>
                <a:cxn ang="0">
                  <a:pos x="20" y="20"/>
                </a:cxn>
                <a:cxn ang="0">
                  <a:pos x="27" y="20"/>
                </a:cxn>
                <a:cxn ang="0">
                  <a:pos x="30" y="17"/>
                </a:cxn>
                <a:cxn ang="0">
                  <a:pos x="30" y="3"/>
                </a:cxn>
                <a:cxn ang="0">
                  <a:pos x="27" y="0"/>
                </a:cxn>
                <a:cxn ang="0">
                  <a:pos x="29" y="17"/>
                </a:cxn>
                <a:cxn ang="0">
                  <a:pos x="27" y="18"/>
                </a:cxn>
                <a:cxn ang="0">
                  <a:pos x="3" y="18"/>
                </a:cxn>
                <a:cxn ang="0">
                  <a:pos x="1" y="17"/>
                </a:cxn>
                <a:cxn ang="0">
                  <a:pos x="1" y="3"/>
                </a:cxn>
                <a:cxn ang="0">
                  <a:pos x="3" y="2"/>
                </a:cxn>
                <a:cxn ang="0">
                  <a:pos x="27" y="2"/>
                </a:cxn>
                <a:cxn ang="0">
                  <a:pos x="29" y="3"/>
                </a:cxn>
                <a:cxn ang="0">
                  <a:pos x="29" y="17"/>
                </a:cxn>
              </a:cxnLst>
              <a:rect l="0" t="0" r="r" b="b"/>
              <a:pathLst>
                <a:path w="30" h="23">
                  <a:moveTo>
                    <a:pt x="27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1" y="20"/>
                    <a:pt x="3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9" y="20"/>
                    <a:pt x="9" y="20"/>
                    <a:pt x="9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4" y="21"/>
                    <a:pt x="3" y="21"/>
                    <a:pt x="3" y="22"/>
                  </a:cubicBezTo>
                  <a:cubicBezTo>
                    <a:pt x="3" y="22"/>
                    <a:pt x="4" y="23"/>
                    <a:pt x="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6" y="23"/>
                    <a:pt x="27" y="22"/>
                    <a:pt x="27" y="22"/>
                  </a:cubicBezTo>
                  <a:cubicBezTo>
                    <a:pt x="27" y="21"/>
                    <a:pt x="26" y="21"/>
                    <a:pt x="25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0"/>
                    <a:pt x="20" y="20"/>
                    <a:pt x="20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9" y="20"/>
                    <a:pt x="30" y="19"/>
                    <a:pt x="30" y="17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1"/>
                    <a:pt x="29" y="0"/>
                    <a:pt x="27" y="0"/>
                  </a:cubicBezTo>
                  <a:close/>
                  <a:moveTo>
                    <a:pt x="29" y="17"/>
                  </a:moveTo>
                  <a:cubicBezTo>
                    <a:pt x="29" y="18"/>
                    <a:pt x="28" y="18"/>
                    <a:pt x="27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2" y="18"/>
                    <a:pt x="1" y="18"/>
                    <a:pt x="1" y="17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2" y="2"/>
                    <a:pt x="3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8" y="2"/>
                    <a:pt x="29" y="2"/>
                    <a:pt x="29" y="3"/>
                  </a:cubicBezTo>
                  <a:lnTo>
                    <a:pt x="29" y="1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>
                <a:cs typeface="+mn-ea"/>
                <a:sym typeface="+mn-lt"/>
              </a:endParaRPr>
            </a:p>
          </p:txBody>
        </p:sp>
        <p:sp>
          <p:nvSpPr>
            <p:cNvPr id="23" name="Freeform 39">
              <a:extLst>
                <a:ext uri="{FF2B5EF4-FFF2-40B4-BE49-F238E27FC236}">
                  <a16:creationId xmlns:a16="http://schemas.microsoft.com/office/drawing/2014/main" id="{7D1E7B19-C495-4248-BC21-933188261E3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33800" y="3514725"/>
              <a:ext cx="63500" cy="63500"/>
            </a:xfrm>
            <a:custGeom>
              <a:avLst/>
              <a:gdLst/>
              <a:ahLst/>
              <a:cxnLst>
                <a:cxn ang="0">
                  <a:pos x="11" y="6"/>
                </a:cxn>
                <a:cxn ang="0">
                  <a:pos x="11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8" y="2"/>
                </a:cxn>
                <a:cxn ang="0">
                  <a:pos x="6" y="1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5" y="1"/>
                </a:cxn>
                <a:cxn ang="0">
                  <a:pos x="3" y="2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2" y="3"/>
                </a:cxn>
                <a:cxn ang="0">
                  <a:pos x="1" y="5"/>
                </a:cxn>
                <a:cxn ang="0">
                  <a:pos x="0" y="5"/>
                </a:cxn>
                <a:cxn ang="0">
                  <a:pos x="0" y="6"/>
                </a:cxn>
                <a:cxn ang="0">
                  <a:pos x="1" y="6"/>
                </a:cxn>
                <a:cxn ang="0">
                  <a:pos x="2" y="8"/>
                </a:cxn>
                <a:cxn ang="0">
                  <a:pos x="1" y="9"/>
                </a:cxn>
                <a:cxn ang="0">
                  <a:pos x="2" y="10"/>
                </a:cxn>
                <a:cxn ang="0">
                  <a:pos x="3" y="9"/>
                </a:cxn>
                <a:cxn ang="0">
                  <a:pos x="5" y="10"/>
                </a:cxn>
                <a:cxn ang="0">
                  <a:pos x="5" y="11"/>
                </a:cxn>
                <a:cxn ang="0">
                  <a:pos x="6" y="11"/>
                </a:cxn>
                <a:cxn ang="0">
                  <a:pos x="6" y="10"/>
                </a:cxn>
                <a:cxn ang="0">
                  <a:pos x="8" y="9"/>
                </a:cxn>
                <a:cxn ang="0">
                  <a:pos x="9" y="10"/>
                </a:cxn>
                <a:cxn ang="0">
                  <a:pos x="9" y="9"/>
                </a:cxn>
                <a:cxn ang="0">
                  <a:pos x="9" y="8"/>
                </a:cxn>
                <a:cxn ang="0">
                  <a:pos x="9" y="6"/>
                </a:cxn>
                <a:cxn ang="0">
                  <a:pos x="11" y="6"/>
                </a:cxn>
                <a:cxn ang="0">
                  <a:pos x="8" y="6"/>
                </a:cxn>
                <a:cxn ang="0">
                  <a:pos x="5" y="9"/>
                </a:cxn>
                <a:cxn ang="0">
                  <a:pos x="2" y="6"/>
                </a:cxn>
                <a:cxn ang="0">
                  <a:pos x="5" y="2"/>
                </a:cxn>
                <a:cxn ang="0">
                  <a:pos x="8" y="6"/>
                </a:cxn>
              </a:cxnLst>
              <a:rect l="0" t="0" r="r" b="b"/>
              <a:pathLst>
                <a:path w="11" h="11">
                  <a:moveTo>
                    <a:pt x="11" y="6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4"/>
                    <a:pt x="9" y="4"/>
                    <a:pt x="9" y="3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7" y="2"/>
                    <a:pt x="7" y="1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3" y="2"/>
                    <a:pt x="3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4"/>
                    <a:pt x="1" y="4"/>
                    <a:pt x="1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7"/>
                    <a:pt x="1" y="8"/>
                    <a:pt x="2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10"/>
                    <a:pt x="4" y="10"/>
                    <a:pt x="5" y="10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7" y="10"/>
                    <a:pt x="7" y="10"/>
                    <a:pt x="8" y="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7"/>
                    <a:pt x="9" y="6"/>
                  </a:cubicBezTo>
                  <a:lnTo>
                    <a:pt x="11" y="6"/>
                  </a:lnTo>
                  <a:close/>
                  <a:moveTo>
                    <a:pt x="8" y="6"/>
                  </a:moveTo>
                  <a:cubicBezTo>
                    <a:pt x="8" y="7"/>
                    <a:pt x="7" y="9"/>
                    <a:pt x="5" y="9"/>
                  </a:cubicBezTo>
                  <a:cubicBezTo>
                    <a:pt x="3" y="9"/>
                    <a:pt x="2" y="7"/>
                    <a:pt x="2" y="6"/>
                  </a:cubicBezTo>
                  <a:cubicBezTo>
                    <a:pt x="2" y="4"/>
                    <a:pt x="3" y="2"/>
                    <a:pt x="5" y="2"/>
                  </a:cubicBezTo>
                  <a:cubicBezTo>
                    <a:pt x="7" y="2"/>
                    <a:pt x="8" y="4"/>
                    <a:pt x="8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>
                <a:cs typeface="+mn-ea"/>
                <a:sym typeface="+mn-lt"/>
              </a:endParaRPr>
            </a:p>
          </p:txBody>
        </p:sp>
        <p:sp>
          <p:nvSpPr>
            <p:cNvPr id="24" name="Freeform 40">
              <a:extLst>
                <a:ext uri="{FF2B5EF4-FFF2-40B4-BE49-F238E27FC236}">
                  <a16:creationId xmlns:a16="http://schemas.microsoft.com/office/drawing/2014/main" id="{69134009-648C-4535-955E-B7096652BD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92538" y="3544888"/>
              <a:ext cx="34925" cy="28575"/>
            </a:xfrm>
            <a:custGeom>
              <a:avLst/>
              <a:gdLst/>
              <a:ahLst/>
              <a:cxnLst>
                <a:cxn ang="0">
                  <a:pos x="6" y="3"/>
                </a:cxn>
                <a:cxn ang="0">
                  <a:pos x="6" y="2"/>
                </a:cxn>
                <a:cxn ang="0">
                  <a:pos x="5" y="2"/>
                </a:cxn>
                <a:cxn ang="0">
                  <a:pos x="5" y="1"/>
                </a:cxn>
                <a:cxn ang="0">
                  <a:pos x="5" y="1"/>
                </a:cxn>
                <a:cxn ang="0">
                  <a:pos x="5" y="0"/>
                </a:cxn>
                <a:cxn ang="0">
                  <a:pos x="4" y="1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0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2"/>
                </a:cxn>
                <a:cxn ang="0">
                  <a:pos x="0" y="2"/>
                </a:cxn>
                <a:cxn ang="0">
                  <a:pos x="0" y="3"/>
                </a:cxn>
                <a:cxn ang="0">
                  <a:pos x="1" y="3"/>
                </a:cxn>
                <a:cxn ang="0">
                  <a:pos x="1" y="4"/>
                </a:cxn>
                <a:cxn ang="0">
                  <a:pos x="1" y="4"/>
                </a:cxn>
                <a:cxn ang="0">
                  <a:pos x="1" y="4"/>
                </a:cxn>
                <a:cxn ang="0">
                  <a:pos x="2" y="4"/>
                </a:cxn>
                <a:cxn ang="0">
                  <a:pos x="3" y="4"/>
                </a:cxn>
                <a:cxn ang="0">
                  <a:pos x="3" y="5"/>
                </a:cxn>
                <a:cxn ang="0">
                  <a:pos x="3" y="5"/>
                </a:cxn>
                <a:cxn ang="0">
                  <a:pos x="3" y="4"/>
                </a:cxn>
                <a:cxn ang="0">
                  <a:pos x="4" y="4"/>
                </a:cxn>
                <a:cxn ang="0">
                  <a:pos x="5" y="4"/>
                </a:cxn>
                <a:cxn ang="0">
                  <a:pos x="5" y="4"/>
                </a:cxn>
                <a:cxn ang="0">
                  <a:pos x="5" y="4"/>
                </a:cxn>
                <a:cxn ang="0">
                  <a:pos x="5" y="3"/>
                </a:cxn>
                <a:cxn ang="0">
                  <a:pos x="6" y="3"/>
                </a:cxn>
                <a:cxn ang="0">
                  <a:pos x="5" y="2"/>
                </a:cxn>
                <a:cxn ang="0">
                  <a:pos x="3" y="4"/>
                </a:cxn>
                <a:cxn ang="0">
                  <a:pos x="1" y="2"/>
                </a:cxn>
                <a:cxn ang="0">
                  <a:pos x="3" y="1"/>
                </a:cxn>
                <a:cxn ang="0">
                  <a:pos x="5" y="2"/>
                </a:cxn>
              </a:cxnLst>
              <a:rect l="0" t="0" r="r" b="b"/>
              <a:pathLst>
                <a:path w="6" h="5">
                  <a:moveTo>
                    <a:pt x="6" y="3"/>
                  </a:moveTo>
                  <a:cubicBezTo>
                    <a:pt x="6" y="2"/>
                    <a:pt x="6" y="2"/>
                    <a:pt x="6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3"/>
                    <a:pt x="5" y="3"/>
                    <a:pt x="5" y="3"/>
                  </a:cubicBezTo>
                  <a:lnTo>
                    <a:pt x="6" y="3"/>
                  </a:lnTo>
                  <a:close/>
                  <a:moveTo>
                    <a:pt x="5" y="2"/>
                  </a:moveTo>
                  <a:cubicBezTo>
                    <a:pt x="5" y="3"/>
                    <a:pt x="4" y="4"/>
                    <a:pt x="3" y="4"/>
                  </a:cubicBezTo>
                  <a:cubicBezTo>
                    <a:pt x="2" y="4"/>
                    <a:pt x="1" y="3"/>
                    <a:pt x="1" y="2"/>
                  </a:cubicBezTo>
                  <a:cubicBezTo>
                    <a:pt x="1" y="1"/>
                    <a:pt x="2" y="1"/>
                    <a:pt x="3" y="1"/>
                  </a:cubicBezTo>
                  <a:cubicBezTo>
                    <a:pt x="4" y="1"/>
                    <a:pt x="5" y="1"/>
                    <a:pt x="5" y="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>
                <a:cs typeface="+mn-ea"/>
                <a:sym typeface="+mn-lt"/>
              </a:endParaRPr>
            </a:p>
          </p:txBody>
        </p:sp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868004A2-1709-40D7-81A4-5AA30C8CC79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6188" y="3497263"/>
              <a:ext cx="41275" cy="41275"/>
            </a:xfrm>
            <a:custGeom>
              <a:avLst/>
              <a:gdLst/>
              <a:ahLst/>
              <a:cxnLst>
                <a:cxn ang="0">
                  <a:pos x="7" y="4"/>
                </a:cxn>
                <a:cxn ang="0">
                  <a:pos x="7" y="3"/>
                </a:cxn>
                <a:cxn ang="0">
                  <a:pos x="6" y="3"/>
                </a:cxn>
                <a:cxn ang="0">
                  <a:pos x="6" y="2"/>
                </a:cxn>
                <a:cxn ang="0">
                  <a:pos x="6" y="1"/>
                </a:cxn>
                <a:cxn ang="0">
                  <a:pos x="5" y="1"/>
                </a:cxn>
                <a:cxn ang="0">
                  <a:pos x="5" y="1"/>
                </a:cxn>
                <a:cxn ang="0">
                  <a:pos x="4" y="1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0" y="1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" y="5"/>
                </a:cxn>
                <a:cxn ang="0">
                  <a:pos x="0" y="6"/>
                </a:cxn>
                <a:cxn ang="0">
                  <a:pos x="1" y="6"/>
                </a:cxn>
                <a:cxn ang="0">
                  <a:pos x="1" y="6"/>
                </a:cxn>
                <a:cxn ang="0">
                  <a:pos x="3" y="6"/>
                </a:cxn>
                <a:cxn ang="0">
                  <a:pos x="3" y="7"/>
                </a:cxn>
                <a:cxn ang="0">
                  <a:pos x="4" y="7"/>
                </a:cxn>
                <a:cxn ang="0">
                  <a:pos x="4" y="6"/>
                </a:cxn>
                <a:cxn ang="0">
                  <a:pos x="5" y="6"/>
                </a:cxn>
                <a:cxn ang="0">
                  <a:pos x="5" y="6"/>
                </a:cxn>
                <a:cxn ang="0">
                  <a:pos x="6" y="6"/>
                </a:cxn>
                <a:cxn ang="0">
                  <a:pos x="6" y="5"/>
                </a:cxn>
                <a:cxn ang="0">
                  <a:pos x="6" y="4"/>
                </a:cxn>
                <a:cxn ang="0">
                  <a:pos x="7" y="4"/>
                </a:cxn>
                <a:cxn ang="0">
                  <a:pos x="5" y="4"/>
                </a:cxn>
                <a:cxn ang="0">
                  <a:pos x="3" y="6"/>
                </a:cxn>
                <a:cxn ang="0">
                  <a:pos x="1" y="4"/>
                </a:cxn>
                <a:cxn ang="0">
                  <a:pos x="3" y="1"/>
                </a:cxn>
                <a:cxn ang="0">
                  <a:pos x="5" y="4"/>
                </a:cxn>
              </a:cxnLst>
              <a:rect l="0" t="0" r="r" b="b"/>
              <a:pathLst>
                <a:path w="7" h="7">
                  <a:moveTo>
                    <a:pt x="7" y="4"/>
                  </a:moveTo>
                  <a:cubicBezTo>
                    <a:pt x="7" y="3"/>
                    <a:pt x="7" y="3"/>
                    <a:pt x="7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2"/>
                    <a:pt x="6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4" y="1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2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5"/>
                    <a:pt x="1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6"/>
                    <a:pt x="2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4"/>
                    <a:pt x="6" y="4"/>
                  </a:cubicBezTo>
                  <a:lnTo>
                    <a:pt x="7" y="4"/>
                  </a:lnTo>
                  <a:close/>
                  <a:moveTo>
                    <a:pt x="5" y="4"/>
                  </a:moveTo>
                  <a:cubicBezTo>
                    <a:pt x="5" y="5"/>
                    <a:pt x="4" y="6"/>
                    <a:pt x="3" y="6"/>
                  </a:cubicBezTo>
                  <a:cubicBezTo>
                    <a:pt x="2" y="6"/>
                    <a:pt x="1" y="5"/>
                    <a:pt x="1" y="4"/>
                  </a:cubicBezTo>
                  <a:cubicBezTo>
                    <a:pt x="1" y="2"/>
                    <a:pt x="2" y="1"/>
                    <a:pt x="3" y="1"/>
                  </a:cubicBezTo>
                  <a:cubicBezTo>
                    <a:pt x="4" y="1"/>
                    <a:pt x="5" y="2"/>
                    <a:pt x="5" y="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>
                <a:cs typeface="+mn-ea"/>
                <a:sym typeface="+mn-lt"/>
              </a:endParaRPr>
            </a:p>
          </p:txBody>
        </p:sp>
      </p:grpSp>
      <p:grpSp>
        <p:nvGrpSpPr>
          <p:cNvPr id="26" name="Group 67">
            <a:extLst>
              <a:ext uri="{FF2B5EF4-FFF2-40B4-BE49-F238E27FC236}">
                <a16:creationId xmlns:a16="http://schemas.microsoft.com/office/drawing/2014/main" id="{AF19271B-A0CA-42A5-8E45-3538403E54D0}"/>
              </a:ext>
            </a:extLst>
          </p:cNvPr>
          <p:cNvGrpSpPr/>
          <p:nvPr/>
        </p:nvGrpSpPr>
        <p:grpSpPr>
          <a:xfrm>
            <a:off x="5927893" y="4154044"/>
            <a:ext cx="293804" cy="316192"/>
            <a:chOff x="4184650" y="3094038"/>
            <a:chExt cx="166688" cy="179388"/>
          </a:xfrm>
          <a:solidFill>
            <a:schemeClr val="bg1"/>
          </a:solidFill>
        </p:grpSpPr>
        <p:sp>
          <p:nvSpPr>
            <p:cNvPr id="27" name="Freeform 42">
              <a:extLst>
                <a:ext uri="{FF2B5EF4-FFF2-40B4-BE49-F238E27FC236}">
                  <a16:creationId xmlns:a16="http://schemas.microsoft.com/office/drawing/2014/main" id="{DDD91CD6-392F-41E9-ADD8-E429216A711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84650" y="3094038"/>
              <a:ext cx="166688" cy="179388"/>
            </a:xfrm>
            <a:custGeom>
              <a:avLst/>
              <a:gdLst/>
              <a:ahLst/>
              <a:cxnLst>
                <a:cxn ang="0">
                  <a:pos x="25" y="17"/>
                </a:cxn>
                <a:cxn ang="0">
                  <a:pos x="22" y="25"/>
                </a:cxn>
                <a:cxn ang="0">
                  <a:pos x="21" y="20"/>
                </a:cxn>
                <a:cxn ang="0">
                  <a:pos x="19" y="18"/>
                </a:cxn>
                <a:cxn ang="0">
                  <a:pos x="19" y="18"/>
                </a:cxn>
                <a:cxn ang="0">
                  <a:pos x="17" y="18"/>
                </a:cxn>
                <a:cxn ang="0">
                  <a:pos x="16" y="21"/>
                </a:cxn>
                <a:cxn ang="0">
                  <a:pos x="15" y="22"/>
                </a:cxn>
                <a:cxn ang="0">
                  <a:pos x="15" y="19"/>
                </a:cxn>
                <a:cxn ang="0">
                  <a:pos x="15" y="18"/>
                </a:cxn>
                <a:cxn ang="0">
                  <a:pos x="15" y="18"/>
                </a:cxn>
                <a:cxn ang="0">
                  <a:pos x="14" y="18"/>
                </a:cxn>
                <a:cxn ang="0">
                  <a:pos x="14" y="19"/>
                </a:cxn>
                <a:cxn ang="0">
                  <a:pos x="14" y="22"/>
                </a:cxn>
                <a:cxn ang="0">
                  <a:pos x="13" y="21"/>
                </a:cxn>
                <a:cxn ang="0">
                  <a:pos x="12" y="18"/>
                </a:cxn>
                <a:cxn ang="0">
                  <a:pos x="10" y="18"/>
                </a:cxn>
                <a:cxn ang="0">
                  <a:pos x="10" y="18"/>
                </a:cxn>
                <a:cxn ang="0">
                  <a:pos x="7" y="20"/>
                </a:cxn>
                <a:cxn ang="0">
                  <a:pos x="7" y="24"/>
                </a:cxn>
                <a:cxn ang="0">
                  <a:pos x="4" y="17"/>
                </a:cxn>
                <a:cxn ang="0">
                  <a:pos x="14" y="6"/>
                </a:cxn>
                <a:cxn ang="0">
                  <a:pos x="14" y="8"/>
                </a:cxn>
                <a:cxn ang="0">
                  <a:pos x="16" y="8"/>
                </a:cxn>
                <a:cxn ang="0">
                  <a:pos x="17" y="7"/>
                </a:cxn>
                <a:cxn ang="0">
                  <a:pos x="20" y="6"/>
                </a:cxn>
                <a:cxn ang="0">
                  <a:pos x="22" y="5"/>
                </a:cxn>
                <a:cxn ang="0">
                  <a:pos x="22" y="3"/>
                </a:cxn>
                <a:cxn ang="0">
                  <a:pos x="20" y="2"/>
                </a:cxn>
                <a:cxn ang="0">
                  <a:pos x="17" y="1"/>
                </a:cxn>
                <a:cxn ang="0">
                  <a:pos x="16" y="0"/>
                </a:cxn>
                <a:cxn ang="0">
                  <a:pos x="14" y="1"/>
                </a:cxn>
                <a:cxn ang="0">
                  <a:pos x="14" y="3"/>
                </a:cxn>
                <a:cxn ang="0">
                  <a:pos x="0" y="17"/>
                </a:cxn>
                <a:cxn ang="0">
                  <a:pos x="15" y="31"/>
                </a:cxn>
                <a:cxn ang="0">
                  <a:pos x="29" y="17"/>
                </a:cxn>
                <a:cxn ang="0">
                  <a:pos x="25" y="17"/>
                </a:cxn>
                <a:cxn ang="0">
                  <a:pos x="19" y="22"/>
                </a:cxn>
                <a:cxn ang="0">
                  <a:pos x="19" y="22"/>
                </a:cxn>
                <a:cxn ang="0">
                  <a:pos x="19" y="26"/>
                </a:cxn>
                <a:cxn ang="0">
                  <a:pos x="19" y="26"/>
                </a:cxn>
                <a:cxn ang="0">
                  <a:pos x="19" y="22"/>
                </a:cxn>
                <a:cxn ang="0">
                  <a:pos x="19" y="22"/>
                </a:cxn>
                <a:cxn ang="0">
                  <a:pos x="10" y="22"/>
                </a:cxn>
                <a:cxn ang="0">
                  <a:pos x="10" y="26"/>
                </a:cxn>
                <a:cxn ang="0">
                  <a:pos x="9" y="26"/>
                </a:cxn>
                <a:cxn ang="0">
                  <a:pos x="9" y="22"/>
                </a:cxn>
                <a:cxn ang="0">
                  <a:pos x="10" y="22"/>
                </a:cxn>
              </a:cxnLst>
              <a:rect l="0" t="0" r="r" b="b"/>
              <a:pathLst>
                <a:path w="29" h="31">
                  <a:moveTo>
                    <a:pt x="25" y="17"/>
                  </a:moveTo>
                  <a:cubicBezTo>
                    <a:pt x="25" y="20"/>
                    <a:pt x="24" y="23"/>
                    <a:pt x="22" y="25"/>
                  </a:cubicBezTo>
                  <a:cubicBezTo>
                    <a:pt x="22" y="22"/>
                    <a:pt x="22" y="20"/>
                    <a:pt x="21" y="20"/>
                  </a:cubicBezTo>
                  <a:cubicBezTo>
                    <a:pt x="21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4" y="19"/>
                    <a:pt x="14" y="19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9" y="18"/>
                    <a:pt x="8" y="19"/>
                    <a:pt x="7" y="20"/>
                  </a:cubicBezTo>
                  <a:cubicBezTo>
                    <a:pt x="7" y="20"/>
                    <a:pt x="7" y="22"/>
                    <a:pt x="7" y="24"/>
                  </a:cubicBezTo>
                  <a:cubicBezTo>
                    <a:pt x="5" y="22"/>
                    <a:pt x="4" y="20"/>
                    <a:pt x="4" y="17"/>
                  </a:cubicBezTo>
                  <a:cubicBezTo>
                    <a:pt x="4" y="11"/>
                    <a:pt x="9" y="6"/>
                    <a:pt x="14" y="6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5" y="9"/>
                    <a:pt x="16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8" y="7"/>
                    <a:pt x="19" y="6"/>
                    <a:pt x="20" y="6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4"/>
                    <a:pt x="22" y="4"/>
                    <a:pt x="22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9" y="2"/>
                    <a:pt x="18" y="1"/>
                    <a:pt x="17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5" y="0"/>
                    <a:pt x="14" y="0"/>
                    <a:pt x="14" y="1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7" y="3"/>
                    <a:pt x="0" y="9"/>
                    <a:pt x="0" y="17"/>
                  </a:cubicBezTo>
                  <a:cubicBezTo>
                    <a:pt x="0" y="24"/>
                    <a:pt x="7" y="31"/>
                    <a:pt x="15" y="31"/>
                  </a:cubicBezTo>
                  <a:cubicBezTo>
                    <a:pt x="22" y="31"/>
                    <a:pt x="29" y="24"/>
                    <a:pt x="29" y="17"/>
                  </a:cubicBezTo>
                  <a:lnTo>
                    <a:pt x="25" y="17"/>
                  </a:lnTo>
                  <a:close/>
                  <a:moveTo>
                    <a:pt x="19" y="22"/>
                  </a:moveTo>
                  <a:cubicBezTo>
                    <a:pt x="19" y="22"/>
                    <a:pt x="19" y="22"/>
                    <a:pt x="19" y="22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lose/>
                  <a:moveTo>
                    <a:pt x="10" y="22"/>
                  </a:move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9" y="26"/>
                    <a:pt x="9" y="26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10" y="2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>
                <a:cs typeface="+mn-ea"/>
                <a:sym typeface="+mn-lt"/>
              </a:endParaRPr>
            </a:p>
          </p:txBody>
        </p:sp>
        <p:sp>
          <p:nvSpPr>
            <p:cNvPr id="28" name="Oval 43">
              <a:extLst>
                <a:ext uri="{FF2B5EF4-FFF2-40B4-BE49-F238E27FC236}">
                  <a16:creationId xmlns:a16="http://schemas.microsoft.com/office/drawing/2014/main" id="{249CBED2-5CC8-4165-8144-0DFFAF501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8150" y="3157538"/>
              <a:ext cx="39688" cy="34925"/>
            </a:xfrm>
            <a:prstGeom prst="ellipse">
              <a:avLst/>
            </a:prstGeom>
            <a:grpFill/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>
                <a:cs typeface="+mn-ea"/>
                <a:sym typeface="+mn-lt"/>
              </a:endParaRPr>
            </a:p>
          </p:txBody>
        </p:sp>
      </p:grpSp>
      <p:sp>
        <p:nvSpPr>
          <p:cNvPr id="29" name="Freeform 8">
            <a:extLst>
              <a:ext uri="{FF2B5EF4-FFF2-40B4-BE49-F238E27FC236}">
                <a16:creationId xmlns:a16="http://schemas.microsoft.com/office/drawing/2014/main" id="{D0C0BDF8-8A4F-4382-B02B-C880C272B0FE}"/>
              </a:ext>
            </a:extLst>
          </p:cNvPr>
          <p:cNvSpPr/>
          <p:nvPr/>
        </p:nvSpPr>
        <p:spPr bwMode="auto">
          <a:xfrm>
            <a:off x="5688995" y="3225588"/>
            <a:ext cx="810000" cy="810000"/>
          </a:xfrm>
          <a:custGeom>
            <a:avLst/>
            <a:gdLst/>
            <a:ahLst/>
            <a:cxnLst>
              <a:cxn ang="0">
                <a:pos x="385" y="156"/>
              </a:cxn>
              <a:cxn ang="0">
                <a:pos x="255" y="11"/>
              </a:cxn>
              <a:cxn ang="0">
                <a:pos x="206" y="1"/>
              </a:cxn>
              <a:cxn ang="0">
                <a:pos x="155" y="5"/>
              </a:cxn>
              <a:cxn ang="0">
                <a:pos x="10" y="134"/>
              </a:cxn>
              <a:cxn ang="0">
                <a:pos x="1" y="184"/>
              </a:cxn>
              <a:cxn ang="0">
                <a:pos x="5" y="234"/>
              </a:cxn>
              <a:cxn ang="0">
                <a:pos x="134" y="379"/>
              </a:cxn>
              <a:cxn ang="0">
                <a:pos x="184" y="389"/>
              </a:cxn>
              <a:cxn ang="0">
                <a:pos x="234" y="385"/>
              </a:cxn>
              <a:cxn ang="0">
                <a:pos x="379" y="255"/>
              </a:cxn>
              <a:cxn ang="0">
                <a:pos x="388" y="206"/>
              </a:cxn>
              <a:cxn ang="0">
                <a:pos x="385" y="156"/>
              </a:cxn>
            </a:cxnLst>
            <a:rect l="0" t="0" r="r" b="b"/>
            <a:pathLst>
              <a:path w="389" h="390">
                <a:moveTo>
                  <a:pt x="385" y="156"/>
                </a:moveTo>
                <a:cubicBezTo>
                  <a:pt x="371" y="88"/>
                  <a:pt x="321" y="32"/>
                  <a:pt x="255" y="11"/>
                </a:cubicBezTo>
                <a:cubicBezTo>
                  <a:pt x="239" y="5"/>
                  <a:pt x="223" y="2"/>
                  <a:pt x="206" y="1"/>
                </a:cubicBezTo>
                <a:cubicBezTo>
                  <a:pt x="188" y="0"/>
                  <a:pt x="171" y="2"/>
                  <a:pt x="155" y="5"/>
                </a:cubicBezTo>
                <a:cubicBezTo>
                  <a:pt x="87" y="19"/>
                  <a:pt x="32" y="69"/>
                  <a:pt x="10" y="134"/>
                </a:cubicBezTo>
                <a:cubicBezTo>
                  <a:pt x="5" y="150"/>
                  <a:pt x="2" y="167"/>
                  <a:pt x="1" y="184"/>
                </a:cubicBezTo>
                <a:cubicBezTo>
                  <a:pt x="0" y="201"/>
                  <a:pt x="1" y="218"/>
                  <a:pt x="5" y="234"/>
                </a:cubicBezTo>
                <a:cubicBezTo>
                  <a:pt x="19" y="302"/>
                  <a:pt x="68" y="358"/>
                  <a:pt x="134" y="379"/>
                </a:cubicBezTo>
                <a:cubicBezTo>
                  <a:pt x="150" y="384"/>
                  <a:pt x="166" y="388"/>
                  <a:pt x="184" y="389"/>
                </a:cubicBezTo>
                <a:cubicBezTo>
                  <a:pt x="201" y="390"/>
                  <a:pt x="218" y="388"/>
                  <a:pt x="234" y="385"/>
                </a:cubicBezTo>
                <a:cubicBezTo>
                  <a:pt x="302" y="371"/>
                  <a:pt x="357" y="321"/>
                  <a:pt x="379" y="255"/>
                </a:cubicBezTo>
                <a:cubicBezTo>
                  <a:pt x="384" y="240"/>
                  <a:pt x="387" y="223"/>
                  <a:pt x="388" y="206"/>
                </a:cubicBezTo>
                <a:cubicBezTo>
                  <a:pt x="389" y="189"/>
                  <a:pt x="388" y="172"/>
                  <a:pt x="385" y="156"/>
                </a:cubicBezTo>
                <a:close/>
              </a:path>
            </a:pathLst>
          </a:custGeom>
          <a:solidFill>
            <a:srgbClr val="FDFDFE"/>
          </a:solidFill>
          <a:ln w="28575">
            <a:solidFill>
              <a:schemeClr val="accent2">
                <a:lumMod val="20000"/>
                <a:lumOff val="80000"/>
              </a:schemeClr>
            </a:solidFill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pPr algn="ctr"/>
            <a:r>
              <a:rPr 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选刊方法</a:t>
            </a:r>
          </a:p>
        </p:txBody>
      </p:sp>
      <p:sp>
        <p:nvSpPr>
          <p:cNvPr id="30" name="TextBox 75">
            <a:extLst>
              <a:ext uri="{FF2B5EF4-FFF2-40B4-BE49-F238E27FC236}">
                <a16:creationId xmlns:a16="http://schemas.microsoft.com/office/drawing/2014/main" id="{88DB699E-2223-4F14-BF3B-F3764249E84B}"/>
              </a:ext>
            </a:extLst>
          </p:cNvPr>
          <p:cNvSpPr txBox="1"/>
          <p:nvPr/>
        </p:nvSpPr>
        <p:spPr>
          <a:xfrm>
            <a:off x="1733288" y="2607989"/>
            <a:ext cx="3228884" cy="130439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经验法</a:t>
            </a:r>
            <a:endParaRPr lang="zh-CN" altLang="en-US" sz="2400" b="1" dirty="0">
              <a:solidFill>
                <a:srgbClr val="C7001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indent="0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zh-CN" altLang="en-US" dirty="0">
                <a:solidFill>
                  <a:srgbClr val="000000">
                    <a:lumMod val="75000"/>
                    <a:lumOff val="25000"/>
                  </a:srgbClr>
                </a:solidFill>
                <a:ea typeface="微软雅黑" panose="020B0503020204020204" pitchFamily="34" charset="-122"/>
                <a:cs typeface="+mn-ea"/>
                <a:sym typeface="+mn-lt"/>
              </a:rPr>
              <a:t>根据自己和身边人以往选刊投稿的经验，选择不易拒稿的期刊。</a:t>
            </a:r>
            <a:endParaRPr lang="zh-CN" altLang="en-US" sz="1100" dirty="0">
              <a:solidFill>
                <a:srgbClr val="000000">
                  <a:lumMod val="75000"/>
                  <a:lumOff val="25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TextBox 75">
            <a:extLst>
              <a:ext uri="{FF2B5EF4-FFF2-40B4-BE49-F238E27FC236}">
                <a16:creationId xmlns:a16="http://schemas.microsoft.com/office/drawing/2014/main" id="{0F09E3BF-5A35-4780-AD86-DA4164074793}"/>
              </a:ext>
            </a:extLst>
          </p:cNvPr>
          <p:cNvSpPr txBox="1"/>
          <p:nvPr/>
        </p:nvSpPr>
        <p:spPr>
          <a:xfrm>
            <a:off x="7408062" y="2828143"/>
            <a:ext cx="2774496" cy="115095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lvl="0" algn="ctr"/>
            <a:r>
              <a:rPr lang="zh-CN" altLang="en-US" sz="2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文献法</a:t>
            </a:r>
            <a:endParaRPr lang="zh-CN" altLang="en-US" b="1" dirty="0">
              <a:solidFill>
                <a:srgbClr val="C7001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indent="0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zh-CN" altLang="en-US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根据你的论文引用的参考文献的期刊来源，进行选刊。</a:t>
            </a: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0516A454-1F38-4641-8294-A42AF97660B6}"/>
              </a:ext>
            </a:extLst>
          </p:cNvPr>
          <p:cNvGrpSpPr/>
          <p:nvPr/>
        </p:nvGrpSpPr>
        <p:grpSpPr>
          <a:xfrm>
            <a:off x="4807676" y="4795066"/>
            <a:ext cx="2827655" cy="908685"/>
            <a:chOff x="5034" y="5293"/>
            <a:chExt cx="4453" cy="1431"/>
          </a:xfrm>
        </p:grpSpPr>
        <p:sp>
          <p:nvSpPr>
            <p:cNvPr id="33" name="TextBox 74">
              <a:extLst>
                <a:ext uri="{FF2B5EF4-FFF2-40B4-BE49-F238E27FC236}">
                  <a16:creationId xmlns:a16="http://schemas.microsoft.com/office/drawing/2014/main" id="{D912D275-EE93-4FEB-90E4-DF97F63D7B91}"/>
                </a:ext>
              </a:extLst>
            </p:cNvPr>
            <p:cNvSpPr txBox="1"/>
            <p:nvPr/>
          </p:nvSpPr>
          <p:spPr>
            <a:xfrm>
              <a:off x="5034" y="5293"/>
              <a:ext cx="4453" cy="1095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lvl="0" algn="ctr"/>
              <a:r>
                <a:rPr lang="zh-CN" altLang="en-US" sz="2400" b="1" dirty="0">
                  <a:solidFill>
                    <a:srgbClr val="F692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工具法</a:t>
              </a:r>
            </a:p>
            <a:p>
              <a:pPr marL="171450" lvl="0" indent="-17145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endParaRPr lang="zh-CN" altLang="en-US" sz="1600" b="1" dirty="0">
                <a:solidFill>
                  <a:srgbClr val="F692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99E9D531-7FD9-4817-940F-16C0AC68F1A4}"/>
                </a:ext>
              </a:extLst>
            </p:cNvPr>
            <p:cNvSpPr txBox="1"/>
            <p:nvPr/>
          </p:nvSpPr>
          <p:spPr>
            <a:xfrm>
              <a:off x="5399" y="5938"/>
              <a:ext cx="3945" cy="7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indent="0">
                <a:lnSpc>
                  <a:spcPct val="150000"/>
                </a:lnSpc>
                <a:buFont typeface="Wingdings" panose="05000000000000000000" pitchFamily="2" charset="2"/>
                <a:buNone/>
              </a:pPr>
              <a:r>
                <a:rPr lang="zh-CN" altLang="en-US" sz="2000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Arial" panose="020B0604020202020204"/>
                  <a:ea typeface="微软雅黑" panose="020B0503020204020204" pitchFamily="34" charset="-122"/>
                  <a:cs typeface="+mn-ea"/>
                  <a:sym typeface="+mn-lt"/>
                </a:rPr>
                <a:t>知网期刊数据检索库</a:t>
              </a:r>
            </a:p>
          </p:txBody>
        </p:sp>
      </p:grpSp>
      <p:sp>
        <p:nvSpPr>
          <p:cNvPr id="35" name="文本框 34"/>
          <p:cNvSpPr txBox="1"/>
          <p:nvPr/>
        </p:nvSpPr>
        <p:spPr>
          <a:xfrm>
            <a:off x="635475" y="287660"/>
            <a:ext cx="809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kern="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选刊投稿</a:t>
            </a:r>
            <a:r>
              <a:rPr lang="en-US" altLang="zh-CN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800" dirty="0" smtClean="0">
                <a:solidFill>
                  <a:srgbClr val="0070C0"/>
                </a:solidFill>
              </a:rPr>
              <a:t>选刊</a:t>
            </a:r>
            <a:r>
              <a:rPr lang="zh-CN" altLang="en-US" sz="2800" dirty="0">
                <a:solidFill>
                  <a:srgbClr val="0070C0"/>
                </a:solidFill>
              </a:rPr>
              <a:t>方法</a:t>
            </a:r>
          </a:p>
        </p:txBody>
      </p:sp>
    </p:spTree>
    <p:extLst>
      <p:ext uri="{BB962C8B-B14F-4D97-AF65-F5344CB8AC3E}">
        <p14:creationId xmlns:p14="http://schemas.microsoft.com/office/powerpoint/2010/main" val="155088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id="{D8765CDC-3882-42D1-A26D-9B3707FCBE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9445" y="1476615"/>
            <a:ext cx="3188356" cy="628690"/>
          </a:xfrm>
          <a:prstGeom prst="rect">
            <a:avLst/>
          </a:prstGeom>
        </p:spPr>
      </p:pic>
      <p:sp>
        <p:nvSpPr>
          <p:cNvPr id="7" name="箭头: 五边形 6">
            <a:extLst>
              <a:ext uri="{FF2B5EF4-FFF2-40B4-BE49-F238E27FC236}">
                <a16:creationId xmlns:a16="http://schemas.microsoft.com/office/drawing/2014/main" id="{1A3CCCEA-ABA4-4D70-A466-D2DACE874947}"/>
              </a:ext>
            </a:extLst>
          </p:cNvPr>
          <p:cNvSpPr/>
          <p:nvPr/>
        </p:nvSpPr>
        <p:spPr>
          <a:xfrm>
            <a:off x="828647" y="1476615"/>
            <a:ext cx="1686318" cy="793630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选刊指南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D943092-134E-4ADA-BC85-65787636384C}"/>
              </a:ext>
            </a:extLst>
          </p:cNvPr>
          <p:cNvSpPr/>
          <p:nvPr/>
        </p:nvSpPr>
        <p:spPr>
          <a:xfrm>
            <a:off x="3019943" y="1642597"/>
            <a:ext cx="18774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、影响因子</a:t>
            </a:r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DDA2A29-B3AC-437D-B379-865FE3A469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9227" y="1332532"/>
            <a:ext cx="2093742" cy="930552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324E87D6-655F-479A-B480-4D740FCAC7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6160" y="2399760"/>
            <a:ext cx="8502367" cy="400141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0DA1930C-AB1A-4DF5-9CCA-83539746F4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9322" y="2288698"/>
            <a:ext cx="8977641" cy="3843588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FA029C03-C1E0-4ABB-A7A8-395FF1AD60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03988" y="2752227"/>
            <a:ext cx="10246129" cy="1889357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F9D1720B-A055-4D8C-B122-2BA228F7CE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3799" y="201627"/>
            <a:ext cx="8248710" cy="621987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D47947C9-3944-480E-A955-15D4E03B898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24250" y="201627"/>
            <a:ext cx="8277286" cy="6010319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635475" y="287660"/>
            <a:ext cx="809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kern="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选刊投稿</a:t>
            </a:r>
            <a:r>
              <a:rPr lang="en-US" altLang="zh-CN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800" dirty="0" smtClean="0">
                <a:solidFill>
                  <a:srgbClr val="0070C0"/>
                </a:solidFill>
              </a:rPr>
              <a:t>选刊</a:t>
            </a:r>
            <a:r>
              <a:rPr lang="zh-CN" altLang="en-US" sz="2800" dirty="0">
                <a:solidFill>
                  <a:srgbClr val="0070C0"/>
                </a:solidFill>
              </a:rPr>
              <a:t>方法</a:t>
            </a:r>
          </a:p>
        </p:txBody>
      </p:sp>
    </p:spTree>
    <p:extLst>
      <p:ext uri="{BB962C8B-B14F-4D97-AF65-F5344CB8AC3E}">
        <p14:creationId xmlns:p14="http://schemas.microsoft.com/office/powerpoint/2010/main" val="291598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箭头: 五边形 6">
            <a:extLst>
              <a:ext uri="{FF2B5EF4-FFF2-40B4-BE49-F238E27FC236}">
                <a16:creationId xmlns:a16="http://schemas.microsoft.com/office/drawing/2014/main" id="{1A3CCCEA-ABA4-4D70-A466-D2DACE874947}"/>
              </a:ext>
            </a:extLst>
          </p:cNvPr>
          <p:cNvSpPr/>
          <p:nvPr/>
        </p:nvSpPr>
        <p:spPr>
          <a:xfrm>
            <a:off x="828647" y="1476615"/>
            <a:ext cx="1686318" cy="793630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选刊指南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D943092-134E-4ADA-BC85-65787636384C}"/>
              </a:ext>
            </a:extLst>
          </p:cNvPr>
          <p:cNvSpPr/>
          <p:nvPr/>
        </p:nvSpPr>
        <p:spPr>
          <a:xfrm>
            <a:off x="3019943" y="1642597"/>
            <a:ext cx="18774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、影响因子</a:t>
            </a:r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CD817C7-FF72-4648-A3B1-E2316ABF39AA}"/>
              </a:ext>
            </a:extLst>
          </p:cNvPr>
          <p:cNvSpPr/>
          <p:nvPr/>
        </p:nvSpPr>
        <p:spPr>
          <a:xfrm>
            <a:off x="3019941" y="2395889"/>
            <a:ext cx="77251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、发表时间（审稿周期、期刊类型如半月刊、月刊等）</a:t>
            </a:r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885CB883-9E74-469B-827C-62DDBCBA720B}"/>
              </a:ext>
            </a:extLst>
          </p:cNvPr>
          <p:cNvSpPr/>
          <p:nvPr/>
        </p:nvSpPr>
        <p:spPr>
          <a:xfrm>
            <a:off x="3019942" y="3149181"/>
            <a:ext cx="61863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、期刊类型（综合类、专业类、高校期刊）</a:t>
            </a:r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1EA06F4C-2F10-4DE1-802E-5C62E7E27CC1}"/>
              </a:ext>
            </a:extLst>
          </p:cNvPr>
          <p:cNvSpPr/>
          <p:nvPr/>
        </p:nvSpPr>
        <p:spPr>
          <a:xfrm>
            <a:off x="3019942" y="3902473"/>
            <a:ext cx="40318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、版面费（一般按页计算）</a:t>
            </a:r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4E11C54E-10FE-4023-BD59-022690C84229}"/>
              </a:ext>
            </a:extLst>
          </p:cNvPr>
          <p:cNvSpPr/>
          <p:nvPr/>
        </p:nvSpPr>
        <p:spPr>
          <a:xfrm>
            <a:off x="3019941" y="5409055"/>
            <a:ext cx="40318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6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、期刊质量，小心钓鱼期刊</a:t>
            </a:r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62D53F35-F44E-42B3-9E71-3E9C6761FAF2}"/>
              </a:ext>
            </a:extLst>
          </p:cNvPr>
          <p:cNvSpPr/>
          <p:nvPr/>
        </p:nvSpPr>
        <p:spPr>
          <a:xfrm>
            <a:off x="3019941" y="4655765"/>
            <a:ext cx="71096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5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、投稿时间（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4-6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月和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10-12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月热期，寒暑期荒期）</a:t>
            </a:r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35475" y="287660"/>
            <a:ext cx="809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kern="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选刊投稿</a:t>
            </a:r>
            <a:r>
              <a:rPr lang="en-US" altLang="zh-CN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800" dirty="0" smtClean="0">
                <a:solidFill>
                  <a:srgbClr val="0070C0"/>
                </a:solidFill>
              </a:rPr>
              <a:t>选刊</a:t>
            </a:r>
            <a:r>
              <a:rPr lang="zh-CN" altLang="en-US" sz="2800" dirty="0">
                <a:solidFill>
                  <a:srgbClr val="0070C0"/>
                </a:solidFill>
              </a:rPr>
              <a:t>方法</a:t>
            </a:r>
          </a:p>
        </p:txBody>
      </p:sp>
    </p:spTree>
    <p:extLst>
      <p:ext uri="{BB962C8B-B14F-4D97-AF65-F5344CB8AC3E}">
        <p14:creationId xmlns:p14="http://schemas.microsoft.com/office/powerpoint/2010/main" val="1413860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0" grpId="0"/>
      <p:bldP spid="11" grpId="0"/>
      <p:bldP spid="12" grpId="0"/>
      <p:bldP spid="13" grpId="0"/>
      <p:bldP spid="14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>
            <a:extLst>
              <a:ext uri="{FF2B5EF4-FFF2-40B4-BE49-F238E27FC236}">
                <a16:creationId xmlns:a16="http://schemas.microsoft.com/office/drawing/2014/main" id="{85E0C272-7F11-44BB-867A-AB38E2DE8EEF}"/>
              </a:ext>
            </a:extLst>
          </p:cNvPr>
          <p:cNvGrpSpPr/>
          <p:nvPr/>
        </p:nvGrpSpPr>
        <p:grpSpPr>
          <a:xfrm>
            <a:off x="1595438" y="-76674"/>
            <a:ext cx="9384836" cy="6672851"/>
            <a:chOff x="1595438" y="-76674"/>
            <a:chExt cx="9384836" cy="6672851"/>
          </a:xfrm>
        </p:grpSpPr>
        <p:grpSp>
          <p:nvGrpSpPr>
            <p:cNvPr id="7" name="组合 4">
              <a:extLst>
                <a:ext uri="{FF2B5EF4-FFF2-40B4-BE49-F238E27FC236}">
                  <a16:creationId xmlns:a16="http://schemas.microsoft.com/office/drawing/2014/main" id="{653E9E2E-1D21-48DD-AD62-042AEDE46740}"/>
                </a:ext>
              </a:extLst>
            </p:cNvPr>
            <p:cNvGrpSpPr/>
            <p:nvPr/>
          </p:nvGrpSpPr>
          <p:grpSpPr bwMode="auto">
            <a:xfrm>
              <a:off x="1595438" y="-76674"/>
              <a:ext cx="9384836" cy="6672851"/>
              <a:chOff x="-1794" y="45"/>
              <a:chExt cx="14457" cy="10538"/>
            </a:xfrm>
          </p:grpSpPr>
          <p:pic>
            <p:nvPicPr>
              <p:cNvPr id="8" name="图片 2">
                <a:extLst>
                  <a:ext uri="{FF2B5EF4-FFF2-40B4-BE49-F238E27FC236}">
                    <a16:creationId xmlns:a16="http://schemas.microsoft.com/office/drawing/2014/main" id="{D84E321D-3A0E-4F72-8D17-627A1467D8D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794" y="2492"/>
                <a:ext cx="14457" cy="80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" name="文本框 3">
                <a:extLst>
                  <a:ext uri="{FF2B5EF4-FFF2-40B4-BE49-F238E27FC236}">
                    <a16:creationId xmlns:a16="http://schemas.microsoft.com/office/drawing/2014/main" id="{5CD7E4FE-45A2-4921-AAE2-540899123CE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176" y="45"/>
                <a:ext cx="560" cy="43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endParaRPr lang="zh-CN" altLang="en-US" sz="1200"/>
              </a:p>
            </p:txBody>
          </p:sp>
        </p:grp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F3921846-DCA5-4F7F-9094-FCA29B39E240}"/>
                </a:ext>
              </a:extLst>
            </p:cNvPr>
            <p:cNvSpPr/>
            <p:nvPr/>
          </p:nvSpPr>
          <p:spPr>
            <a:xfrm>
              <a:off x="8907624" y="1517780"/>
              <a:ext cx="335903" cy="18039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34E8B13E-3FE3-479B-91CC-A440C3691F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8960" y="3149464"/>
            <a:ext cx="909285" cy="325311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3C37626-48FB-45BE-987B-F7602227AA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2347" y="5260020"/>
            <a:ext cx="812485" cy="233272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" name="矩形 15">
            <a:extLst>
              <a:ext uri="{FF2B5EF4-FFF2-40B4-BE49-F238E27FC236}">
                <a16:creationId xmlns:a16="http://schemas.microsoft.com/office/drawing/2014/main" id="{0F5C5650-E87B-4CB9-A70D-D9EAC4146D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1138" y="2167183"/>
            <a:ext cx="3482419" cy="74266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anchor="ctr"/>
          <a:lstStyle>
            <a:lvl1pPr>
              <a:lnSpc>
                <a:spcPct val="90000"/>
              </a:lnSpc>
              <a:spcBef>
                <a:spcPct val="30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auto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 noProof="1">
                <a:solidFill>
                  <a:prstClr val="white"/>
                </a:solidFill>
                <a:ea typeface="微软雅黑" panose="020B0503020204020204" pitchFamily="34" charset="-122"/>
              </a:rPr>
              <a:t>提供期刊官方网址，支持一键投稿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635475" y="287660"/>
            <a:ext cx="809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kern="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选刊投稿</a:t>
            </a:r>
            <a:r>
              <a:rPr lang="en-US" altLang="zh-CN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800" dirty="0" smtClean="0">
                <a:solidFill>
                  <a:srgbClr val="0070C0"/>
                </a:solidFill>
              </a:rPr>
              <a:t>选刊</a:t>
            </a:r>
            <a:r>
              <a:rPr lang="zh-CN" altLang="en-US" sz="2800" dirty="0">
                <a:solidFill>
                  <a:srgbClr val="0070C0"/>
                </a:solidFill>
              </a:rPr>
              <a:t>方法</a:t>
            </a:r>
          </a:p>
        </p:txBody>
      </p:sp>
    </p:spTree>
    <p:extLst>
      <p:ext uri="{BB962C8B-B14F-4D97-AF65-F5344CB8AC3E}">
        <p14:creationId xmlns:p14="http://schemas.microsoft.com/office/powerpoint/2010/main" val="305920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1" grpId="0" bldLvl="0" animBg="1"/>
      <p:bldP spid="12" grpId="0" bldLvl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404141D-877C-4F59-8359-5535EF755B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297" y="951059"/>
            <a:ext cx="10163406" cy="5518279"/>
          </a:xfrm>
          <a:prstGeom prst="rect">
            <a:avLst/>
          </a:prstGeom>
        </p:spPr>
      </p:pic>
      <p:sp>
        <p:nvSpPr>
          <p:cNvPr id="3" name="矩形 15">
            <a:extLst>
              <a:ext uri="{FF2B5EF4-FFF2-40B4-BE49-F238E27FC236}">
                <a16:creationId xmlns:a16="http://schemas.microsoft.com/office/drawing/2014/main" id="{06669809-AF95-4D23-939D-B76DB6EFEA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9132" y="1319485"/>
            <a:ext cx="3482419" cy="742661"/>
          </a:xfrm>
          <a:prstGeom prst="rect">
            <a:avLst/>
          </a:prstGeom>
          <a:solidFill>
            <a:srgbClr val="00B050"/>
          </a:solidFill>
          <a:ln>
            <a:noFill/>
          </a:ln>
          <a:effectLst/>
        </p:spPr>
        <p:txBody>
          <a:bodyPr anchor="ctr"/>
          <a:lstStyle>
            <a:lvl1pPr>
              <a:lnSpc>
                <a:spcPct val="90000"/>
              </a:lnSpc>
              <a:spcBef>
                <a:spcPct val="30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auto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 noProof="1">
                <a:solidFill>
                  <a:prstClr val="white"/>
                </a:solidFill>
                <a:ea typeface="微软雅黑" panose="020B0503020204020204" pitchFamily="34" charset="-122"/>
              </a:rPr>
              <a:t>提供期刊投稿模板、参考文献格式和投稿说明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93F1752-FB6F-468B-96CF-0692A2EAC5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7570" y="2062146"/>
            <a:ext cx="2418639" cy="4175774"/>
          </a:xfrm>
          <a:prstGeom prst="rect">
            <a:avLst/>
          </a:prstGeom>
          <a:noFill/>
          <a:ln w="2857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35475" y="287660"/>
            <a:ext cx="809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kern="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选刊投稿</a:t>
            </a:r>
            <a:r>
              <a:rPr lang="en-US" altLang="zh-CN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800" dirty="0" smtClean="0">
                <a:solidFill>
                  <a:srgbClr val="0070C0"/>
                </a:solidFill>
              </a:rPr>
              <a:t>期刊模板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0855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12191997" cy="3736491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5321300" y="3044202"/>
            <a:ext cx="1549400" cy="1378900"/>
            <a:chOff x="5127859" y="2518592"/>
            <a:chExt cx="1936282" cy="1723208"/>
          </a:xfrm>
        </p:grpSpPr>
        <p:sp>
          <p:nvSpPr>
            <p:cNvPr id="6" name="任意多边形 5"/>
            <p:cNvSpPr/>
            <p:nvPr/>
          </p:nvSpPr>
          <p:spPr>
            <a:xfrm>
              <a:off x="5127859" y="2518592"/>
              <a:ext cx="1936282" cy="1723208"/>
            </a:xfrm>
            <a:custGeom>
              <a:avLst/>
              <a:gdLst>
                <a:gd name="connsiteX0" fmla="*/ 576168 w 1961391"/>
                <a:gd name="connsiteY0" fmla="*/ 0 h 1745551"/>
                <a:gd name="connsiteX1" fmla="*/ 863600 w 1961391"/>
                <a:gd name="connsiteY1" fmla="*/ 0 h 1745551"/>
                <a:gd name="connsiteX2" fmla="*/ 1097791 w 1961391"/>
                <a:gd name="connsiteY2" fmla="*/ 0 h 1745551"/>
                <a:gd name="connsiteX3" fmla="*/ 1385223 w 1961391"/>
                <a:gd name="connsiteY3" fmla="*/ 0 h 1745551"/>
                <a:gd name="connsiteX4" fmla="*/ 1539918 w 1961391"/>
                <a:gd name="connsiteY4" fmla="*/ 88854 h 1745551"/>
                <a:gd name="connsiteX5" fmla="*/ 1940980 w 1961391"/>
                <a:gd name="connsiteY5" fmla="*/ 783921 h 1745551"/>
                <a:gd name="connsiteX6" fmla="*/ 1961391 w 1961391"/>
                <a:gd name="connsiteY6" fmla="*/ 872775 h 1745551"/>
                <a:gd name="connsiteX7" fmla="*/ 1940980 w 1961391"/>
                <a:gd name="connsiteY7" fmla="*/ 961629 h 1745551"/>
                <a:gd name="connsiteX8" fmla="*/ 1539918 w 1961391"/>
                <a:gd name="connsiteY8" fmla="*/ 1656697 h 1745551"/>
                <a:gd name="connsiteX9" fmla="*/ 1385223 w 1961391"/>
                <a:gd name="connsiteY9" fmla="*/ 1745551 h 1745551"/>
                <a:gd name="connsiteX10" fmla="*/ 1120460 w 1961391"/>
                <a:gd name="connsiteY10" fmla="*/ 1745551 h 1745551"/>
                <a:gd name="connsiteX11" fmla="*/ 1097791 w 1961391"/>
                <a:gd name="connsiteY11" fmla="*/ 1745551 h 1745551"/>
                <a:gd name="connsiteX12" fmla="*/ 1039896 w 1961391"/>
                <a:gd name="connsiteY12" fmla="*/ 1745551 h 1745551"/>
                <a:gd name="connsiteX13" fmla="*/ 1013340 w 1961391"/>
                <a:gd name="connsiteY13" fmla="*/ 1745551 h 1745551"/>
                <a:gd name="connsiteX14" fmla="*/ 948051 w 1961391"/>
                <a:gd name="connsiteY14" fmla="*/ 1745551 h 1745551"/>
                <a:gd name="connsiteX15" fmla="*/ 921495 w 1961391"/>
                <a:gd name="connsiteY15" fmla="*/ 1745551 h 1745551"/>
                <a:gd name="connsiteX16" fmla="*/ 863600 w 1961391"/>
                <a:gd name="connsiteY16" fmla="*/ 1745551 h 1745551"/>
                <a:gd name="connsiteX17" fmla="*/ 840931 w 1961391"/>
                <a:gd name="connsiteY17" fmla="*/ 1745551 h 1745551"/>
                <a:gd name="connsiteX18" fmla="*/ 576168 w 1961391"/>
                <a:gd name="connsiteY18" fmla="*/ 1745551 h 1745551"/>
                <a:gd name="connsiteX19" fmla="*/ 421473 w 1961391"/>
                <a:gd name="connsiteY19" fmla="*/ 1656697 h 1745551"/>
                <a:gd name="connsiteX20" fmla="*/ 20411 w 1961391"/>
                <a:gd name="connsiteY20" fmla="*/ 961629 h 1745551"/>
                <a:gd name="connsiteX21" fmla="*/ 0 w 1961391"/>
                <a:gd name="connsiteY21" fmla="*/ 872775 h 1745551"/>
                <a:gd name="connsiteX22" fmla="*/ 20411 w 1961391"/>
                <a:gd name="connsiteY22" fmla="*/ 783921 h 1745551"/>
                <a:gd name="connsiteX23" fmla="*/ 421473 w 1961391"/>
                <a:gd name="connsiteY23" fmla="*/ 88854 h 1745551"/>
                <a:gd name="connsiteX24" fmla="*/ 576168 w 1961391"/>
                <a:gd name="connsiteY24" fmla="*/ 0 h 1745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961391" h="1745551">
                  <a:moveTo>
                    <a:pt x="576168" y="0"/>
                  </a:moveTo>
                  <a:lnTo>
                    <a:pt x="863600" y="0"/>
                  </a:lnTo>
                  <a:lnTo>
                    <a:pt x="1097791" y="0"/>
                  </a:lnTo>
                  <a:lnTo>
                    <a:pt x="1385223" y="0"/>
                  </a:lnTo>
                  <a:cubicBezTo>
                    <a:pt x="1441086" y="0"/>
                    <a:pt x="1511271" y="40128"/>
                    <a:pt x="1539918" y="88854"/>
                  </a:cubicBezTo>
                  <a:cubicBezTo>
                    <a:pt x="1940980" y="783921"/>
                    <a:pt x="1940980" y="783921"/>
                    <a:pt x="1940980" y="783921"/>
                  </a:cubicBezTo>
                  <a:cubicBezTo>
                    <a:pt x="1954587" y="808285"/>
                    <a:pt x="1961391" y="840530"/>
                    <a:pt x="1961391" y="872775"/>
                  </a:cubicBezTo>
                  <a:cubicBezTo>
                    <a:pt x="1961391" y="905021"/>
                    <a:pt x="1954587" y="937267"/>
                    <a:pt x="1940980" y="961629"/>
                  </a:cubicBezTo>
                  <a:cubicBezTo>
                    <a:pt x="1539918" y="1656697"/>
                    <a:pt x="1539918" y="1656697"/>
                    <a:pt x="1539918" y="1656697"/>
                  </a:cubicBezTo>
                  <a:cubicBezTo>
                    <a:pt x="1511271" y="1705424"/>
                    <a:pt x="1441086" y="1745551"/>
                    <a:pt x="1385223" y="1745551"/>
                  </a:cubicBezTo>
                  <a:cubicBezTo>
                    <a:pt x="1284958" y="1745551"/>
                    <a:pt x="1197225" y="1745551"/>
                    <a:pt x="1120460" y="1745551"/>
                  </a:cubicBezTo>
                  <a:lnTo>
                    <a:pt x="1097791" y="1745551"/>
                  </a:lnTo>
                  <a:lnTo>
                    <a:pt x="1039896" y="1745551"/>
                  </a:lnTo>
                  <a:lnTo>
                    <a:pt x="1013340" y="1745551"/>
                  </a:lnTo>
                  <a:lnTo>
                    <a:pt x="948051" y="1745551"/>
                  </a:lnTo>
                  <a:lnTo>
                    <a:pt x="921495" y="1745551"/>
                  </a:lnTo>
                  <a:lnTo>
                    <a:pt x="863600" y="1745551"/>
                  </a:lnTo>
                  <a:lnTo>
                    <a:pt x="840931" y="1745551"/>
                  </a:lnTo>
                  <a:cubicBezTo>
                    <a:pt x="764166" y="1745551"/>
                    <a:pt x="676433" y="1745551"/>
                    <a:pt x="576168" y="1745551"/>
                  </a:cubicBezTo>
                  <a:cubicBezTo>
                    <a:pt x="520305" y="1745551"/>
                    <a:pt x="450120" y="1705424"/>
                    <a:pt x="421473" y="1656697"/>
                  </a:cubicBezTo>
                  <a:cubicBezTo>
                    <a:pt x="421473" y="1656697"/>
                    <a:pt x="421473" y="1656697"/>
                    <a:pt x="20411" y="961629"/>
                  </a:cubicBezTo>
                  <a:cubicBezTo>
                    <a:pt x="6804" y="937267"/>
                    <a:pt x="0" y="905021"/>
                    <a:pt x="0" y="872775"/>
                  </a:cubicBezTo>
                  <a:cubicBezTo>
                    <a:pt x="0" y="840530"/>
                    <a:pt x="6804" y="808285"/>
                    <a:pt x="20411" y="783921"/>
                  </a:cubicBezTo>
                  <a:cubicBezTo>
                    <a:pt x="20411" y="783921"/>
                    <a:pt x="20411" y="783921"/>
                    <a:pt x="421473" y="88854"/>
                  </a:cubicBezTo>
                  <a:cubicBezTo>
                    <a:pt x="450120" y="40128"/>
                    <a:pt x="520305" y="0"/>
                    <a:pt x="57616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2590"/>
            </a:p>
          </p:txBody>
        </p:sp>
        <p:sp>
          <p:nvSpPr>
            <p:cNvPr id="7" name="任意多边形 6"/>
            <p:cNvSpPr/>
            <p:nvPr/>
          </p:nvSpPr>
          <p:spPr>
            <a:xfrm>
              <a:off x="5257193" y="2633694"/>
              <a:ext cx="1677614" cy="1493004"/>
            </a:xfrm>
            <a:custGeom>
              <a:avLst/>
              <a:gdLst>
                <a:gd name="connsiteX0" fmla="*/ 576168 w 1961391"/>
                <a:gd name="connsiteY0" fmla="*/ 0 h 1745551"/>
                <a:gd name="connsiteX1" fmla="*/ 863600 w 1961391"/>
                <a:gd name="connsiteY1" fmla="*/ 0 h 1745551"/>
                <a:gd name="connsiteX2" fmla="*/ 1097791 w 1961391"/>
                <a:gd name="connsiteY2" fmla="*/ 0 h 1745551"/>
                <a:gd name="connsiteX3" fmla="*/ 1385223 w 1961391"/>
                <a:gd name="connsiteY3" fmla="*/ 0 h 1745551"/>
                <a:gd name="connsiteX4" fmla="*/ 1539918 w 1961391"/>
                <a:gd name="connsiteY4" fmla="*/ 88854 h 1745551"/>
                <a:gd name="connsiteX5" fmla="*/ 1940980 w 1961391"/>
                <a:gd name="connsiteY5" fmla="*/ 783921 h 1745551"/>
                <a:gd name="connsiteX6" fmla="*/ 1961391 w 1961391"/>
                <a:gd name="connsiteY6" fmla="*/ 872775 h 1745551"/>
                <a:gd name="connsiteX7" fmla="*/ 1940980 w 1961391"/>
                <a:gd name="connsiteY7" fmla="*/ 961629 h 1745551"/>
                <a:gd name="connsiteX8" fmla="*/ 1539918 w 1961391"/>
                <a:gd name="connsiteY8" fmla="*/ 1656697 h 1745551"/>
                <a:gd name="connsiteX9" fmla="*/ 1385223 w 1961391"/>
                <a:gd name="connsiteY9" fmla="*/ 1745551 h 1745551"/>
                <a:gd name="connsiteX10" fmla="*/ 1120460 w 1961391"/>
                <a:gd name="connsiteY10" fmla="*/ 1745551 h 1745551"/>
                <a:gd name="connsiteX11" fmla="*/ 1097791 w 1961391"/>
                <a:gd name="connsiteY11" fmla="*/ 1745551 h 1745551"/>
                <a:gd name="connsiteX12" fmla="*/ 1039896 w 1961391"/>
                <a:gd name="connsiteY12" fmla="*/ 1745551 h 1745551"/>
                <a:gd name="connsiteX13" fmla="*/ 1013340 w 1961391"/>
                <a:gd name="connsiteY13" fmla="*/ 1745551 h 1745551"/>
                <a:gd name="connsiteX14" fmla="*/ 948051 w 1961391"/>
                <a:gd name="connsiteY14" fmla="*/ 1745551 h 1745551"/>
                <a:gd name="connsiteX15" fmla="*/ 921495 w 1961391"/>
                <a:gd name="connsiteY15" fmla="*/ 1745551 h 1745551"/>
                <a:gd name="connsiteX16" fmla="*/ 863600 w 1961391"/>
                <a:gd name="connsiteY16" fmla="*/ 1745551 h 1745551"/>
                <a:gd name="connsiteX17" fmla="*/ 840931 w 1961391"/>
                <a:gd name="connsiteY17" fmla="*/ 1745551 h 1745551"/>
                <a:gd name="connsiteX18" fmla="*/ 576168 w 1961391"/>
                <a:gd name="connsiteY18" fmla="*/ 1745551 h 1745551"/>
                <a:gd name="connsiteX19" fmla="*/ 421473 w 1961391"/>
                <a:gd name="connsiteY19" fmla="*/ 1656697 h 1745551"/>
                <a:gd name="connsiteX20" fmla="*/ 20411 w 1961391"/>
                <a:gd name="connsiteY20" fmla="*/ 961629 h 1745551"/>
                <a:gd name="connsiteX21" fmla="*/ 0 w 1961391"/>
                <a:gd name="connsiteY21" fmla="*/ 872775 h 1745551"/>
                <a:gd name="connsiteX22" fmla="*/ 20411 w 1961391"/>
                <a:gd name="connsiteY22" fmla="*/ 783921 h 1745551"/>
                <a:gd name="connsiteX23" fmla="*/ 421473 w 1961391"/>
                <a:gd name="connsiteY23" fmla="*/ 88854 h 1745551"/>
                <a:gd name="connsiteX24" fmla="*/ 576168 w 1961391"/>
                <a:gd name="connsiteY24" fmla="*/ 0 h 1745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961391" h="1745551">
                  <a:moveTo>
                    <a:pt x="576168" y="0"/>
                  </a:moveTo>
                  <a:lnTo>
                    <a:pt x="863600" y="0"/>
                  </a:lnTo>
                  <a:lnTo>
                    <a:pt x="1097791" y="0"/>
                  </a:lnTo>
                  <a:lnTo>
                    <a:pt x="1385223" y="0"/>
                  </a:lnTo>
                  <a:cubicBezTo>
                    <a:pt x="1441086" y="0"/>
                    <a:pt x="1511271" y="40128"/>
                    <a:pt x="1539918" y="88854"/>
                  </a:cubicBezTo>
                  <a:cubicBezTo>
                    <a:pt x="1940980" y="783921"/>
                    <a:pt x="1940980" y="783921"/>
                    <a:pt x="1940980" y="783921"/>
                  </a:cubicBezTo>
                  <a:cubicBezTo>
                    <a:pt x="1954587" y="808285"/>
                    <a:pt x="1961391" y="840530"/>
                    <a:pt x="1961391" y="872775"/>
                  </a:cubicBezTo>
                  <a:cubicBezTo>
                    <a:pt x="1961391" y="905021"/>
                    <a:pt x="1954587" y="937267"/>
                    <a:pt x="1940980" y="961629"/>
                  </a:cubicBezTo>
                  <a:cubicBezTo>
                    <a:pt x="1539918" y="1656697"/>
                    <a:pt x="1539918" y="1656697"/>
                    <a:pt x="1539918" y="1656697"/>
                  </a:cubicBezTo>
                  <a:cubicBezTo>
                    <a:pt x="1511271" y="1705424"/>
                    <a:pt x="1441086" y="1745551"/>
                    <a:pt x="1385223" y="1745551"/>
                  </a:cubicBezTo>
                  <a:cubicBezTo>
                    <a:pt x="1284958" y="1745551"/>
                    <a:pt x="1197225" y="1745551"/>
                    <a:pt x="1120460" y="1745551"/>
                  </a:cubicBezTo>
                  <a:lnTo>
                    <a:pt x="1097791" y="1745551"/>
                  </a:lnTo>
                  <a:lnTo>
                    <a:pt x="1039896" y="1745551"/>
                  </a:lnTo>
                  <a:lnTo>
                    <a:pt x="1013340" y="1745551"/>
                  </a:lnTo>
                  <a:lnTo>
                    <a:pt x="948051" y="1745551"/>
                  </a:lnTo>
                  <a:lnTo>
                    <a:pt x="921495" y="1745551"/>
                  </a:lnTo>
                  <a:lnTo>
                    <a:pt x="863600" y="1745551"/>
                  </a:lnTo>
                  <a:lnTo>
                    <a:pt x="840931" y="1745551"/>
                  </a:lnTo>
                  <a:cubicBezTo>
                    <a:pt x="764166" y="1745551"/>
                    <a:pt x="676433" y="1745551"/>
                    <a:pt x="576168" y="1745551"/>
                  </a:cubicBezTo>
                  <a:cubicBezTo>
                    <a:pt x="520305" y="1745551"/>
                    <a:pt x="450120" y="1705424"/>
                    <a:pt x="421473" y="1656697"/>
                  </a:cubicBezTo>
                  <a:cubicBezTo>
                    <a:pt x="421473" y="1656697"/>
                    <a:pt x="421473" y="1656697"/>
                    <a:pt x="20411" y="961629"/>
                  </a:cubicBezTo>
                  <a:cubicBezTo>
                    <a:pt x="6804" y="937267"/>
                    <a:pt x="0" y="905021"/>
                    <a:pt x="0" y="872775"/>
                  </a:cubicBezTo>
                  <a:cubicBezTo>
                    <a:pt x="0" y="840530"/>
                    <a:pt x="6804" y="808285"/>
                    <a:pt x="20411" y="783921"/>
                  </a:cubicBezTo>
                  <a:cubicBezTo>
                    <a:pt x="20411" y="783921"/>
                    <a:pt x="20411" y="783921"/>
                    <a:pt x="421473" y="88854"/>
                  </a:cubicBezTo>
                  <a:cubicBezTo>
                    <a:pt x="450120" y="40128"/>
                    <a:pt x="520305" y="0"/>
                    <a:pt x="576168" y="0"/>
                  </a:cubicBezTo>
                  <a:close/>
                </a:path>
              </a:pathLst>
            </a:custGeom>
            <a:solidFill>
              <a:srgbClr val="9CC5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2590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5491220" y="3502820"/>
            <a:ext cx="12095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Part.03</a:t>
            </a:r>
            <a:endParaRPr lang="en-US" altLang="zh-CN" sz="24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327401" y="4789616"/>
            <a:ext cx="5537198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spc="6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学术规范与学术不端</a:t>
            </a:r>
            <a:endParaRPr lang="zh-CN" altLang="en-US" sz="4000" b="1" spc="6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71339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89643" y="538722"/>
            <a:ext cx="17227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4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新闻案例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1441145" y="1352822"/>
            <a:ext cx="9792277" cy="4855845"/>
            <a:chOff x="1441145" y="1352822"/>
            <a:chExt cx="9792277" cy="4855845"/>
          </a:xfrm>
        </p:grpSpPr>
        <p:sp>
          <p:nvSpPr>
            <p:cNvPr id="3" name="文本框 2"/>
            <p:cNvSpPr txBox="1">
              <a:spLocks noChangeArrowheads="1"/>
            </p:cNvSpPr>
            <p:nvPr/>
          </p:nvSpPr>
          <p:spPr bwMode="auto">
            <a:xfrm>
              <a:off x="1441145" y="1534719"/>
              <a:ext cx="538480" cy="52197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Times New Roman" panose="02020603050405020304" pitchFamily="18" charset="0"/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4" name="矩形 32">
              <a:hlinkClick r:id="rId2" action="ppaction://hlinkfile"/>
            </p:cNvPr>
            <p:cNvSpPr/>
            <p:nvPr/>
          </p:nvSpPr>
          <p:spPr>
            <a:xfrm>
              <a:off x="2310402" y="4825637"/>
              <a:ext cx="8922385" cy="64516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lvl="0" indent="0" algn="just"/>
              <a:r>
                <a:rPr lang="zh-CN" altLang="en-US" sz="1800" dirty="0"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201</a:t>
              </a:r>
              <a:r>
                <a:rPr lang="en-US" altLang="zh-CN" sz="1800" dirty="0"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7</a:t>
              </a:r>
              <a:r>
                <a:rPr lang="zh-CN" altLang="en-US" sz="1800" dirty="0"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年</a:t>
              </a:r>
              <a:r>
                <a:rPr lang="en-US" altLang="zh-CN" sz="1800" dirty="0"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7</a:t>
              </a:r>
              <a:r>
                <a:rPr lang="zh-CN" altLang="en-US" sz="1800" dirty="0"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月，《肿瘤生物学》集中撤稿</a:t>
              </a:r>
              <a:r>
                <a:rPr lang="en-US" altLang="zh-CN" sz="1800" dirty="0"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107</a:t>
              </a:r>
              <a:r>
                <a:rPr lang="zh-CN" altLang="en-US" sz="1800" dirty="0"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篇论文中，</a:t>
              </a:r>
              <a:r>
                <a:rPr lang="en-US" altLang="zh-CN" sz="1800" dirty="0"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101</a:t>
              </a:r>
              <a:r>
                <a:rPr lang="zh-CN" altLang="en-US" sz="1800" dirty="0"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篇存在提供虚假同行评议专家或虚假</a:t>
              </a:r>
              <a:r>
                <a:rPr lang="zh-CN" altLang="en-US" sz="1800" b="1" dirty="0">
                  <a:solidFill>
                    <a:srgbClr val="FFC00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同行评议</a:t>
              </a:r>
              <a:r>
                <a:rPr lang="zh-CN" altLang="en-US" sz="1800" dirty="0"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意见的问题。</a:t>
              </a:r>
            </a:p>
          </p:txBody>
        </p:sp>
        <p:sp>
          <p:nvSpPr>
            <p:cNvPr id="5" name="矩形 32">
              <a:hlinkClick r:id="rId2" action="ppaction://hlinkfile"/>
            </p:cNvPr>
            <p:cNvSpPr/>
            <p:nvPr/>
          </p:nvSpPr>
          <p:spPr>
            <a:xfrm>
              <a:off x="2312942" y="5563507"/>
              <a:ext cx="8920480" cy="64516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lvl="0" indent="0" algn="just"/>
              <a:r>
                <a:rPr lang="zh-CN" altLang="en-US" sz="1800" dirty="0"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日本东京大学1日宣布，该校分子细胞生物学研究所教授渡边嘉典等人在《自然》与《科学》等刊物上发表的5篇论文存在</a:t>
              </a:r>
              <a:r>
                <a:rPr lang="zh-CN" altLang="en-US" sz="1800" b="1" dirty="0">
                  <a:solidFill>
                    <a:srgbClr val="FFC00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捏造数据</a:t>
              </a:r>
              <a:r>
                <a:rPr lang="zh-CN" altLang="en-US" sz="1800" dirty="0"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等学术不端问题。</a:t>
              </a:r>
            </a:p>
          </p:txBody>
        </p:sp>
        <p:sp>
          <p:nvSpPr>
            <p:cNvPr id="6" name="矩形 32">
              <a:hlinkClick r:id="rId2" action="ppaction://hlinkfile"/>
            </p:cNvPr>
            <p:cNvSpPr/>
            <p:nvPr/>
          </p:nvSpPr>
          <p:spPr>
            <a:xfrm>
              <a:off x="2311037" y="3905522"/>
              <a:ext cx="8921115" cy="81026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lvl="0" indent="0" algn="just" fontAlgn="auto">
                <a:lnSpc>
                  <a:spcPct val="130000"/>
                </a:lnSpc>
              </a:pPr>
              <a:r>
                <a:rPr lang="zh-CN" altLang="en-US" sz="1800" dirty="0"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201</a:t>
              </a:r>
              <a:r>
                <a:rPr lang="en-US" altLang="zh-CN" sz="1800" dirty="0"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1</a:t>
              </a:r>
              <a:r>
                <a:rPr lang="zh-CN" altLang="en-US" sz="1800" dirty="0"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年</a:t>
              </a:r>
              <a:r>
                <a:rPr lang="en-US" altLang="zh-CN" sz="1800" dirty="0"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7</a:t>
              </a:r>
              <a:r>
                <a:rPr lang="zh-CN" altLang="en-US" sz="1800" dirty="0"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月，湖南省某校某年轻教授被匿名举报，其发表在《微生物学》中的一篇文章</a:t>
              </a:r>
              <a:r>
                <a:rPr lang="zh-CN" altLang="en-US" sz="1800" b="1" dirty="0">
                  <a:solidFill>
                    <a:srgbClr val="FFC00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抄袭</a:t>
              </a:r>
              <a:r>
                <a:rPr lang="zh-CN" altLang="en-US" sz="1800" dirty="0"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美国微生物协会旗下的学术期刊《应用与环境微生物学》中的一篇文章。</a:t>
              </a:r>
            </a:p>
          </p:txBody>
        </p:sp>
        <p:sp>
          <p:nvSpPr>
            <p:cNvPr id="7" name="文本框 6"/>
            <p:cNvSpPr txBox="1">
              <a:spLocks noChangeArrowheads="1"/>
            </p:cNvSpPr>
            <p:nvPr/>
          </p:nvSpPr>
          <p:spPr bwMode="auto">
            <a:xfrm>
              <a:off x="1441145" y="2308149"/>
              <a:ext cx="538480" cy="52197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Times New Roman" panose="02020603050405020304" pitchFamily="18" charset="0"/>
                  <a:cs typeface="+mn-ea"/>
                  <a:sym typeface="+mn-lt"/>
                </a:rPr>
                <a:t>02</a:t>
              </a:r>
            </a:p>
          </p:txBody>
        </p:sp>
        <p:sp>
          <p:nvSpPr>
            <p:cNvPr id="8" name="文本框 7"/>
            <p:cNvSpPr txBox="1">
              <a:spLocks noChangeArrowheads="1"/>
            </p:cNvSpPr>
            <p:nvPr/>
          </p:nvSpPr>
          <p:spPr bwMode="auto">
            <a:xfrm>
              <a:off x="1441145" y="3256204"/>
              <a:ext cx="538480" cy="52197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Times New Roman" panose="02020603050405020304" pitchFamily="18" charset="0"/>
                  <a:cs typeface="+mn-ea"/>
                  <a:sym typeface="+mn-lt"/>
                </a:rPr>
                <a:t>03</a:t>
              </a:r>
            </a:p>
          </p:txBody>
        </p:sp>
        <p:sp>
          <p:nvSpPr>
            <p:cNvPr id="9" name="文本框 8"/>
            <p:cNvSpPr txBox="1">
              <a:spLocks noChangeArrowheads="1"/>
            </p:cNvSpPr>
            <p:nvPr/>
          </p:nvSpPr>
          <p:spPr bwMode="auto">
            <a:xfrm>
              <a:off x="1441145" y="4040429"/>
              <a:ext cx="538480" cy="52197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Times New Roman" panose="02020603050405020304" pitchFamily="18" charset="0"/>
                  <a:cs typeface="+mn-ea"/>
                  <a:sym typeface="+mn-lt"/>
                </a:rPr>
                <a:t>04</a:t>
              </a:r>
            </a:p>
          </p:txBody>
        </p:sp>
        <p:sp>
          <p:nvSpPr>
            <p:cNvPr id="10" name="文本框 9"/>
            <p:cNvSpPr txBox="1">
              <a:spLocks noChangeArrowheads="1"/>
            </p:cNvSpPr>
            <p:nvPr/>
          </p:nvSpPr>
          <p:spPr bwMode="auto">
            <a:xfrm>
              <a:off x="1441145" y="4723689"/>
              <a:ext cx="538480" cy="52197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Times New Roman" panose="02020603050405020304" pitchFamily="18" charset="0"/>
                  <a:cs typeface="+mn-ea"/>
                  <a:sym typeface="+mn-lt"/>
                </a:rPr>
                <a:t>05</a:t>
              </a:r>
            </a:p>
          </p:txBody>
        </p:sp>
        <p:sp>
          <p:nvSpPr>
            <p:cNvPr id="11" name="文本框 10"/>
            <p:cNvSpPr txBox="1">
              <a:spLocks noChangeArrowheads="1"/>
            </p:cNvSpPr>
            <p:nvPr/>
          </p:nvSpPr>
          <p:spPr bwMode="auto">
            <a:xfrm>
              <a:off x="1441145" y="5625389"/>
              <a:ext cx="538480" cy="52197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Times New Roman" panose="02020603050405020304" pitchFamily="18" charset="0"/>
                  <a:cs typeface="+mn-ea"/>
                  <a:sym typeface="+mn-lt"/>
                </a:rPr>
                <a:t>06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2309767" y="2303417"/>
              <a:ext cx="8923020" cy="73723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just"/>
              <a:r>
                <a:rPr lang="zh-CN" altLang="en-US" sz="1800" dirty="0">
                  <a:latin typeface="微软雅黑" panose="020B0503020204020204" charset="-122"/>
                  <a:ea typeface="微软雅黑" panose="020B0503020204020204" charset="-122"/>
                </a:rPr>
                <a:t>2009年，某高校一教授被举报在不同刊物以第一作者身份发表了10篇同名论文</a:t>
              </a:r>
              <a:r>
                <a:rPr lang="zh-CN" altLang="en-US" dirty="0"/>
                <a:t>，</a:t>
              </a:r>
              <a:r>
                <a:rPr lang="zh-CN" altLang="en-US" sz="1800" dirty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存在论文</a:t>
              </a:r>
              <a:r>
                <a:rPr lang="zh-CN" altLang="en-US" sz="1800" b="1" dirty="0">
                  <a:solidFill>
                    <a:srgbClr val="FFC0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重复发表</a:t>
              </a:r>
              <a:r>
                <a:rPr lang="zh-CN" altLang="en-US" sz="1800" dirty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的现象。</a:t>
              </a:r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2311037" y="3150507"/>
              <a:ext cx="8921750" cy="81026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just" fontAlgn="auto">
                <a:lnSpc>
                  <a:spcPct val="130000"/>
                </a:lnSpc>
              </a:pPr>
              <a:r>
                <a:rPr lang="zh-CN" altLang="en-US" sz="1800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2009年，云南某高校教授论文被匿名举报存在抄袭之嫌，经学院学术委员会鉴定认为此文章是引导性综述文章，引用量过大，为</a:t>
              </a:r>
              <a:r>
                <a:rPr lang="zh-CN" altLang="en-US" sz="1800" b="1" dirty="0">
                  <a:solidFill>
                    <a:srgbClr val="FFC000"/>
                  </a:solidFill>
                </a:rPr>
                <a:t>过度引用且引用不当</a:t>
              </a:r>
              <a:r>
                <a:rPr lang="zh-CN" altLang="en-US" sz="1800" dirty="0"/>
                <a:t>。</a:t>
              </a:r>
            </a:p>
          </p:txBody>
        </p:sp>
        <p:sp>
          <p:nvSpPr>
            <p:cNvPr id="14" name="矩形 1">
              <a:hlinkClick r:id="rId3" action="ppaction://hlinkfile"/>
            </p:cNvPr>
            <p:cNvSpPr/>
            <p:nvPr/>
          </p:nvSpPr>
          <p:spPr>
            <a:xfrm>
              <a:off x="2309767" y="1352822"/>
              <a:ext cx="8923020" cy="81026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lvl="0" indent="0" algn="just" eaLnBrk="0" fontAlgn="auto" hangingPunct="0">
                <a:lnSpc>
                  <a:spcPct val="130000"/>
                </a:lnSpc>
              </a:pPr>
              <a:r>
                <a:rPr lang="zh-CN" altLang="en-US" sz="1800" dirty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2009年，辽宁某校副校长核心期刊发文被爆涉嫌抄袭，后经调查，第二署名人某博士在导师不知情情况下将其作为第一署名人，属于</a:t>
              </a:r>
              <a:r>
                <a:rPr lang="zh-CN" altLang="en-US" sz="1800" b="1" dirty="0">
                  <a:solidFill>
                    <a:srgbClr val="FFC0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署名不当</a:t>
              </a:r>
              <a:r>
                <a:rPr lang="zh-CN" altLang="en-US" sz="1800" dirty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。</a:t>
              </a:r>
              <a:endParaRPr lang="zh-CN" altLang="en-US" sz="10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52335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165" y="951865"/>
            <a:ext cx="10558780" cy="1760220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sp>
        <p:nvSpPr>
          <p:cNvPr id="61" name="椭圆 11"/>
          <p:cNvSpPr>
            <a:spLocks noChangeArrowheads="1"/>
          </p:cNvSpPr>
          <p:nvPr/>
        </p:nvSpPr>
        <p:spPr bwMode="auto">
          <a:xfrm>
            <a:off x="43180" y="3263265"/>
            <a:ext cx="1215390" cy="981075"/>
          </a:xfrm>
          <a:prstGeom prst="ellipse">
            <a:avLst/>
          </a:prstGeom>
          <a:solidFill>
            <a:srgbClr val="F79E5A"/>
          </a:solidFill>
          <a:ln w="25400" cmpd="sng">
            <a:solidFill>
              <a:srgbClr val="000000">
                <a:alpha val="0"/>
              </a:srgbClr>
            </a:solidFill>
            <a:round/>
          </a:ln>
        </p:spPr>
        <p:txBody>
          <a:bodyPr lIns="0" tIns="0" rIns="0" bIns="0" anchor="ctr"/>
          <a:lstStyle/>
          <a:p>
            <a:pPr defTabSz="584200" eaLnBrk="1" hangingPunct="1">
              <a:defRPr/>
            </a:pPr>
            <a:r>
              <a:rPr lang="zh-CN" altLang="en-US" sz="4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起因</a:t>
            </a:r>
          </a:p>
        </p:txBody>
      </p:sp>
      <p:sp>
        <p:nvSpPr>
          <p:cNvPr id="26" name="等腰三角形 4"/>
          <p:cNvSpPr>
            <a:spLocks noChangeArrowheads="1"/>
          </p:cNvSpPr>
          <p:nvPr/>
        </p:nvSpPr>
        <p:spPr bwMode="auto">
          <a:xfrm rot="5400000">
            <a:off x="47381" y="252591"/>
            <a:ext cx="197396" cy="285807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chemeClr val="bg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" name="矩形 6"/>
          <p:cNvSpPr>
            <a:spLocks noChangeArrowheads="1"/>
          </p:cNvSpPr>
          <p:nvPr/>
        </p:nvSpPr>
        <p:spPr bwMode="auto">
          <a:xfrm>
            <a:off x="-9087" y="478708"/>
            <a:ext cx="3256885" cy="218863"/>
          </a:xfrm>
          <a:prstGeom prst="rect">
            <a:avLst/>
          </a:prstGeom>
          <a:solidFill>
            <a:srgbClr val="3B68A1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8" name="矩形 7"/>
          <p:cNvSpPr>
            <a:spLocks noChangeArrowheads="1"/>
          </p:cNvSpPr>
          <p:nvPr/>
        </p:nvSpPr>
        <p:spPr bwMode="auto">
          <a:xfrm>
            <a:off x="2970322" y="478708"/>
            <a:ext cx="4590232" cy="218863"/>
          </a:xfrm>
          <a:prstGeom prst="rect">
            <a:avLst/>
          </a:prstGeom>
          <a:solidFill>
            <a:srgbClr val="F79E5A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9" name="矩形 8"/>
          <p:cNvSpPr>
            <a:spLocks noChangeArrowheads="1"/>
          </p:cNvSpPr>
          <p:nvPr/>
        </p:nvSpPr>
        <p:spPr bwMode="auto">
          <a:xfrm>
            <a:off x="6352253" y="477280"/>
            <a:ext cx="3299888" cy="220133"/>
          </a:xfrm>
          <a:prstGeom prst="rect">
            <a:avLst/>
          </a:prstGeom>
          <a:solidFill>
            <a:srgbClr val="4DCEB8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0" name="矩形 9"/>
          <p:cNvSpPr>
            <a:spLocks noChangeArrowheads="1"/>
          </p:cNvSpPr>
          <p:nvPr/>
        </p:nvSpPr>
        <p:spPr bwMode="auto">
          <a:xfrm>
            <a:off x="9582587" y="477280"/>
            <a:ext cx="2623927" cy="220133"/>
          </a:xfrm>
          <a:prstGeom prst="rect">
            <a:avLst/>
          </a:prstGeom>
          <a:solidFill>
            <a:srgbClr val="B95F95"/>
          </a:solidFill>
          <a:ln>
            <a:noFill/>
          </a:ln>
        </p:spPr>
        <p:txBody>
          <a:bodyPr lIns="91404" tIns="45702" rIns="91404" bIns="45702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880840" y="-9101"/>
            <a:ext cx="3840912" cy="808757"/>
            <a:chOff x="903371" y="249943"/>
            <a:chExt cx="2831223" cy="679699"/>
          </a:xfrm>
        </p:grpSpPr>
        <p:sp>
          <p:nvSpPr>
            <p:cNvPr id="32" name="任意多边形 31"/>
            <p:cNvSpPr/>
            <p:nvPr/>
          </p:nvSpPr>
          <p:spPr bwMode="auto">
            <a:xfrm>
              <a:off x="903371" y="249943"/>
              <a:ext cx="2831223" cy="679699"/>
            </a:xfrm>
            <a:custGeom>
              <a:avLst/>
              <a:gdLst>
                <a:gd name="connsiteX0" fmla="*/ 352810 w 4452260"/>
                <a:gd name="connsiteY0" fmla="*/ 0 h 1068867"/>
                <a:gd name="connsiteX1" fmla="*/ 636768 w 4452260"/>
                <a:gd name="connsiteY1" fmla="*/ 0 h 1068867"/>
                <a:gd name="connsiteX2" fmla="*/ 647700 w 4452260"/>
                <a:gd name="connsiteY2" fmla="*/ 0 h 1068867"/>
                <a:gd name="connsiteX3" fmla="*/ 724065 w 4452260"/>
                <a:gd name="connsiteY3" fmla="*/ 0 h 1068867"/>
                <a:gd name="connsiteX4" fmla="*/ 782584 w 4452260"/>
                <a:gd name="connsiteY4" fmla="*/ 0 h 1068867"/>
                <a:gd name="connsiteX5" fmla="*/ 799455 w 4452260"/>
                <a:gd name="connsiteY5" fmla="*/ 0 h 1068867"/>
                <a:gd name="connsiteX6" fmla="*/ 809825 w 4452260"/>
                <a:gd name="connsiteY6" fmla="*/ 0 h 1068867"/>
                <a:gd name="connsiteX7" fmla="*/ 818078 w 4452260"/>
                <a:gd name="connsiteY7" fmla="*/ 0 h 1068867"/>
                <a:gd name="connsiteX8" fmla="*/ 843980 w 4452260"/>
                <a:gd name="connsiteY8" fmla="*/ 0 h 1068867"/>
                <a:gd name="connsiteX9" fmla="*/ 931658 w 4452260"/>
                <a:gd name="connsiteY9" fmla="*/ 0 h 1068867"/>
                <a:gd name="connsiteX10" fmla="*/ 961580 w 4452260"/>
                <a:gd name="connsiteY10" fmla="*/ 0 h 1068867"/>
                <a:gd name="connsiteX11" fmla="*/ 1000055 w 4452260"/>
                <a:gd name="connsiteY11" fmla="*/ 0 h 1068867"/>
                <a:gd name="connsiteX12" fmla="*/ 1040537 w 4452260"/>
                <a:gd name="connsiteY12" fmla="*/ 0 h 1068867"/>
                <a:gd name="connsiteX13" fmla="*/ 1051453 w 4452260"/>
                <a:gd name="connsiteY13" fmla="*/ 0 h 1068867"/>
                <a:gd name="connsiteX14" fmla="*/ 1083414 w 4452260"/>
                <a:gd name="connsiteY14" fmla="*/ 0 h 1068867"/>
                <a:gd name="connsiteX15" fmla="*/ 1112969 w 4452260"/>
                <a:gd name="connsiteY15" fmla="*/ 0 h 1068867"/>
                <a:gd name="connsiteX16" fmla="*/ 1138871 w 4452260"/>
                <a:gd name="connsiteY16" fmla="*/ 0 h 1068867"/>
                <a:gd name="connsiteX17" fmla="*/ 1170224 w 4452260"/>
                <a:gd name="connsiteY17" fmla="*/ 0 h 1068867"/>
                <a:gd name="connsiteX18" fmla="*/ 1170711 w 4452260"/>
                <a:gd name="connsiteY18" fmla="*/ 0 h 1068867"/>
                <a:gd name="connsiteX19" fmla="*/ 1202662 w 4452260"/>
                <a:gd name="connsiteY19" fmla="*/ 0 h 1068867"/>
                <a:gd name="connsiteX20" fmla="*/ 1240037 w 4452260"/>
                <a:gd name="connsiteY20" fmla="*/ 0 h 1068867"/>
                <a:gd name="connsiteX21" fmla="*/ 1290626 w 4452260"/>
                <a:gd name="connsiteY21" fmla="*/ 0 h 1068867"/>
                <a:gd name="connsiteX22" fmla="*/ 1324496 w 4452260"/>
                <a:gd name="connsiteY22" fmla="*/ 0 h 1068867"/>
                <a:gd name="connsiteX23" fmla="*/ 1332348 w 4452260"/>
                <a:gd name="connsiteY23" fmla="*/ 0 h 1068867"/>
                <a:gd name="connsiteX24" fmla="*/ 1335428 w 4452260"/>
                <a:gd name="connsiteY24" fmla="*/ 0 h 1068867"/>
                <a:gd name="connsiteX25" fmla="*/ 1411793 w 4452260"/>
                <a:gd name="connsiteY25" fmla="*/ 0 h 1068867"/>
                <a:gd name="connsiteX26" fmla="*/ 1454182 w 4452260"/>
                <a:gd name="connsiteY26" fmla="*/ 0 h 1068867"/>
                <a:gd name="connsiteX27" fmla="*/ 1470312 w 4452260"/>
                <a:gd name="connsiteY27" fmla="*/ 0 h 1068867"/>
                <a:gd name="connsiteX28" fmla="*/ 1487183 w 4452260"/>
                <a:gd name="connsiteY28" fmla="*/ 0 h 1068867"/>
                <a:gd name="connsiteX29" fmla="*/ 1497552 w 4452260"/>
                <a:gd name="connsiteY29" fmla="*/ 0 h 1068867"/>
                <a:gd name="connsiteX30" fmla="*/ 1505806 w 4452260"/>
                <a:gd name="connsiteY30" fmla="*/ 0 h 1068867"/>
                <a:gd name="connsiteX31" fmla="*/ 1528471 w 4452260"/>
                <a:gd name="connsiteY31" fmla="*/ 0 h 1068867"/>
                <a:gd name="connsiteX32" fmla="*/ 1531708 w 4452260"/>
                <a:gd name="connsiteY32" fmla="*/ 0 h 1068867"/>
                <a:gd name="connsiteX33" fmla="*/ 1540992 w 4452260"/>
                <a:gd name="connsiteY33" fmla="*/ 0 h 1068867"/>
                <a:gd name="connsiteX34" fmla="*/ 1541479 w 4452260"/>
                <a:gd name="connsiteY34" fmla="*/ 0 h 1068867"/>
                <a:gd name="connsiteX35" fmla="*/ 1599998 w 4452260"/>
                <a:gd name="connsiteY35" fmla="*/ 0 h 1068867"/>
                <a:gd name="connsiteX36" fmla="*/ 1619386 w 4452260"/>
                <a:gd name="connsiteY36" fmla="*/ 0 h 1068867"/>
                <a:gd name="connsiteX37" fmla="*/ 1635492 w 4452260"/>
                <a:gd name="connsiteY37" fmla="*/ 0 h 1068867"/>
                <a:gd name="connsiteX38" fmla="*/ 1649308 w 4452260"/>
                <a:gd name="connsiteY38" fmla="*/ 0 h 1068867"/>
                <a:gd name="connsiteX39" fmla="*/ 1653720 w 4452260"/>
                <a:gd name="connsiteY39" fmla="*/ 0 h 1068867"/>
                <a:gd name="connsiteX40" fmla="*/ 1661394 w 4452260"/>
                <a:gd name="connsiteY40" fmla="*/ 0 h 1068867"/>
                <a:gd name="connsiteX41" fmla="*/ 1687782 w 4452260"/>
                <a:gd name="connsiteY41" fmla="*/ 0 h 1068867"/>
                <a:gd name="connsiteX42" fmla="*/ 1703116 w 4452260"/>
                <a:gd name="connsiteY42" fmla="*/ 0 h 1068867"/>
                <a:gd name="connsiteX43" fmla="*/ 1739181 w 4452260"/>
                <a:gd name="connsiteY43" fmla="*/ 0 h 1068867"/>
                <a:gd name="connsiteX44" fmla="*/ 1771141 w 4452260"/>
                <a:gd name="connsiteY44" fmla="*/ 0 h 1068867"/>
                <a:gd name="connsiteX45" fmla="*/ 1800697 w 4452260"/>
                <a:gd name="connsiteY45" fmla="*/ 0 h 1068867"/>
                <a:gd name="connsiteX46" fmla="*/ 1811727 w 4452260"/>
                <a:gd name="connsiteY46" fmla="*/ 0 h 1068867"/>
                <a:gd name="connsiteX47" fmla="*/ 1823361 w 4452260"/>
                <a:gd name="connsiteY47" fmla="*/ 0 h 1068867"/>
                <a:gd name="connsiteX48" fmla="*/ 1826599 w 4452260"/>
                <a:gd name="connsiteY48" fmla="*/ 0 h 1068867"/>
                <a:gd name="connsiteX49" fmla="*/ 1857951 w 4452260"/>
                <a:gd name="connsiteY49" fmla="*/ 0 h 1068867"/>
                <a:gd name="connsiteX50" fmla="*/ 1858439 w 4452260"/>
                <a:gd name="connsiteY50" fmla="*/ 0 h 1068867"/>
                <a:gd name="connsiteX51" fmla="*/ 1859676 w 4452260"/>
                <a:gd name="connsiteY51" fmla="*/ 0 h 1068867"/>
                <a:gd name="connsiteX52" fmla="*/ 1893346 w 4452260"/>
                <a:gd name="connsiteY52" fmla="*/ 0 h 1068867"/>
                <a:gd name="connsiteX53" fmla="*/ 1927765 w 4452260"/>
                <a:gd name="connsiteY53" fmla="*/ 0 h 1068867"/>
                <a:gd name="connsiteX54" fmla="*/ 1963365 w 4452260"/>
                <a:gd name="connsiteY54" fmla="*/ 0 h 1068867"/>
                <a:gd name="connsiteX55" fmla="*/ 1978354 w 4452260"/>
                <a:gd name="connsiteY55" fmla="*/ 0 h 1068867"/>
                <a:gd name="connsiteX56" fmla="*/ 1991032 w 4452260"/>
                <a:gd name="connsiteY56" fmla="*/ 0 h 1068867"/>
                <a:gd name="connsiteX57" fmla="*/ 2020076 w 4452260"/>
                <a:gd name="connsiteY57" fmla="*/ 0 h 1068867"/>
                <a:gd name="connsiteX58" fmla="*/ 2021800 w 4452260"/>
                <a:gd name="connsiteY58" fmla="*/ 0 h 1068867"/>
                <a:gd name="connsiteX59" fmla="*/ 2027021 w 4452260"/>
                <a:gd name="connsiteY59" fmla="*/ 0 h 1068867"/>
                <a:gd name="connsiteX60" fmla="*/ 2032162 w 4452260"/>
                <a:gd name="connsiteY60" fmla="*/ 0 h 1068867"/>
                <a:gd name="connsiteX61" fmla="*/ 2141909 w 4452260"/>
                <a:gd name="connsiteY61" fmla="*/ 0 h 1068867"/>
                <a:gd name="connsiteX62" fmla="*/ 2143633 w 4452260"/>
                <a:gd name="connsiteY62" fmla="*/ 0 h 1068867"/>
                <a:gd name="connsiteX63" fmla="*/ 2178359 w 4452260"/>
                <a:gd name="connsiteY63" fmla="*/ 0 h 1068867"/>
                <a:gd name="connsiteX64" fmla="*/ 2228719 w 4452260"/>
                <a:gd name="connsiteY64" fmla="*/ 0 h 1068867"/>
                <a:gd name="connsiteX65" fmla="*/ 2229207 w 4452260"/>
                <a:gd name="connsiteY65" fmla="*/ 0 h 1068867"/>
                <a:gd name="connsiteX66" fmla="*/ 2230931 w 4452260"/>
                <a:gd name="connsiteY66" fmla="*/ 0 h 1068867"/>
                <a:gd name="connsiteX67" fmla="*/ 2287725 w 4452260"/>
                <a:gd name="connsiteY67" fmla="*/ 0 h 1068867"/>
                <a:gd name="connsiteX68" fmla="*/ 2289450 w 4452260"/>
                <a:gd name="connsiteY68" fmla="*/ 0 h 1068867"/>
                <a:gd name="connsiteX69" fmla="*/ 2323220 w 4452260"/>
                <a:gd name="connsiteY69" fmla="*/ 0 h 1068867"/>
                <a:gd name="connsiteX70" fmla="*/ 2324944 w 4452260"/>
                <a:gd name="connsiteY70" fmla="*/ 0 h 1068867"/>
                <a:gd name="connsiteX71" fmla="*/ 2340483 w 4452260"/>
                <a:gd name="connsiteY71" fmla="*/ 0 h 1068867"/>
                <a:gd name="connsiteX72" fmla="*/ 2341447 w 4452260"/>
                <a:gd name="connsiteY72" fmla="*/ 0 h 1068867"/>
                <a:gd name="connsiteX73" fmla="*/ 2343172 w 4452260"/>
                <a:gd name="connsiteY73" fmla="*/ 0 h 1068867"/>
                <a:gd name="connsiteX74" fmla="*/ 2349122 w 4452260"/>
                <a:gd name="connsiteY74" fmla="*/ 0 h 1068867"/>
                <a:gd name="connsiteX75" fmla="*/ 2350846 w 4452260"/>
                <a:gd name="connsiteY75" fmla="*/ 0 h 1068867"/>
                <a:gd name="connsiteX76" fmla="*/ 2390844 w 4452260"/>
                <a:gd name="connsiteY76" fmla="*/ 0 h 1068867"/>
                <a:gd name="connsiteX77" fmla="*/ 2462317 w 4452260"/>
                <a:gd name="connsiteY77" fmla="*/ 0 h 1068867"/>
                <a:gd name="connsiteX78" fmla="*/ 2499455 w 4452260"/>
                <a:gd name="connsiteY78" fmla="*/ 0 h 1068867"/>
                <a:gd name="connsiteX79" fmla="*/ 2530713 w 4452260"/>
                <a:gd name="connsiteY79" fmla="*/ 0 h 1068867"/>
                <a:gd name="connsiteX80" fmla="*/ 2547403 w 4452260"/>
                <a:gd name="connsiteY80" fmla="*/ 0 h 1068867"/>
                <a:gd name="connsiteX81" fmla="*/ 2549127 w 4452260"/>
                <a:gd name="connsiteY81" fmla="*/ 0 h 1068867"/>
                <a:gd name="connsiteX82" fmla="*/ 2581074 w 4452260"/>
                <a:gd name="connsiteY82" fmla="*/ 0 h 1068867"/>
                <a:gd name="connsiteX83" fmla="*/ 2582112 w 4452260"/>
                <a:gd name="connsiteY83" fmla="*/ 0 h 1068867"/>
                <a:gd name="connsiteX84" fmla="*/ 2669530 w 4452260"/>
                <a:gd name="connsiteY84" fmla="*/ 0 h 1068867"/>
                <a:gd name="connsiteX85" fmla="*/ 2678759 w 4452260"/>
                <a:gd name="connsiteY85" fmla="*/ 0 h 1068867"/>
                <a:gd name="connsiteX86" fmla="*/ 2709527 w 4452260"/>
                <a:gd name="connsiteY86" fmla="*/ 0 h 1068867"/>
                <a:gd name="connsiteX87" fmla="*/ 2711252 w 4452260"/>
                <a:gd name="connsiteY87" fmla="*/ 0 h 1068867"/>
                <a:gd name="connsiteX88" fmla="*/ 2714748 w 4452260"/>
                <a:gd name="connsiteY88" fmla="*/ 0 h 1068867"/>
                <a:gd name="connsiteX89" fmla="*/ 2719890 w 4452260"/>
                <a:gd name="connsiteY89" fmla="*/ 0 h 1068867"/>
                <a:gd name="connsiteX90" fmla="*/ 2831360 w 4452260"/>
                <a:gd name="connsiteY90" fmla="*/ 0 h 1068867"/>
                <a:gd name="connsiteX91" fmla="*/ 2833086 w 4452260"/>
                <a:gd name="connsiteY91" fmla="*/ 0 h 1068867"/>
                <a:gd name="connsiteX92" fmla="*/ 2866087 w 4452260"/>
                <a:gd name="connsiteY92" fmla="*/ 0 h 1068867"/>
                <a:gd name="connsiteX93" fmla="*/ 2918659 w 4452260"/>
                <a:gd name="connsiteY93" fmla="*/ 0 h 1068867"/>
                <a:gd name="connsiteX94" fmla="*/ 2919896 w 4452260"/>
                <a:gd name="connsiteY94" fmla="*/ 0 h 1068867"/>
                <a:gd name="connsiteX95" fmla="*/ 2920383 w 4452260"/>
                <a:gd name="connsiteY95" fmla="*/ 0 h 1068867"/>
                <a:gd name="connsiteX96" fmla="*/ 2977177 w 4452260"/>
                <a:gd name="connsiteY96" fmla="*/ 0 h 1068867"/>
                <a:gd name="connsiteX97" fmla="*/ 2978902 w 4452260"/>
                <a:gd name="connsiteY97" fmla="*/ 0 h 1068867"/>
                <a:gd name="connsiteX98" fmla="*/ 3012671 w 4452260"/>
                <a:gd name="connsiteY98" fmla="*/ 0 h 1068867"/>
                <a:gd name="connsiteX99" fmla="*/ 3014397 w 4452260"/>
                <a:gd name="connsiteY99" fmla="*/ 0 h 1068867"/>
                <a:gd name="connsiteX100" fmla="*/ 3028211 w 4452260"/>
                <a:gd name="connsiteY100" fmla="*/ 0 h 1068867"/>
                <a:gd name="connsiteX101" fmla="*/ 3030899 w 4452260"/>
                <a:gd name="connsiteY101" fmla="*/ 0 h 1068867"/>
                <a:gd name="connsiteX102" fmla="*/ 3032624 w 4452260"/>
                <a:gd name="connsiteY102" fmla="*/ 0 h 1068867"/>
                <a:gd name="connsiteX103" fmla="*/ 3038573 w 4452260"/>
                <a:gd name="connsiteY103" fmla="*/ 0 h 1068867"/>
                <a:gd name="connsiteX104" fmla="*/ 3040298 w 4452260"/>
                <a:gd name="connsiteY104" fmla="*/ 0 h 1068867"/>
                <a:gd name="connsiteX105" fmla="*/ 3082021 w 4452260"/>
                <a:gd name="connsiteY105" fmla="*/ 0 h 1068867"/>
                <a:gd name="connsiteX106" fmla="*/ 3150044 w 4452260"/>
                <a:gd name="connsiteY106" fmla="*/ 0 h 1068867"/>
                <a:gd name="connsiteX107" fmla="*/ 3218441 w 4452260"/>
                <a:gd name="connsiteY107" fmla="*/ 0 h 1068867"/>
                <a:gd name="connsiteX108" fmla="*/ 3236855 w 4452260"/>
                <a:gd name="connsiteY108" fmla="*/ 0 h 1068867"/>
                <a:gd name="connsiteX109" fmla="*/ 3269839 w 4452260"/>
                <a:gd name="connsiteY109" fmla="*/ 0 h 1068867"/>
                <a:gd name="connsiteX110" fmla="*/ 3272250 w 4452260"/>
                <a:gd name="connsiteY110" fmla="*/ 0 h 1068867"/>
                <a:gd name="connsiteX111" fmla="*/ 3320378 w 4452260"/>
                <a:gd name="connsiteY111" fmla="*/ 0 h 1068867"/>
                <a:gd name="connsiteX112" fmla="*/ 3346330 w 4452260"/>
                <a:gd name="connsiteY112" fmla="*/ 0 h 1068867"/>
                <a:gd name="connsiteX113" fmla="*/ 3357257 w 4452260"/>
                <a:gd name="connsiteY113" fmla="*/ 0 h 1068867"/>
                <a:gd name="connsiteX114" fmla="*/ 3369936 w 4452260"/>
                <a:gd name="connsiteY114" fmla="*/ 0 h 1068867"/>
                <a:gd name="connsiteX115" fmla="*/ 3398980 w 4452260"/>
                <a:gd name="connsiteY115" fmla="*/ 0 h 1068867"/>
                <a:gd name="connsiteX116" fmla="*/ 3405925 w 4452260"/>
                <a:gd name="connsiteY116" fmla="*/ 0 h 1068867"/>
                <a:gd name="connsiteX117" fmla="*/ 3411066 w 4452260"/>
                <a:gd name="connsiteY117" fmla="*/ 0 h 1068867"/>
                <a:gd name="connsiteX118" fmla="*/ 3520813 w 4452260"/>
                <a:gd name="connsiteY118" fmla="*/ 0 h 1068867"/>
                <a:gd name="connsiteX119" fmla="*/ 3607623 w 4452260"/>
                <a:gd name="connsiteY119" fmla="*/ 0 h 1068867"/>
                <a:gd name="connsiteX120" fmla="*/ 3608111 w 4452260"/>
                <a:gd name="connsiteY120" fmla="*/ 0 h 1068867"/>
                <a:gd name="connsiteX121" fmla="*/ 3666629 w 4452260"/>
                <a:gd name="connsiteY121" fmla="*/ 0 h 1068867"/>
                <a:gd name="connsiteX122" fmla="*/ 3702124 w 4452260"/>
                <a:gd name="connsiteY122" fmla="*/ 0 h 1068867"/>
                <a:gd name="connsiteX123" fmla="*/ 3720351 w 4452260"/>
                <a:gd name="connsiteY123" fmla="*/ 0 h 1068867"/>
                <a:gd name="connsiteX124" fmla="*/ 3728025 w 4452260"/>
                <a:gd name="connsiteY124" fmla="*/ 0 h 1068867"/>
                <a:gd name="connsiteX125" fmla="*/ 3769748 w 4452260"/>
                <a:gd name="connsiteY125" fmla="*/ 0 h 1068867"/>
                <a:gd name="connsiteX126" fmla="*/ 4098793 w 4452260"/>
                <a:gd name="connsiteY126" fmla="*/ 0 h 1068867"/>
                <a:gd name="connsiteX127" fmla="*/ 4193519 w 4452260"/>
                <a:gd name="connsiteY127" fmla="*/ 54408 h 1068867"/>
                <a:gd name="connsiteX128" fmla="*/ 4439104 w 4452260"/>
                <a:gd name="connsiteY128" fmla="*/ 480025 h 1068867"/>
                <a:gd name="connsiteX129" fmla="*/ 4439104 w 4452260"/>
                <a:gd name="connsiteY129" fmla="*/ 588843 h 1068867"/>
                <a:gd name="connsiteX130" fmla="*/ 4193519 w 4452260"/>
                <a:gd name="connsiteY130" fmla="*/ 1014459 h 1068867"/>
                <a:gd name="connsiteX131" fmla="*/ 4098793 w 4452260"/>
                <a:gd name="connsiteY131" fmla="*/ 1068867 h 1068867"/>
                <a:gd name="connsiteX132" fmla="*/ 3728025 w 4452260"/>
                <a:gd name="connsiteY132" fmla="*/ 1068867 h 1068867"/>
                <a:gd name="connsiteX133" fmla="*/ 3607623 w 4452260"/>
                <a:gd name="connsiteY133" fmla="*/ 1068867 h 1068867"/>
                <a:gd name="connsiteX134" fmla="*/ 3411066 w 4452260"/>
                <a:gd name="connsiteY134" fmla="*/ 1068867 h 1068867"/>
                <a:gd name="connsiteX135" fmla="*/ 3357257 w 4452260"/>
                <a:gd name="connsiteY135" fmla="*/ 1068867 h 1068867"/>
                <a:gd name="connsiteX136" fmla="*/ 3236855 w 4452260"/>
                <a:gd name="connsiteY136" fmla="*/ 1068867 h 1068867"/>
                <a:gd name="connsiteX137" fmla="*/ 3040298 w 4452260"/>
                <a:gd name="connsiteY137" fmla="*/ 1068867 h 1068867"/>
                <a:gd name="connsiteX138" fmla="*/ 3038573 w 4452260"/>
                <a:gd name="connsiteY138" fmla="*/ 1068867 h 1068867"/>
                <a:gd name="connsiteX139" fmla="*/ 2919896 w 4452260"/>
                <a:gd name="connsiteY139" fmla="*/ 1068867 h 1068867"/>
                <a:gd name="connsiteX140" fmla="*/ 2866087 w 4452260"/>
                <a:gd name="connsiteY140" fmla="*/ 1068867 h 1068867"/>
                <a:gd name="connsiteX141" fmla="*/ 2719890 w 4452260"/>
                <a:gd name="connsiteY141" fmla="*/ 1068867 h 1068867"/>
                <a:gd name="connsiteX142" fmla="*/ 2669530 w 4452260"/>
                <a:gd name="connsiteY142" fmla="*/ 1068867 h 1068867"/>
                <a:gd name="connsiteX143" fmla="*/ 2549127 w 4452260"/>
                <a:gd name="connsiteY143" fmla="*/ 1068867 h 1068867"/>
                <a:gd name="connsiteX144" fmla="*/ 2547403 w 4452260"/>
                <a:gd name="connsiteY144" fmla="*/ 1068867 h 1068867"/>
                <a:gd name="connsiteX145" fmla="*/ 2350846 w 4452260"/>
                <a:gd name="connsiteY145" fmla="*/ 1068867 h 1068867"/>
                <a:gd name="connsiteX146" fmla="*/ 2349122 w 4452260"/>
                <a:gd name="connsiteY146" fmla="*/ 1068867 h 1068867"/>
                <a:gd name="connsiteX147" fmla="*/ 2228719 w 4452260"/>
                <a:gd name="connsiteY147" fmla="*/ 1068867 h 1068867"/>
                <a:gd name="connsiteX148" fmla="*/ 2178359 w 4452260"/>
                <a:gd name="connsiteY148" fmla="*/ 1068867 h 1068867"/>
                <a:gd name="connsiteX149" fmla="*/ 2032162 w 4452260"/>
                <a:gd name="connsiteY149" fmla="*/ 1068867 h 1068867"/>
                <a:gd name="connsiteX150" fmla="*/ 1978354 w 4452260"/>
                <a:gd name="connsiteY150" fmla="*/ 1068867 h 1068867"/>
                <a:gd name="connsiteX151" fmla="*/ 1859676 w 4452260"/>
                <a:gd name="connsiteY151" fmla="*/ 1068867 h 1068867"/>
                <a:gd name="connsiteX152" fmla="*/ 1857951 w 4452260"/>
                <a:gd name="connsiteY152" fmla="*/ 1068867 h 1068867"/>
                <a:gd name="connsiteX153" fmla="*/ 1826599 w 4452260"/>
                <a:gd name="connsiteY153" fmla="*/ 1068867 h 1068867"/>
                <a:gd name="connsiteX154" fmla="*/ 1661394 w 4452260"/>
                <a:gd name="connsiteY154" fmla="*/ 1068867 h 1068867"/>
                <a:gd name="connsiteX155" fmla="*/ 1540992 w 4452260"/>
                <a:gd name="connsiteY155" fmla="*/ 1068867 h 1068867"/>
                <a:gd name="connsiteX156" fmla="*/ 1531708 w 4452260"/>
                <a:gd name="connsiteY156" fmla="*/ 1068867 h 1068867"/>
                <a:gd name="connsiteX157" fmla="*/ 1487183 w 4452260"/>
                <a:gd name="connsiteY157" fmla="*/ 1068867 h 1068867"/>
                <a:gd name="connsiteX158" fmla="*/ 1335428 w 4452260"/>
                <a:gd name="connsiteY158" fmla="*/ 1068867 h 1068867"/>
                <a:gd name="connsiteX159" fmla="*/ 1290626 w 4452260"/>
                <a:gd name="connsiteY159" fmla="*/ 1068867 h 1068867"/>
                <a:gd name="connsiteX160" fmla="*/ 1170224 w 4452260"/>
                <a:gd name="connsiteY160" fmla="*/ 1068867 h 1068867"/>
                <a:gd name="connsiteX161" fmla="*/ 1138871 w 4452260"/>
                <a:gd name="connsiteY161" fmla="*/ 1068867 h 1068867"/>
                <a:gd name="connsiteX162" fmla="*/ 1040537 w 4452260"/>
                <a:gd name="connsiteY162" fmla="*/ 1068867 h 1068867"/>
                <a:gd name="connsiteX163" fmla="*/ 843980 w 4452260"/>
                <a:gd name="connsiteY163" fmla="*/ 1068867 h 1068867"/>
                <a:gd name="connsiteX164" fmla="*/ 799455 w 4452260"/>
                <a:gd name="connsiteY164" fmla="*/ 1068867 h 1068867"/>
                <a:gd name="connsiteX165" fmla="*/ 647700 w 4452260"/>
                <a:gd name="connsiteY165" fmla="*/ 1068867 h 1068867"/>
                <a:gd name="connsiteX166" fmla="*/ 352810 w 4452260"/>
                <a:gd name="connsiteY166" fmla="*/ 1068867 h 1068867"/>
                <a:gd name="connsiteX167" fmla="*/ 258084 w 4452260"/>
                <a:gd name="connsiteY167" fmla="*/ 1014459 h 1068867"/>
                <a:gd name="connsiteX168" fmla="*/ 12498 w 4452260"/>
                <a:gd name="connsiteY168" fmla="*/ 588843 h 1068867"/>
                <a:gd name="connsiteX169" fmla="*/ 12498 w 4452260"/>
                <a:gd name="connsiteY169" fmla="*/ 480025 h 1068867"/>
                <a:gd name="connsiteX170" fmla="*/ 258084 w 4452260"/>
                <a:gd name="connsiteY170" fmla="*/ 54408 h 1068867"/>
                <a:gd name="connsiteX171" fmla="*/ 352810 w 4452260"/>
                <a:gd name="connsiteY171" fmla="*/ 0 h 106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4452260" h="1068867">
                  <a:moveTo>
                    <a:pt x="352810" y="0"/>
                  </a:moveTo>
                  <a:cubicBezTo>
                    <a:pt x="475602" y="0"/>
                    <a:pt x="567696" y="0"/>
                    <a:pt x="636768" y="0"/>
                  </a:cubicBezTo>
                  <a:lnTo>
                    <a:pt x="647700" y="0"/>
                  </a:lnTo>
                  <a:lnTo>
                    <a:pt x="724065" y="0"/>
                  </a:lnTo>
                  <a:cubicBezTo>
                    <a:pt x="748048" y="0"/>
                    <a:pt x="767235" y="0"/>
                    <a:pt x="782584" y="0"/>
                  </a:cubicBezTo>
                  <a:lnTo>
                    <a:pt x="799455" y="0"/>
                  </a:lnTo>
                  <a:lnTo>
                    <a:pt x="809825" y="0"/>
                  </a:lnTo>
                  <a:lnTo>
                    <a:pt x="818078" y="0"/>
                  </a:lnTo>
                  <a:cubicBezTo>
                    <a:pt x="843980" y="0"/>
                    <a:pt x="843980" y="0"/>
                    <a:pt x="843980" y="0"/>
                  </a:cubicBezTo>
                  <a:lnTo>
                    <a:pt x="931658" y="0"/>
                  </a:lnTo>
                  <a:lnTo>
                    <a:pt x="961580" y="0"/>
                  </a:lnTo>
                  <a:lnTo>
                    <a:pt x="1000055" y="0"/>
                  </a:lnTo>
                  <a:lnTo>
                    <a:pt x="1040537" y="0"/>
                  </a:lnTo>
                  <a:lnTo>
                    <a:pt x="1051453" y="0"/>
                  </a:lnTo>
                  <a:lnTo>
                    <a:pt x="1083414" y="0"/>
                  </a:lnTo>
                  <a:lnTo>
                    <a:pt x="1112969" y="0"/>
                  </a:lnTo>
                  <a:cubicBezTo>
                    <a:pt x="1138871" y="0"/>
                    <a:pt x="1138871" y="0"/>
                    <a:pt x="1138871" y="0"/>
                  </a:cubicBezTo>
                  <a:lnTo>
                    <a:pt x="1170224" y="0"/>
                  </a:lnTo>
                  <a:lnTo>
                    <a:pt x="1170711" y="0"/>
                  </a:lnTo>
                  <a:lnTo>
                    <a:pt x="1202662" y="0"/>
                  </a:lnTo>
                  <a:lnTo>
                    <a:pt x="1240037" y="0"/>
                  </a:lnTo>
                  <a:cubicBezTo>
                    <a:pt x="1290626" y="0"/>
                    <a:pt x="1290626" y="0"/>
                    <a:pt x="1290626" y="0"/>
                  </a:cubicBezTo>
                  <a:lnTo>
                    <a:pt x="1324496" y="0"/>
                  </a:lnTo>
                  <a:lnTo>
                    <a:pt x="1332348" y="0"/>
                  </a:lnTo>
                  <a:lnTo>
                    <a:pt x="1335428" y="0"/>
                  </a:lnTo>
                  <a:lnTo>
                    <a:pt x="1411793" y="0"/>
                  </a:lnTo>
                  <a:lnTo>
                    <a:pt x="1454182" y="0"/>
                  </a:lnTo>
                  <a:lnTo>
                    <a:pt x="1470312" y="0"/>
                  </a:lnTo>
                  <a:lnTo>
                    <a:pt x="1487183" y="0"/>
                  </a:lnTo>
                  <a:lnTo>
                    <a:pt x="1497552" y="0"/>
                  </a:lnTo>
                  <a:lnTo>
                    <a:pt x="1505806" y="0"/>
                  </a:lnTo>
                  <a:lnTo>
                    <a:pt x="1528471" y="0"/>
                  </a:lnTo>
                  <a:lnTo>
                    <a:pt x="1531708" y="0"/>
                  </a:lnTo>
                  <a:lnTo>
                    <a:pt x="1540992" y="0"/>
                  </a:lnTo>
                  <a:lnTo>
                    <a:pt x="1541479" y="0"/>
                  </a:lnTo>
                  <a:lnTo>
                    <a:pt x="1599998" y="0"/>
                  </a:lnTo>
                  <a:lnTo>
                    <a:pt x="1619386" y="0"/>
                  </a:lnTo>
                  <a:lnTo>
                    <a:pt x="1635492" y="0"/>
                  </a:lnTo>
                  <a:lnTo>
                    <a:pt x="1649308" y="0"/>
                  </a:lnTo>
                  <a:lnTo>
                    <a:pt x="1653720" y="0"/>
                  </a:lnTo>
                  <a:lnTo>
                    <a:pt x="1661394" y="0"/>
                  </a:lnTo>
                  <a:lnTo>
                    <a:pt x="1687782" y="0"/>
                  </a:lnTo>
                  <a:lnTo>
                    <a:pt x="1703116" y="0"/>
                  </a:lnTo>
                  <a:lnTo>
                    <a:pt x="1739181" y="0"/>
                  </a:lnTo>
                  <a:lnTo>
                    <a:pt x="1771141" y="0"/>
                  </a:lnTo>
                  <a:lnTo>
                    <a:pt x="1800697" y="0"/>
                  </a:lnTo>
                  <a:lnTo>
                    <a:pt x="1811727" y="0"/>
                  </a:lnTo>
                  <a:lnTo>
                    <a:pt x="1823361" y="0"/>
                  </a:lnTo>
                  <a:lnTo>
                    <a:pt x="1826599" y="0"/>
                  </a:lnTo>
                  <a:lnTo>
                    <a:pt x="1857951" y="0"/>
                  </a:lnTo>
                  <a:lnTo>
                    <a:pt x="1858439" y="0"/>
                  </a:lnTo>
                  <a:lnTo>
                    <a:pt x="1859676" y="0"/>
                  </a:lnTo>
                  <a:lnTo>
                    <a:pt x="1893346" y="0"/>
                  </a:lnTo>
                  <a:lnTo>
                    <a:pt x="1927765" y="0"/>
                  </a:lnTo>
                  <a:lnTo>
                    <a:pt x="1963365" y="0"/>
                  </a:lnTo>
                  <a:lnTo>
                    <a:pt x="1978354" y="0"/>
                  </a:lnTo>
                  <a:lnTo>
                    <a:pt x="1991032" y="0"/>
                  </a:lnTo>
                  <a:lnTo>
                    <a:pt x="2020076" y="0"/>
                  </a:lnTo>
                  <a:lnTo>
                    <a:pt x="2021800" y="0"/>
                  </a:lnTo>
                  <a:lnTo>
                    <a:pt x="2027021" y="0"/>
                  </a:lnTo>
                  <a:cubicBezTo>
                    <a:pt x="2032162" y="0"/>
                    <a:pt x="2032162" y="0"/>
                    <a:pt x="2032162" y="0"/>
                  </a:cubicBezTo>
                  <a:lnTo>
                    <a:pt x="2141909" y="0"/>
                  </a:lnTo>
                  <a:lnTo>
                    <a:pt x="2143633" y="0"/>
                  </a:lnTo>
                  <a:lnTo>
                    <a:pt x="2178359" y="0"/>
                  </a:lnTo>
                  <a:lnTo>
                    <a:pt x="2228719" y="0"/>
                  </a:lnTo>
                  <a:lnTo>
                    <a:pt x="2229207" y="0"/>
                  </a:lnTo>
                  <a:lnTo>
                    <a:pt x="2230931" y="0"/>
                  </a:lnTo>
                  <a:lnTo>
                    <a:pt x="2287725" y="0"/>
                  </a:lnTo>
                  <a:lnTo>
                    <a:pt x="2289450" y="0"/>
                  </a:lnTo>
                  <a:lnTo>
                    <a:pt x="2323220" y="0"/>
                  </a:lnTo>
                  <a:lnTo>
                    <a:pt x="2324944" y="0"/>
                  </a:lnTo>
                  <a:lnTo>
                    <a:pt x="2340483" y="0"/>
                  </a:lnTo>
                  <a:lnTo>
                    <a:pt x="2341447" y="0"/>
                  </a:lnTo>
                  <a:lnTo>
                    <a:pt x="2343172" y="0"/>
                  </a:lnTo>
                  <a:lnTo>
                    <a:pt x="2349122" y="0"/>
                  </a:lnTo>
                  <a:lnTo>
                    <a:pt x="2350846" y="0"/>
                  </a:lnTo>
                  <a:lnTo>
                    <a:pt x="2390844" y="0"/>
                  </a:lnTo>
                  <a:lnTo>
                    <a:pt x="2462317" y="0"/>
                  </a:lnTo>
                  <a:lnTo>
                    <a:pt x="2499455" y="0"/>
                  </a:lnTo>
                  <a:lnTo>
                    <a:pt x="2530713" y="0"/>
                  </a:lnTo>
                  <a:lnTo>
                    <a:pt x="2547403" y="0"/>
                  </a:lnTo>
                  <a:lnTo>
                    <a:pt x="2549127" y="0"/>
                  </a:lnTo>
                  <a:lnTo>
                    <a:pt x="2581074" y="0"/>
                  </a:lnTo>
                  <a:lnTo>
                    <a:pt x="2582112" y="0"/>
                  </a:lnTo>
                  <a:cubicBezTo>
                    <a:pt x="2669530" y="0"/>
                    <a:pt x="2669530" y="0"/>
                    <a:pt x="2669530" y="0"/>
                  </a:cubicBezTo>
                  <a:lnTo>
                    <a:pt x="2678759" y="0"/>
                  </a:lnTo>
                  <a:lnTo>
                    <a:pt x="2709527" y="0"/>
                  </a:lnTo>
                  <a:lnTo>
                    <a:pt x="2711252" y="0"/>
                  </a:lnTo>
                  <a:lnTo>
                    <a:pt x="2714748" y="0"/>
                  </a:lnTo>
                  <a:lnTo>
                    <a:pt x="2719890" y="0"/>
                  </a:lnTo>
                  <a:lnTo>
                    <a:pt x="2831360" y="0"/>
                  </a:lnTo>
                  <a:lnTo>
                    <a:pt x="2833086" y="0"/>
                  </a:lnTo>
                  <a:lnTo>
                    <a:pt x="2866087" y="0"/>
                  </a:lnTo>
                  <a:lnTo>
                    <a:pt x="2918659" y="0"/>
                  </a:lnTo>
                  <a:lnTo>
                    <a:pt x="2919896" y="0"/>
                  </a:lnTo>
                  <a:lnTo>
                    <a:pt x="2920383" y="0"/>
                  </a:lnTo>
                  <a:lnTo>
                    <a:pt x="2977177" y="0"/>
                  </a:lnTo>
                  <a:lnTo>
                    <a:pt x="2978902" y="0"/>
                  </a:lnTo>
                  <a:lnTo>
                    <a:pt x="3012671" y="0"/>
                  </a:lnTo>
                  <a:lnTo>
                    <a:pt x="3014397" y="0"/>
                  </a:lnTo>
                  <a:lnTo>
                    <a:pt x="3028211" y="0"/>
                  </a:lnTo>
                  <a:lnTo>
                    <a:pt x="3030899" y="0"/>
                  </a:lnTo>
                  <a:lnTo>
                    <a:pt x="3032624" y="0"/>
                  </a:lnTo>
                  <a:lnTo>
                    <a:pt x="3038573" y="0"/>
                  </a:lnTo>
                  <a:lnTo>
                    <a:pt x="3040298" y="0"/>
                  </a:lnTo>
                  <a:lnTo>
                    <a:pt x="3082021" y="0"/>
                  </a:lnTo>
                  <a:lnTo>
                    <a:pt x="3150044" y="0"/>
                  </a:lnTo>
                  <a:lnTo>
                    <a:pt x="3218441" y="0"/>
                  </a:lnTo>
                  <a:lnTo>
                    <a:pt x="3236855" y="0"/>
                  </a:lnTo>
                  <a:lnTo>
                    <a:pt x="3269839" y="0"/>
                  </a:lnTo>
                  <a:lnTo>
                    <a:pt x="3272250" y="0"/>
                  </a:lnTo>
                  <a:lnTo>
                    <a:pt x="3320378" y="0"/>
                  </a:lnTo>
                  <a:lnTo>
                    <a:pt x="3346330" y="0"/>
                  </a:lnTo>
                  <a:lnTo>
                    <a:pt x="3357257" y="0"/>
                  </a:lnTo>
                  <a:lnTo>
                    <a:pt x="3369936" y="0"/>
                  </a:lnTo>
                  <a:lnTo>
                    <a:pt x="3398980" y="0"/>
                  </a:lnTo>
                  <a:lnTo>
                    <a:pt x="3405925" y="0"/>
                  </a:lnTo>
                  <a:cubicBezTo>
                    <a:pt x="3411066" y="0"/>
                    <a:pt x="3411066" y="0"/>
                    <a:pt x="3411066" y="0"/>
                  </a:cubicBezTo>
                  <a:lnTo>
                    <a:pt x="3520813" y="0"/>
                  </a:lnTo>
                  <a:lnTo>
                    <a:pt x="3607623" y="0"/>
                  </a:lnTo>
                  <a:lnTo>
                    <a:pt x="3608111" y="0"/>
                  </a:lnTo>
                  <a:lnTo>
                    <a:pt x="3666629" y="0"/>
                  </a:lnTo>
                  <a:lnTo>
                    <a:pt x="3702124" y="0"/>
                  </a:lnTo>
                  <a:lnTo>
                    <a:pt x="3720351" y="0"/>
                  </a:lnTo>
                  <a:lnTo>
                    <a:pt x="3728025" y="0"/>
                  </a:lnTo>
                  <a:lnTo>
                    <a:pt x="3769748" y="0"/>
                  </a:lnTo>
                  <a:cubicBezTo>
                    <a:pt x="4098793" y="0"/>
                    <a:pt x="4098793" y="0"/>
                    <a:pt x="4098793" y="0"/>
                  </a:cubicBezTo>
                  <a:cubicBezTo>
                    <a:pt x="4133877" y="0"/>
                    <a:pt x="4175977" y="24572"/>
                    <a:pt x="4193519" y="54408"/>
                  </a:cubicBezTo>
                  <a:cubicBezTo>
                    <a:pt x="4439104" y="480025"/>
                    <a:pt x="4439104" y="480025"/>
                    <a:pt x="4439104" y="480025"/>
                  </a:cubicBezTo>
                  <a:cubicBezTo>
                    <a:pt x="4456646" y="509862"/>
                    <a:pt x="4456646" y="559005"/>
                    <a:pt x="4439104" y="588843"/>
                  </a:cubicBezTo>
                  <a:cubicBezTo>
                    <a:pt x="4193519" y="1014459"/>
                    <a:pt x="4193519" y="1014459"/>
                    <a:pt x="4193519" y="1014459"/>
                  </a:cubicBezTo>
                  <a:cubicBezTo>
                    <a:pt x="4175977" y="1044295"/>
                    <a:pt x="4133877" y="1068867"/>
                    <a:pt x="4098793" y="1068867"/>
                  </a:cubicBezTo>
                  <a:lnTo>
                    <a:pt x="3728025" y="1068867"/>
                  </a:lnTo>
                  <a:lnTo>
                    <a:pt x="3607623" y="1068867"/>
                  </a:lnTo>
                  <a:lnTo>
                    <a:pt x="3411066" y="1068867"/>
                  </a:lnTo>
                  <a:lnTo>
                    <a:pt x="3357257" y="1068867"/>
                  </a:lnTo>
                  <a:lnTo>
                    <a:pt x="3236855" y="1068867"/>
                  </a:lnTo>
                  <a:lnTo>
                    <a:pt x="3040298" y="1068867"/>
                  </a:lnTo>
                  <a:lnTo>
                    <a:pt x="3038573" y="1068867"/>
                  </a:lnTo>
                  <a:lnTo>
                    <a:pt x="2919896" y="1068867"/>
                  </a:lnTo>
                  <a:lnTo>
                    <a:pt x="2866087" y="1068867"/>
                  </a:lnTo>
                  <a:lnTo>
                    <a:pt x="2719890" y="1068867"/>
                  </a:lnTo>
                  <a:lnTo>
                    <a:pt x="2669530" y="1068867"/>
                  </a:lnTo>
                  <a:lnTo>
                    <a:pt x="2549127" y="1068867"/>
                  </a:lnTo>
                  <a:lnTo>
                    <a:pt x="2547403" y="1068867"/>
                  </a:lnTo>
                  <a:lnTo>
                    <a:pt x="2350846" y="1068867"/>
                  </a:lnTo>
                  <a:lnTo>
                    <a:pt x="2349122" y="1068867"/>
                  </a:lnTo>
                  <a:lnTo>
                    <a:pt x="2228719" y="1068867"/>
                  </a:lnTo>
                  <a:lnTo>
                    <a:pt x="2178359" y="1068867"/>
                  </a:lnTo>
                  <a:lnTo>
                    <a:pt x="2032162" y="1068867"/>
                  </a:lnTo>
                  <a:lnTo>
                    <a:pt x="1978354" y="1068867"/>
                  </a:lnTo>
                  <a:lnTo>
                    <a:pt x="1859676" y="1068867"/>
                  </a:lnTo>
                  <a:lnTo>
                    <a:pt x="1857951" y="1068867"/>
                  </a:lnTo>
                  <a:lnTo>
                    <a:pt x="1826599" y="1068867"/>
                  </a:lnTo>
                  <a:lnTo>
                    <a:pt x="1661394" y="1068867"/>
                  </a:lnTo>
                  <a:lnTo>
                    <a:pt x="1540992" y="1068867"/>
                  </a:lnTo>
                  <a:lnTo>
                    <a:pt x="1531708" y="1068867"/>
                  </a:lnTo>
                  <a:lnTo>
                    <a:pt x="1487183" y="1068867"/>
                  </a:lnTo>
                  <a:lnTo>
                    <a:pt x="1335428" y="1068867"/>
                  </a:lnTo>
                  <a:lnTo>
                    <a:pt x="1290626" y="1068867"/>
                  </a:lnTo>
                  <a:lnTo>
                    <a:pt x="1170224" y="1068867"/>
                  </a:lnTo>
                  <a:lnTo>
                    <a:pt x="1138871" y="1068867"/>
                  </a:lnTo>
                  <a:lnTo>
                    <a:pt x="1040537" y="1068867"/>
                  </a:lnTo>
                  <a:lnTo>
                    <a:pt x="843980" y="1068867"/>
                  </a:lnTo>
                  <a:lnTo>
                    <a:pt x="799455" y="1068867"/>
                  </a:lnTo>
                  <a:lnTo>
                    <a:pt x="647700" y="1068867"/>
                  </a:lnTo>
                  <a:lnTo>
                    <a:pt x="352810" y="1068867"/>
                  </a:lnTo>
                  <a:cubicBezTo>
                    <a:pt x="318603" y="1068867"/>
                    <a:pt x="275626" y="1044295"/>
                    <a:pt x="258084" y="1014459"/>
                  </a:cubicBezTo>
                  <a:cubicBezTo>
                    <a:pt x="12498" y="588843"/>
                    <a:pt x="12498" y="588843"/>
                    <a:pt x="12498" y="588843"/>
                  </a:cubicBezTo>
                  <a:cubicBezTo>
                    <a:pt x="-4166" y="559005"/>
                    <a:pt x="-4166" y="509862"/>
                    <a:pt x="12498" y="480025"/>
                  </a:cubicBezTo>
                  <a:cubicBezTo>
                    <a:pt x="258084" y="54408"/>
                    <a:pt x="258084" y="54408"/>
                    <a:pt x="258084" y="54408"/>
                  </a:cubicBezTo>
                  <a:cubicBezTo>
                    <a:pt x="275626" y="24572"/>
                    <a:pt x="318603" y="0"/>
                    <a:pt x="352810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rgbClr val="D3D3D3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dirty="0">
                <a:solidFill>
                  <a:prstClr val="black"/>
                </a:solidFill>
                <a:latin typeface="微软雅黑" panose="020B0503020204020204" charset="-122"/>
              </a:endParaRPr>
            </a:p>
          </p:txBody>
        </p:sp>
        <p:sp>
          <p:nvSpPr>
            <p:cNvPr id="33" name="任意多边形 32"/>
            <p:cNvSpPr/>
            <p:nvPr/>
          </p:nvSpPr>
          <p:spPr bwMode="auto">
            <a:xfrm>
              <a:off x="1010779" y="325868"/>
              <a:ext cx="2628449" cy="527848"/>
            </a:xfrm>
            <a:custGeom>
              <a:avLst/>
              <a:gdLst>
                <a:gd name="connsiteX0" fmla="*/ 305125 w 4603109"/>
                <a:gd name="connsiteY0" fmla="*/ 0 h 924402"/>
                <a:gd name="connsiteX1" fmla="*/ 432894 w 4603109"/>
                <a:gd name="connsiteY1" fmla="*/ 0 h 924402"/>
                <a:gd name="connsiteX2" fmla="*/ 445336 w 4603109"/>
                <a:gd name="connsiteY2" fmla="*/ 0 h 924402"/>
                <a:gd name="connsiteX3" fmla="*/ 550703 w 4603109"/>
                <a:gd name="connsiteY3" fmla="*/ 0 h 924402"/>
                <a:gd name="connsiteX4" fmla="*/ 560158 w 4603109"/>
                <a:gd name="connsiteY4" fmla="*/ 0 h 924402"/>
                <a:gd name="connsiteX5" fmla="*/ 573105 w 4603109"/>
                <a:gd name="connsiteY5" fmla="*/ 0 h 924402"/>
                <a:gd name="connsiteX6" fmla="*/ 626202 w 4603109"/>
                <a:gd name="connsiteY6" fmla="*/ 0 h 924402"/>
                <a:gd name="connsiteX7" fmla="*/ 676811 w 4603109"/>
                <a:gd name="connsiteY7" fmla="*/ 0 h 924402"/>
                <a:gd name="connsiteX8" fmla="*/ 678472 w 4603109"/>
                <a:gd name="connsiteY8" fmla="*/ 0 h 924402"/>
                <a:gd name="connsiteX9" fmla="*/ 687927 w 4603109"/>
                <a:gd name="connsiteY9" fmla="*/ 0 h 924402"/>
                <a:gd name="connsiteX10" fmla="*/ 691402 w 4603109"/>
                <a:gd name="connsiteY10" fmla="*/ 0 h 924402"/>
                <a:gd name="connsiteX11" fmla="*/ 700371 w 4603109"/>
                <a:gd name="connsiteY11" fmla="*/ 0 h 924402"/>
                <a:gd name="connsiteX12" fmla="*/ 707508 w 4603109"/>
                <a:gd name="connsiteY12" fmla="*/ 0 h 924402"/>
                <a:gd name="connsiteX13" fmla="*/ 729909 w 4603109"/>
                <a:gd name="connsiteY13" fmla="*/ 0 h 924402"/>
                <a:gd name="connsiteX14" fmla="*/ 753971 w 4603109"/>
                <a:gd name="connsiteY14" fmla="*/ 0 h 924402"/>
                <a:gd name="connsiteX15" fmla="*/ 804580 w 4603109"/>
                <a:gd name="connsiteY15" fmla="*/ 0 h 924402"/>
                <a:gd name="connsiteX16" fmla="*/ 805737 w 4603109"/>
                <a:gd name="connsiteY16" fmla="*/ 0 h 924402"/>
                <a:gd name="connsiteX17" fmla="*/ 819171 w 4603109"/>
                <a:gd name="connsiteY17" fmla="*/ 0 h 924402"/>
                <a:gd name="connsiteX18" fmla="*/ 828140 w 4603109"/>
                <a:gd name="connsiteY18" fmla="*/ 0 h 924402"/>
                <a:gd name="connsiteX19" fmla="*/ 831615 w 4603109"/>
                <a:gd name="connsiteY19" fmla="*/ 0 h 924402"/>
                <a:gd name="connsiteX20" fmla="*/ 835277 w 4603109"/>
                <a:gd name="connsiteY20" fmla="*/ 0 h 924402"/>
                <a:gd name="connsiteX21" fmla="*/ 857678 w 4603109"/>
                <a:gd name="connsiteY21" fmla="*/ 0 h 924402"/>
                <a:gd name="connsiteX22" fmla="*/ 864889 w 4603109"/>
                <a:gd name="connsiteY22" fmla="*/ 0 h 924402"/>
                <a:gd name="connsiteX23" fmla="*/ 899900 w 4603109"/>
                <a:gd name="connsiteY23" fmla="*/ 0 h 924402"/>
                <a:gd name="connsiteX24" fmla="*/ 909341 w 4603109"/>
                <a:gd name="connsiteY24" fmla="*/ 0 h 924402"/>
                <a:gd name="connsiteX25" fmla="*/ 929965 w 4603109"/>
                <a:gd name="connsiteY25" fmla="*/ 0 h 924402"/>
                <a:gd name="connsiteX26" fmla="*/ 933506 w 4603109"/>
                <a:gd name="connsiteY26" fmla="*/ 0 h 924402"/>
                <a:gd name="connsiteX27" fmla="*/ 936982 w 4603109"/>
                <a:gd name="connsiteY27" fmla="*/ 0 h 924402"/>
                <a:gd name="connsiteX28" fmla="*/ 959384 w 4603109"/>
                <a:gd name="connsiteY28" fmla="*/ 0 h 924402"/>
                <a:gd name="connsiteX29" fmla="*/ 962542 w 4603109"/>
                <a:gd name="connsiteY29" fmla="*/ 0 h 924402"/>
                <a:gd name="connsiteX30" fmla="*/ 984943 w 4603109"/>
                <a:gd name="connsiteY30" fmla="*/ 0 h 924402"/>
                <a:gd name="connsiteX31" fmla="*/ 992658 w 4603109"/>
                <a:gd name="connsiteY31" fmla="*/ 0 h 924402"/>
                <a:gd name="connsiteX32" fmla="*/ 1012059 w 4603109"/>
                <a:gd name="connsiteY32" fmla="*/ 0 h 924402"/>
                <a:gd name="connsiteX33" fmla="*/ 1012480 w 4603109"/>
                <a:gd name="connsiteY33" fmla="*/ 0 h 924402"/>
                <a:gd name="connsiteX34" fmla="*/ 1027669 w 4603109"/>
                <a:gd name="connsiteY34" fmla="*/ 0 h 924402"/>
                <a:gd name="connsiteX35" fmla="*/ 1037110 w 4603109"/>
                <a:gd name="connsiteY35" fmla="*/ 0 h 924402"/>
                <a:gd name="connsiteX36" fmla="*/ 1040112 w 4603109"/>
                <a:gd name="connsiteY36" fmla="*/ 0 h 924402"/>
                <a:gd name="connsiteX37" fmla="*/ 1057734 w 4603109"/>
                <a:gd name="connsiteY37" fmla="*/ 0 h 924402"/>
                <a:gd name="connsiteX38" fmla="*/ 1064751 w 4603109"/>
                <a:gd name="connsiteY38" fmla="*/ 0 h 924402"/>
                <a:gd name="connsiteX39" fmla="*/ 1070177 w 4603109"/>
                <a:gd name="connsiteY39" fmla="*/ 0 h 924402"/>
                <a:gd name="connsiteX40" fmla="*/ 1072436 w 4603109"/>
                <a:gd name="connsiteY40" fmla="*/ 0 h 924402"/>
                <a:gd name="connsiteX41" fmla="*/ 1090311 w 4603109"/>
                <a:gd name="connsiteY41" fmla="*/ 0 h 924402"/>
                <a:gd name="connsiteX42" fmla="*/ 1110718 w 4603109"/>
                <a:gd name="connsiteY42" fmla="*/ 0 h 924402"/>
                <a:gd name="connsiteX43" fmla="*/ 1112712 w 4603109"/>
                <a:gd name="connsiteY43" fmla="*/ 0 h 924402"/>
                <a:gd name="connsiteX44" fmla="*/ 1116187 w 4603109"/>
                <a:gd name="connsiteY44" fmla="*/ 0 h 924402"/>
                <a:gd name="connsiteX45" fmla="*/ 1139828 w 4603109"/>
                <a:gd name="connsiteY45" fmla="*/ 0 h 924402"/>
                <a:gd name="connsiteX46" fmla="*/ 1140249 w 4603109"/>
                <a:gd name="connsiteY46" fmla="*/ 0 h 924402"/>
                <a:gd name="connsiteX47" fmla="*/ 1145480 w 4603109"/>
                <a:gd name="connsiteY47" fmla="*/ 0 h 924402"/>
                <a:gd name="connsiteX48" fmla="*/ 1152270 w 4603109"/>
                <a:gd name="connsiteY48" fmla="*/ 0 h 924402"/>
                <a:gd name="connsiteX49" fmla="*/ 1154934 w 4603109"/>
                <a:gd name="connsiteY49" fmla="*/ 0 h 924402"/>
                <a:gd name="connsiteX50" fmla="*/ 1167881 w 4603109"/>
                <a:gd name="connsiteY50" fmla="*/ 0 h 924402"/>
                <a:gd name="connsiteX51" fmla="*/ 1175544 w 4603109"/>
                <a:gd name="connsiteY51" fmla="*/ 0 h 924402"/>
                <a:gd name="connsiteX52" fmla="*/ 1184998 w 4603109"/>
                <a:gd name="connsiteY52" fmla="*/ 0 h 924402"/>
                <a:gd name="connsiteX53" fmla="*/ 1197946 w 4603109"/>
                <a:gd name="connsiteY53" fmla="*/ 0 h 924402"/>
                <a:gd name="connsiteX54" fmla="*/ 1200205 w 4603109"/>
                <a:gd name="connsiteY54" fmla="*/ 0 h 924402"/>
                <a:gd name="connsiteX55" fmla="*/ 1220978 w 4603109"/>
                <a:gd name="connsiteY55" fmla="*/ 0 h 924402"/>
                <a:gd name="connsiteX56" fmla="*/ 1238487 w 4603109"/>
                <a:gd name="connsiteY56" fmla="*/ 0 h 924402"/>
                <a:gd name="connsiteX57" fmla="*/ 1243956 w 4603109"/>
                <a:gd name="connsiteY57" fmla="*/ 0 h 924402"/>
                <a:gd name="connsiteX58" fmla="*/ 1251042 w 4603109"/>
                <a:gd name="connsiteY58" fmla="*/ 0 h 924402"/>
                <a:gd name="connsiteX59" fmla="*/ 1257637 w 4603109"/>
                <a:gd name="connsiteY59" fmla="*/ 0 h 924402"/>
                <a:gd name="connsiteX60" fmla="*/ 1271587 w 4603109"/>
                <a:gd name="connsiteY60" fmla="*/ 0 h 924402"/>
                <a:gd name="connsiteX61" fmla="*/ 1273249 w 4603109"/>
                <a:gd name="connsiteY61" fmla="*/ 0 h 924402"/>
                <a:gd name="connsiteX62" fmla="*/ 1280039 w 4603109"/>
                <a:gd name="connsiteY62" fmla="*/ 0 h 924402"/>
                <a:gd name="connsiteX63" fmla="*/ 1282703 w 4603109"/>
                <a:gd name="connsiteY63" fmla="*/ 0 h 924402"/>
                <a:gd name="connsiteX64" fmla="*/ 1286178 w 4603109"/>
                <a:gd name="connsiteY64" fmla="*/ 0 h 924402"/>
                <a:gd name="connsiteX65" fmla="*/ 1295146 w 4603109"/>
                <a:gd name="connsiteY65" fmla="*/ 0 h 924402"/>
                <a:gd name="connsiteX66" fmla="*/ 1301651 w 4603109"/>
                <a:gd name="connsiteY66" fmla="*/ 0 h 924402"/>
                <a:gd name="connsiteX67" fmla="*/ 1302284 w 4603109"/>
                <a:gd name="connsiteY67" fmla="*/ 0 h 924402"/>
                <a:gd name="connsiteX68" fmla="*/ 1303313 w 4603109"/>
                <a:gd name="connsiteY68" fmla="*/ 0 h 924402"/>
                <a:gd name="connsiteX69" fmla="*/ 1312767 w 4603109"/>
                <a:gd name="connsiteY69" fmla="*/ 0 h 924402"/>
                <a:gd name="connsiteX70" fmla="*/ 1316242 w 4603109"/>
                <a:gd name="connsiteY70" fmla="*/ 0 h 924402"/>
                <a:gd name="connsiteX71" fmla="*/ 1321886 w 4603109"/>
                <a:gd name="connsiteY71" fmla="*/ 0 h 924402"/>
                <a:gd name="connsiteX72" fmla="*/ 1324685 w 4603109"/>
                <a:gd name="connsiteY72" fmla="*/ 0 h 924402"/>
                <a:gd name="connsiteX73" fmla="*/ 1325211 w 4603109"/>
                <a:gd name="connsiteY73" fmla="*/ 0 h 924402"/>
                <a:gd name="connsiteX74" fmla="*/ 1332348 w 4603109"/>
                <a:gd name="connsiteY74" fmla="*/ 0 h 924402"/>
                <a:gd name="connsiteX75" fmla="*/ 1332714 w 4603109"/>
                <a:gd name="connsiteY75" fmla="*/ 0 h 924402"/>
                <a:gd name="connsiteX76" fmla="*/ 1333135 w 4603109"/>
                <a:gd name="connsiteY76" fmla="*/ 0 h 924402"/>
                <a:gd name="connsiteX77" fmla="*/ 1348747 w 4603109"/>
                <a:gd name="connsiteY77" fmla="*/ 0 h 924402"/>
                <a:gd name="connsiteX78" fmla="*/ 1354749 w 4603109"/>
                <a:gd name="connsiteY78" fmla="*/ 0 h 924402"/>
                <a:gd name="connsiteX79" fmla="*/ 1378811 w 4603109"/>
                <a:gd name="connsiteY79" fmla="*/ 0 h 924402"/>
                <a:gd name="connsiteX80" fmla="*/ 1383745 w 4603109"/>
                <a:gd name="connsiteY80" fmla="*/ 0 h 924402"/>
                <a:gd name="connsiteX81" fmla="*/ 1385406 w 4603109"/>
                <a:gd name="connsiteY81" fmla="*/ 0 h 924402"/>
                <a:gd name="connsiteX82" fmla="*/ 1399356 w 4603109"/>
                <a:gd name="connsiteY82" fmla="*/ 0 h 924402"/>
                <a:gd name="connsiteX83" fmla="*/ 1400513 w 4603109"/>
                <a:gd name="connsiteY83" fmla="*/ 0 h 924402"/>
                <a:gd name="connsiteX84" fmla="*/ 1413947 w 4603109"/>
                <a:gd name="connsiteY84" fmla="*/ 0 h 924402"/>
                <a:gd name="connsiteX85" fmla="*/ 1414442 w 4603109"/>
                <a:gd name="connsiteY85" fmla="*/ 0 h 924402"/>
                <a:gd name="connsiteX86" fmla="*/ 1422915 w 4603109"/>
                <a:gd name="connsiteY86" fmla="*/ 0 h 924402"/>
                <a:gd name="connsiteX87" fmla="*/ 1426390 w 4603109"/>
                <a:gd name="connsiteY87" fmla="*/ 0 h 924402"/>
                <a:gd name="connsiteX88" fmla="*/ 1429420 w 4603109"/>
                <a:gd name="connsiteY88" fmla="*/ 0 h 924402"/>
                <a:gd name="connsiteX89" fmla="*/ 1430053 w 4603109"/>
                <a:gd name="connsiteY89" fmla="*/ 0 h 924402"/>
                <a:gd name="connsiteX90" fmla="*/ 1430206 w 4603109"/>
                <a:gd name="connsiteY90" fmla="*/ 0 h 924402"/>
                <a:gd name="connsiteX91" fmla="*/ 1430577 w 4603109"/>
                <a:gd name="connsiteY91" fmla="*/ 0 h 924402"/>
                <a:gd name="connsiteX92" fmla="*/ 1436843 w 4603109"/>
                <a:gd name="connsiteY92" fmla="*/ 0 h 924402"/>
                <a:gd name="connsiteX93" fmla="*/ 1444011 w 4603109"/>
                <a:gd name="connsiteY93" fmla="*/ 0 h 924402"/>
                <a:gd name="connsiteX94" fmla="*/ 1449655 w 4603109"/>
                <a:gd name="connsiteY94" fmla="*/ 0 h 924402"/>
                <a:gd name="connsiteX95" fmla="*/ 1452454 w 4603109"/>
                <a:gd name="connsiteY95" fmla="*/ 0 h 924402"/>
                <a:gd name="connsiteX96" fmla="*/ 1452980 w 4603109"/>
                <a:gd name="connsiteY96" fmla="*/ 0 h 924402"/>
                <a:gd name="connsiteX97" fmla="*/ 1456455 w 4603109"/>
                <a:gd name="connsiteY97" fmla="*/ 0 h 924402"/>
                <a:gd name="connsiteX98" fmla="*/ 1459664 w 4603109"/>
                <a:gd name="connsiteY98" fmla="*/ 0 h 924402"/>
                <a:gd name="connsiteX99" fmla="*/ 1460117 w 4603109"/>
                <a:gd name="connsiteY99" fmla="*/ 0 h 924402"/>
                <a:gd name="connsiteX100" fmla="*/ 1460483 w 4603109"/>
                <a:gd name="connsiteY100" fmla="*/ 0 h 924402"/>
                <a:gd name="connsiteX101" fmla="*/ 1460904 w 4603109"/>
                <a:gd name="connsiteY101" fmla="*/ 0 h 924402"/>
                <a:gd name="connsiteX102" fmla="*/ 1472926 w 4603109"/>
                <a:gd name="connsiteY102" fmla="*/ 0 h 924402"/>
                <a:gd name="connsiteX103" fmla="*/ 1482518 w 4603109"/>
                <a:gd name="connsiteY103" fmla="*/ 0 h 924402"/>
                <a:gd name="connsiteX104" fmla="*/ 1489729 w 4603109"/>
                <a:gd name="connsiteY104" fmla="*/ 0 h 924402"/>
                <a:gd name="connsiteX105" fmla="*/ 1504116 w 4603109"/>
                <a:gd name="connsiteY105" fmla="*/ 0 h 924402"/>
                <a:gd name="connsiteX106" fmla="*/ 1511514 w 4603109"/>
                <a:gd name="connsiteY106" fmla="*/ 0 h 924402"/>
                <a:gd name="connsiteX107" fmla="*/ 1524740 w 4603109"/>
                <a:gd name="connsiteY107" fmla="*/ 0 h 924402"/>
                <a:gd name="connsiteX108" fmla="*/ 1528282 w 4603109"/>
                <a:gd name="connsiteY108" fmla="*/ 0 h 924402"/>
                <a:gd name="connsiteX109" fmla="*/ 1531757 w 4603109"/>
                <a:gd name="connsiteY109" fmla="*/ 0 h 924402"/>
                <a:gd name="connsiteX110" fmla="*/ 1534181 w 4603109"/>
                <a:gd name="connsiteY110" fmla="*/ 0 h 924402"/>
                <a:gd name="connsiteX111" fmla="*/ 1542211 w 4603109"/>
                <a:gd name="connsiteY111" fmla="*/ 0 h 924402"/>
                <a:gd name="connsiteX112" fmla="*/ 1554159 w 4603109"/>
                <a:gd name="connsiteY112" fmla="*/ 0 h 924402"/>
                <a:gd name="connsiteX113" fmla="*/ 1557318 w 4603109"/>
                <a:gd name="connsiteY113" fmla="*/ 0 h 924402"/>
                <a:gd name="connsiteX114" fmla="*/ 1557975 w 4603109"/>
                <a:gd name="connsiteY114" fmla="*/ 0 h 924402"/>
                <a:gd name="connsiteX115" fmla="*/ 1558346 w 4603109"/>
                <a:gd name="connsiteY115" fmla="*/ 0 h 924402"/>
                <a:gd name="connsiteX116" fmla="*/ 1561822 w 4603109"/>
                <a:gd name="connsiteY116" fmla="*/ 0 h 924402"/>
                <a:gd name="connsiteX117" fmla="*/ 1564612 w 4603109"/>
                <a:gd name="connsiteY117" fmla="*/ 0 h 924402"/>
                <a:gd name="connsiteX118" fmla="*/ 1566857 w 4603109"/>
                <a:gd name="connsiteY118" fmla="*/ 0 h 924402"/>
                <a:gd name="connsiteX119" fmla="*/ 1576919 w 4603109"/>
                <a:gd name="connsiteY119" fmla="*/ 0 h 924402"/>
                <a:gd name="connsiteX120" fmla="*/ 1579719 w 4603109"/>
                <a:gd name="connsiteY120" fmla="*/ 0 h 924402"/>
                <a:gd name="connsiteX121" fmla="*/ 1584224 w 4603109"/>
                <a:gd name="connsiteY121" fmla="*/ 0 h 924402"/>
                <a:gd name="connsiteX122" fmla="*/ 1587382 w 4603109"/>
                <a:gd name="connsiteY122" fmla="*/ 0 h 924402"/>
                <a:gd name="connsiteX123" fmla="*/ 1587433 w 4603109"/>
                <a:gd name="connsiteY123" fmla="*/ 0 h 924402"/>
                <a:gd name="connsiteX124" fmla="*/ 1600695 w 4603109"/>
                <a:gd name="connsiteY124" fmla="*/ 0 h 924402"/>
                <a:gd name="connsiteX125" fmla="*/ 1606834 w 4603109"/>
                <a:gd name="connsiteY125" fmla="*/ 0 h 924402"/>
                <a:gd name="connsiteX126" fmla="*/ 1607256 w 4603109"/>
                <a:gd name="connsiteY126" fmla="*/ 0 h 924402"/>
                <a:gd name="connsiteX127" fmla="*/ 1608325 w 4603109"/>
                <a:gd name="connsiteY127" fmla="*/ 0 h 924402"/>
                <a:gd name="connsiteX128" fmla="*/ 1609783 w 4603109"/>
                <a:gd name="connsiteY128" fmla="*/ 0 h 924402"/>
                <a:gd name="connsiteX129" fmla="*/ 1617498 w 4603109"/>
                <a:gd name="connsiteY129" fmla="*/ 0 h 924402"/>
                <a:gd name="connsiteX130" fmla="*/ 1631885 w 4603109"/>
                <a:gd name="connsiteY130" fmla="*/ 0 h 924402"/>
                <a:gd name="connsiteX131" fmla="*/ 1636899 w 4603109"/>
                <a:gd name="connsiteY131" fmla="*/ 0 h 924402"/>
                <a:gd name="connsiteX132" fmla="*/ 1637320 w 4603109"/>
                <a:gd name="connsiteY132" fmla="*/ 0 h 924402"/>
                <a:gd name="connsiteX133" fmla="*/ 1637445 w 4603109"/>
                <a:gd name="connsiteY133" fmla="*/ 0 h 924402"/>
                <a:gd name="connsiteX134" fmla="*/ 1652509 w 4603109"/>
                <a:gd name="connsiteY134" fmla="*/ 0 h 924402"/>
                <a:gd name="connsiteX135" fmla="*/ 1659526 w 4603109"/>
                <a:gd name="connsiteY135" fmla="*/ 0 h 924402"/>
                <a:gd name="connsiteX136" fmla="*/ 1661950 w 4603109"/>
                <a:gd name="connsiteY136" fmla="*/ 0 h 924402"/>
                <a:gd name="connsiteX137" fmla="*/ 1664952 w 4603109"/>
                <a:gd name="connsiteY137" fmla="*/ 0 h 924402"/>
                <a:gd name="connsiteX138" fmla="*/ 1667212 w 4603109"/>
                <a:gd name="connsiteY138" fmla="*/ 0 h 924402"/>
                <a:gd name="connsiteX139" fmla="*/ 1685087 w 4603109"/>
                <a:gd name="connsiteY139" fmla="*/ 0 h 924402"/>
                <a:gd name="connsiteX140" fmla="*/ 1689591 w 4603109"/>
                <a:gd name="connsiteY140" fmla="*/ 0 h 924402"/>
                <a:gd name="connsiteX141" fmla="*/ 1694626 w 4603109"/>
                <a:gd name="connsiteY141" fmla="*/ 0 h 924402"/>
                <a:gd name="connsiteX142" fmla="*/ 1697276 w 4603109"/>
                <a:gd name="connsiteY142" fmla="*/ 0 h 924402"/>
                <a:gd name="connsiteX143" fmla="*/ 1698000 w 4603109"/>
                <a:gd name="connsiteY143" fmla="*/ 0 h 924402"/>
                <a:gd name="connsiteX144" fmla="*/ 1704688 w 4603109"/>
                <a:gd name="connsiteY144" fmla="*/ 0 h 924402"/>
                <a:gd name="connsiteX145" fmla="*/ 1707488 w 4603109"/>
                <a:gd name="connsiteY145" fmla="*/ 0 h 924402"/>
                <a:gd name="connsiteX146" fmla="*/ 1710963 w 4603109"/>
                <a:gd name="connsiteY146" fmla="*/ 0 h 924402"/>
                <a:gd name="connsiteX147" fmla="*/ 1715151 w 4603109"/>
                <a:gd name="connsiteY147" fmla="*/ 0 h 924402"/>
                <a:gd name="connsiteX148" fmla="*/ 1721928 w 4603109"/>
                <a:gd name="connsiteY148" fmla="*/ 0 h 924402"/>
                <a:gd name="connsiteX149" fmla="*/ 1734603 w 4603109"/>
                <a:gd name="connsiteY149" fmla="*/ 0 h 924402"/>
                <a:gd name="connsiteX150" fmla="*/ 1735025 w 4603109"/>
                <a:gd name="connsiteY150" fmla="*/ 0 h 924402"/>
                <a:gd name="connsiteX151" fmla="*/ 1735558 w 4603109"/>
                <a:gd name="connsiteY151" fmla="*/ 0 h 924402"/>
                <a:gd name="connsiteX152" fmla="*/ 1736094 w 4603109"/>
                <a:gd name="connsiteY152" fmla="*/ 0 h 924402"/>
                <a:gd name="connsiteX153" fmla="*/ 1737552 w 4603109"/>
                <a:gd name="connsiteY153" fmla="*/ 0 h 924402"/>
                <a:gd name="connsiteX154" fmla="*/ 1741027 w 4603109"/>
                <a:gd name="connsiteY154" fmla="*/ 0 h 924402"/>
                <a:gd name="connsiteX155" fmla="*/ 1747046 w 4603109"/>
                <a:gd name="connsiteY155" fmla="*/ 0 h 924402"/>
                <a:gd name="connsiteX156" fmla="*/ 1748537 w 4603109"/>
                <a:gd name="connsiteY156" fmla="*/ 0 h 924402"/>
                <a:gd name="connsiteX157" fmla="*/ 1753052 w 4603109"/>
                <a:gd name="connsiteY157" fmla="*/ 0 h 924402"/>
                <a:gd name="connsiteX158" fmla="*/ 1757499 w 4603109"/>
                <a:gd name="connsiteY158" fmla="*/ 0 h 924402"/>
                <a:gd name="connsiteX159" fmla="*/ 1764668 w 4603109"/>
                <a:gd name="connsiteY159" fmla="*/ 0 h 924402"/>
                <a:gd name="connsiteX160" fmla="*/ 1765089 w 4603109"/>
                <a:gd name="connsiteY160" fmla="*/ 0 h 924402"/>
                <a:gd name="connsiteX161" fmla="*/ 1765214 w 4603109"/>
                <a:gd name="connsiteY161" fmla="*/ 0 h 924402"/>
                <a:gd name="connsiteX162" fmla="*/ 1770320 w 4603109"/>
                <a:gd name="connsiteY162" fmla="*/ 0 h 924402"/>
                <a:gd name="connsiteX163" fmla="*/ 1777110 w 4603109"/>
                <a:gd name="connsiteY163" fmla="*/ 0 h 924402"/>
                <a:gd name="connsiteX164" fmla="*/ 1779774 w 4603109"/>
                <a:gd name="connsiteY164" fmla="*/ 0 h 924402"/>
                <a:gd name="connsiteX165" fmla="*/ 1792721 w 4603109"/>
                <a:gd name="connsiteY165" fmla="*/ 0 h 924402"/>
                <a:gd name="connsiteX166" fmla="*/ 1794981 w 4603109"/>
                <a:gd name="connsiteY166" fmla="*/ 0 h 924402"/>
                <a:gd name="connsiteX167" fmla="*/ 1825045 w 4603109"/>
                <a:gd name="connsiteY167" fmla="*/ 0 h 924402"/>
                <a:gd name="connsiteX168" fmla="*/ 1825769 w 4603109"/>
                <a:gd name="connsiteY168" fmla="*/ 0 h 924402"/>
                <a:gd name="connsiteX169" fmla="*/ 1838732 w 4603109"/>
                <a:gd name="connsiteY169" fmla="*/ 0 h 924402"/>
                <a:gd name="connsiteX170" fmla="*/ 1845818 w 4603109"/>
                <a:gd name="connsiteY170" fmla="*/ 0 h 924402"/>
                <a:gd name="connsiteX171" fmla="*/ 1849697 w 4603109"/>
                <a:gd name="connsiteY171" fmla="*/ 0 h 924402"/>
                <a:gd name="connsiteX172" fmla="*/ 1852412 w 4603109"/>
                <a:gd name="connsiteY172" fmla="*/ 0 h 924402"/>
                <a:gd name="connsiteX173" fmla="*/ 1853903 w 4603109"/>
                <a:gd name="connsiteY173" fmla="*/ 0 h 924402"/>
                <a:gd name="connsiteX174" fmla="*/ 1863327 w 4603109"/>
                <a:gd name="connsiteY174" fmla="*/ 0 h 924402"/>
                <a:gd name="connsiteX175" fmla="*/ 1868796 w 4603109"/>
                <a:gd name="connsiteY175" fmla="*/ 0 h 924402"/>
                <a:gd name="connsiteX176" fmla="*/ 1874815 w 4603109"/>
                <a:gd name="connsiteY176" fmla="*/ 0 h 924402"/>
                <a:gd name="connsiteX177" fmla="*/ 1876306 w 4603109"/>
                <a:gd name="connsiteY177" fmla="*/ 0 h 924402"/>
                <a:gd name="connsiteX178" fmla="*/ 1880821 w 4603109"/>
                <a:gd name="connsiteY178" fmla="*/ 0 h 924402"/>
                <a:gd name="connsiteX179" fmla="*/ 1882477 w 4603109"/>
                <a:gd name="connsiteY179" fmla="*/ 0 h 924402"/>
                <a:gd name="connsiteX180" fmla="*/ 1883936 w 4603109"/>
                <a:gd name="connsiteY180" fmla="*/ 0 h 924402"/>
                <a:gd name="connsiteX181" fmla="*/ 1885268 w 4603109"/>
                <a:gd name="connsiteY181" fmla="*/ 0 h 924402"/>
                <a:gd name="connsiteX182" fmla="*/ 1896427 w 4603109"/>
                <a:gd name="connsiteY182" fmla="*/ 0 h 924402"/>
                <a:gd name="connsiteX183" fmla="*/ 1898089 w 4603109"/>
                <a:gd name="connsiteY183" fmla="*/ 0 h 924402"/>
                <a:gd name="connsiteX184" fmla="*/ 1904879 w 4603109"/>
                <a:gd name="connsiteY184" fmla="*/ 0 h 924402"/>
                <a:gd name="connsiteX185" fmla="*/ 1907543 w 4603109"/>
                <a:gd name="connsiteY185" fmla="*/ 0 h 924402"/>
                <a:gd name="connsiteX186" fmla="*/ 1911018 w 4603109"/>
                <a:gd name="connsiteY186" fmla="*/ 0 h 924402"/>
                <a:gd name="connsiteX187" fmla="*/ 1919986 w 4603109"/>
                <a:gd name="connsiteY187" fmla="*/ 0 h 924402"/>
                <a:gd name="connsiteX188" fmla="*/ 1927124 w 4603109"/>
                <a:gd name="connsiteY188" fmla="*/ 0 h 924402"/>
                <a:gd name="connsiteX189" fmla="*/ 1927489 w 4603109"/>
                <a:gd name="connsiteY189" fmla="*/ 0 h 924402"/>
                <a:gd name="connsiteX190" fmla="*/ 1927911 w 4603109"/>
                <a:gd name="connsiteY190" fmla="*/ 0 h 924402"/>
                <a:gd name="connsiteX191" fmla="*/ 1929402 w 4603109"/>
                <a:gd name="connsiteY191" fmla="*/ 0 h 924402"/>
                <a:gd name="connsiteX192" fmla="*/ 1946726 w 4603109"/>
                <a:gd name="connsiteY192" fmla="*/ 0 h 924402"/>
                <a:gd name="connsiteX193" fmla="*/ 1949525 w 4603109"/>
                <a:gd name="connsiteY193" fmla="*/ 0 h 924402"/>
                <a:gd name="connsiteX194" fmla="*/ 1957554 w 4603109"/>
                <a:gd name="connsiteY194" fmla="*/ 0 h 924402"/>
                <a:gd name="connsiteX195" fmla="*/ 1957975 w 4603109"/>
                <a:gd name="connsiteY195" fmla="*/ 0 h 924402"/>
                <a:gd name="connsiteX196" fmla="*/ 1973587 w 4603109"/>
                <a:gd name="connsiteY196" fmla="*/ 0 h 924402"/>
                <a:gd name="connsiteX197" fmla="*/ 1978520 w 4603109"/>
                <a:gd name="connsiteY197" fmla="*/ 0 h 924402"/>
                <a:gd name="connsiteX198" fmla="*/ 1980012 w 4603109"/>
                <a:gd name="connsiteY198" fmla="*/ 0 h 924402"/>
                <a:gd name="connsiteX199" fmla="*/ 1980181 w 4603109"/>
                <a:gd name="connsiteY199" fmla="*/ 0 h 924402"/>
                <a:gd name="connsiteX200" fmla="*/ 1981672 w 4603109"/>
                <a:gd name="connsiteY200" fmla="*/ 0 h 924402"/>
                <a:gd name="connsiteX201" fmla="*/ 2008585 w 4603109"/>
                <a:gd name="connsiteY201" fmla="*/ 0 h 924402"/>
                <a:gd name="connsiteX202" fmla="*/ 2009218 w 4603109"/>
                <a:gd name="connsiteY202" fmla="*/ 0 h 924402"/>
                <a:gd name="connsiteX203" fmla="*/ 2010246 w 4603109"/>
                <a:gd name="connsiteY203" fmla="*/ 0 h 924402"/>
                <a:gd name="connsiteX204" fmla="*/ 2010709 w 4603109"/>
                <a:gd name="connsiteY204" fmla="*/ 0 h 924402"/>
                <a:gd name="connsiteX205" fmla="*/ 2011705 w 4603109"/>
                <a:gd name="connsiteY205" fmla="*/ 0 h 924402"/>
                <a:gd name="connsiteX206" fmla="*/ 2024147 w 4603109"/>
                <a:gd name="connsiteY206" fmla="*/ 0 h 924402"/>
                <a:gd name="connsiteX207" fmla="*/ 2024196 w 4603109"/>
                <a:gd name="connsiteY207" fmla="*/ 0 h 924402"/>
                <a:gd name="connsiteX208" fmla="*/ 2024981 w 4603109"/>
                <a:gd name="connsiteY208" fmla="*/ 0 h 924402"/>
                <a:gd name="connsiteX209" fmla="*/ 2025353 w 4603109"/>
                <a:gd name="connsiteY209" fmla="*/ 0 h 924402"/>
                <a:gd name="connsiteX210" fmla="*/ 2026473 w 4603109"/>
                <a:gd name="connsiteY210" fmla="*/ 0 h 924402"/>
                <a:gd name="connsiteX211" fmla="*/ 2031619 w 4603109"/>
                <a:gd name="connsiteY211" fmla="*/ 0 h 924402"/>
                <a:gd name="connsiteX212" fmla="*/ 2033110 w 4603109"/>
                <a:gd name="connsiteY212" fmla="*/ 0 h 924402"/>
                <a:gd name="connsiteX213" fmla="*/ 2038787 w 4603109"/>
                <a:gd name="connsiteY213" fmla="*/ 0 h 924402"/>
                <a:gd name="connsiteX214" fmla="*/ 2039282 w 4603109"/>
                <a:gd name="connsiteY214" fmla="*/ 0 h 924402"/>
                <a:gd name="connsiteX215" fmla="*/ 2047755 w 4603109"/>
                <a:gd name="connsiteY215" fmla="*/ 0 h 924402"/>
                <a:gd name="connsiteX216" fmla="*/ 2051230 w 4603109"/>
                <a:gd name="connsiteY216" fmla="*/ 0 h 924402"/>
                <a:gd name="connsiteX217" fmla="*/ 2054893 w 4603109"/>
                <a:gd name="connsiteY217" fmla="*/ 0 h 924402"/>
                <a:gd name="connsiteX218" fmla="*/ 2055046 w 4603109"/>
                <a:gd name="connsiteY218" fmla="*/ 0 h 924402"/>
                <a:gd name="connsiteX219" fmla="*/ 2055258 w 4603109"/>
                <a:gd name="connsiteY219" fmla="*/ 0 h 924402"/>
                <a:gd name="connsiteX220" fmla="*/ 2055680 w 4603109"/>
                <a:gd name="connsiteY220" fmla="*/ 0 h 924402"/>
                <a:gd name="connsiteX221" fmla="*/ 2057171 w 4603109"/>
                <a:gd name="connsiteY221" fmla="*/ 0 h 924402"/>
                <a:gd name="connsiteX222" fmla="*/ 2061683 w 4603109"/>
                <a:gd name="connsiteY222" fmla="*/ 0 h 924402"/>
                <a:gd name="connsiteX223" fmla="*/ 2067702 w 4603109"/>
                <a:gd name="connsiteY223" fmla="*/ 0 h 924402"/>
                <a:gd name="connsiteX224" fmla="*/ 2074495 w 4603109"/>
                <a:gd name="connsiteY224" fmla="*/ 0 h 924402"/>
                <a:gd name="connsiteX225" fmla="*/ 2077294 w 4603109"/>
                <a:gd name="connsiteY225" fmla="*/ 0 h 924402"/>
                <a:gd name="connsiteX226" fmla="*/ 2084504 w 4603109"/>
                <a:gd name="connsiteY226" fmla="*/ 0 h 924402"/>
                <a:gd name="connsiteX227" fmla="*/ 2085323 w 4603109"/>
                <a:gd name="connsiteY227" fmla="*/ 0 h 924402"/>
                <a:gd name="connsiteX228" fmla="*/ 2085744 w 4603109"/>
                <a:gd name="connsiteY228" fmla="*/ 0 h 924402"/>
                <a:gd name="connsiteX229" fmla="*/ 2097766 w 4603109"/>
                <a:gd name="connsiteY229" fmla="*/ 0 h 924402"/>
                <a:gd name="connsiteX230" fmla="*/ 2106289 w 4603109"/>
                <a:gd name="connsiteY230" fmla="*/ 0 h 924402"/>
                <a:gd name="connsiteX231" fmla="*/ 2107781 w 4603109"/>
                <a:gd name="connsiteY231" fmla="*/ 0 h 924402"/>
                <a:gd name="connsiteX232" fmla="*/ 2128956 w 4603109"/>
                <a:gd name="connsiteY232" fmla="*/ 0 h 924402"/>
                <a:gd name="connsiteX233" fmla="*/ 2129514 w 4603109"/>
                <a:gd name="connsiteY233" fmla="*/ 0 h 924402"/>
                <a:gd name="connsiteX234" fmla="*/ 2136354 w 4603109"/>
                <a:gd name="connsiteY234" fmla="*/ 0 h 924402"/>
                <a:gd name="connsiteX235" fmla="*/ 2136987 w 4603109"/>
                <a:gd name="connsiteY235" fmla="*/ 0 h 924402"/>
                <a:gd name="connsiteX236" fmla="*/ 2138478 w 4603109"/>
                <a:gd name="connsiteY236" fmla="*/ 0 h 924402"/>
                <a:gd name="connsiteX237" fmla="*/ 2151916 w 4603109"/>
                <a:gd name="connsiteY237" fmla="*/ 0 h 924402"/>
                <a:gd name="connsiteX238" fmla="*/ 2152750 w 4603109"/>
                <a:gd name="connsiteY238" fmla="*/ 0 h 924402"/>
                <a:gd name="connsiteX239" fmla="*/ 2153122 w 4603109"/>
                <a:gd name="connsiteY239" fmla="*/ 0 h 924402"/>
                <a:gd name="connsiteX240" fmla="*/ 2154242 w 4603109"/>
                <a:gd name="connsiteY240" fmla="*/ 0 h 924402"/>
                <a:gd name="connsiteX241" fmla="*/ 2156597 w 4603109"/>
                <a:gd name="connsiteY241" fmla="*/ 0 h 924402"/>
                <a:gd name="connsiteX242" fmla="*/ 2159388 w 4603109"/>
                <a:gd name="connsiteY242" fmla="*/ 0 h 924402"/>
                <a:gd name="connsiteX243" fmla="*/ 2160879 w 4603109"/>
                <a:gd name="connsiteY243" fmla="*/ 0 h 924402"/>
                <a:gd name="connsiteX244" fmla="*/ 2161633 w 4603109"/>
                <a:gd name="connsiteY244" fmla="*/ 0 h 924402"/>
                <a:gd name="connsiteX245" fmla="*/ 2167051 w 4603109"/>
                <a:gd name="connsiteY245" fmla="*/ 0 h 924402"/>
                <a:gd name="connsiteX246" fmla="*/ 2178999 w 4603109"/>
                <a:gd name="connsiteY246" fmla="*/ 0 h 924402"/>
                <a:gd name="connsiteX247" fmla="*/ 2182158 w 4603109"/>
                <a:gd name="connsiteY247" fmla="*/ 0 h 924402"/>
                <a:gd name="connsiteX248" fmla="*/ 2182815 w 4603109"/>
                <a:gd name="connsiteY248" fmla="*/ 0 h 924402"/>
                <a:gd name="connsiteX249" fmla="*/ 2188666 w 4603109"/>
                <a:gd name="connsiteY249" fmla="*/ 0 h 924402"/>
                <a:gd name="connsiteX250" fmla="*/ 2189452 w 4603109"/>
                <a:gd name="connsiteY250" fmla="*/ 0 h 924402"/>
                <a:gd name="connsiteX251" fmla="*/ 2191697 w 4603109"/>
                <a:gd name="connsiteY251" fmla="*/ 0 h 924402"/>
                <a:gd name="connsiteX252" fmla="*/ 2195471 w 4603109"/>
                <a:gd name="connsiteY252" fmla="*/ 0 h 924402"/>
                <a:gd name="connsiteX253" fmla="*/ 2201759 w 4603109"/>
                <a:gd name="connsiteY253" fmla="*/ 0 h 924402"/>
                <a:gd name="connsiteX254" fmla="*/ 2203100 w 4603109"/>
                <a:gd name="connsiteY254" fmla="*/ 0 h 924402"/>
                <a:gd name="connsiteX255" fmla="*/ 2204559 w 4603109"/>
                <a:gd name="connsiteY255" fmla="*/ 0 h 924402"/>
                <a:gd name="connsiteX256" fmla="*/ 2204591 w 4603109"/>
                <a:gd name="connsiteY256" fmla="*/ 0 h 924402"/>
                <a:gd name="connsiteX257" fmla="*/ 2212273 w 4603109"/>
                <a:gd name="connsiteY257" fmla="*/ 0 h 924402"/>
                <a:gd name="connsiteX258" fmla="*/ 2225535 w 4603109"/>
                <a:gd name="connsiteY258" fmla="*/ 0 h 924402"/>
                <a:gd name="connsiteX259" fmla="*/ 2231674 w 4603109"/>
                <a:gd name="connsiteY259" fmla="*/ 0 h 924402"/>
                <a:gd name="connsiteX260" fmla="*/ 2232096 w 4603109"/>
                <a:gd name="connsiteY260" fmla="*/ 0 h 924402"/>
                <a:gd name="connsiteX261" fmla="*/ 2232220 w 4603109"/>
                <a:gd name="connsiteY261" fmla="*/ 0 h 924402"/>
                <a:gd name="connsiteX262" fmla="*/ 2233118 w 4603109"/>
                <a:gd name="connsiteY262" fmla="*/ 0 h 924402"/>
                <a:gd name="connsiteX263" fmla="*/ 2233165 w 4603109"/>
                <a:gd name="connsiteY263" fmla="*/ 0 h 924402"/>
                <a:gd name="connsiteX264" fmla="*/ 2256725 w 4603109"/>
                <a:gd name="connsiteY264" fmla="*/ 0 h 924402"/>
                <a:gd name="connsiteX265" fmla="*/ 2257283 w 4603109"/>
                <a:gd name="connsiteY265" fmla="*/ 0 h 924402"/>
                <a:gd name="connsiteX266" fmla="*/ 2262285 w 4603109"/>
                <a:gd name="connsiteY266" fmla="*/ 0 h 924402"/>
                <a:gd name="connsiteX267" fmla="*/ 2284366 w 4603109"/>
                <a:gd name="connsiteY267" fmla="*/ 0 h 924402"/>
                <a:gd name="connsiteX268" fmla="*/ 2289402 w 4603109"/>
                <a:gd name="connsiteY268" fmla="*/ 0 h 924402"/>
                <a:gd name="connsiteX269" fmla="*/ 2292052 w 4603109"/>
                <a:gd name="connsiteY269" fmla="*/ 0 h 924402"/>
                <a:gd name="connsiteX270" fmla="*/ 2299271 w 4603109"/>
                <a:gd name="connsiteY270" fmla="*/ 0 h 924402"/>
                <a:gd name="connsiteX271" fmla="*/ 2308721 w 4603109"/>
                <a:gd name="connsiteY271" fmla="*/ 0 h 924402"/>
                <a:gd name="connsiteX272" fmla="*/ 2309927 w 4603109"/>
                <a:gd name="connsiteY272" fmla="*/ 0 h 924402"/>
                <a:gd name="connsiteX273" fmla="*/ 2316435 w 4603109"/>
                <a:gd name="connsiteY273" fmla="*/ 0 h 924402"/>
                <a:gd name="connsiteX274" fmla="*/ 2316703 w 4603109"/>
                <a:gd name="connsiteY274" fmla="*/ 0 h 924402"/>
                <a:gd name="connsiteX275" fmla="*/ 2319466 w 4603109"/>
                <a:gd name="connsiteY275" fmla="*/ 0 h 924402"/>
                <a:gd name="connsiteX276" fmla="*/ 2322840 w 4603109"/>
                <a:gd name="connsiteY276" fmla="*/ 0 h 924402"/>
                <a:gd name="connsiteX277" fmla="*/ 2329528 w 4603109"/>
                <a:gd name="connsiteY277" fmla="*/ 0 h 924402"/>
                <a:gd name="connsiteX278" fmla="*/ 2330869 w 4603109"/>
                <a:gd name="connsiteY278" fmla="*/ 0 h 924402"/>
                <a:gd name="connsiteX279" fmla="*/ 2332328 w 4603109"/>
                <a:gd name="connsiteY279" fmla="*/ 0 h 924402"/>
                <a:gd name="connsiteX280" fmla="*/ 2332360 w 4603109"/>
                <a:gd name="connsiteY280" fmla="*/ 0 h 924402"/>
                <a:gd name="connsiteX281" fmla="*/ 2335803 w 4603109"/>
                <a:gd name="connsiteY281" fmla="*/ 0 h 924402"/>
                <a:gd name="connsiteX282" fmla="*/ 2343312 w 4603109"/>
                <a:gd name="connsiteY282" fmla="*/ 0 h 924402"/>
                <a:gd name="connsiteX283" fmla="*/ 2344804 w 4603109"/>
                <a:gd name="connsiteY283" fmla="*/ 0 h 924402"/>
                <a:gd name="connsiteX284" fmla="*/ 2346768 w 4603109"/>
                <a:gd name="connsiteY284" fmla="*/ 0 h 924402"/>
                <a:gd name="connsiteX285" fmla="*/ 2347827 w 4603109"/>
                <a:gd name="connsiteY285" fmla="*/ 0 h 924402"/>
                <a:gd name="connsiteX286" fmla="*/ 2352274 w 4603109"/>
                <a:gd name="connsiteY286" fmla="*/ 0 h 924402"/>
                <a:gd name="connsiteX287" fmla="*/ 2359443 w 4603109"/>
                <a:gd name="connsiteY287" fmla="*/ 0 h 924402"/>
                <a:gd name="connsiteX288" fmla="*/ 2359865 w 4603109"/>
                <a:gd name="connsiteY288" fmla="*/ 0 h 924402"/>
                <a:gd name="connsiteX289" fmla="*/ 2359989 w 4603109"/>
                <a:gd name="connsiteY289" fmla="*/ 0 h 924402"/>
                <a:gd name="connsiteX290" fmla="*/ 2360887 w 4603109"/>
                <a:gd name="connsiteY290" fmla="*/ 0 h 924402"/>
                <a:gd name="connsiteX291" fmla="*/ 2360934 w 4603109"/>
                <a:gd name="connsiteY291" fmla="*/ 0 h 924402"/>
                <a:gd name="connsiteX292" fmla="*/ 2371886 w 4603109"/>
                <a:gd name="connsiteY292" fmla="*/ 0 h 924402"/>
                <a:gd name="connsiteX293" fmla="*/ 2373377 w 4603109"/>
                <a:gd name="connsiteY293" fmla="*/ 0 h 924402"/>
                <a:gd name="connsiteX294" fmla="*/ 2377892 w 4603109"/>
                <a:gd name="connsiteY294" fmla="*/ 0 h 924402"/>
                <a:gd name="connsiteX295" fmla="*/ 2382339 w 4603109"/>
                <a:gd name="connsiteY295" fmla="*/ 0 h 924402"/>
                <a:gd name="connsiteX296" fmla="*/ 2390054 w 4603109"/>
                <a:gd name="connsiteY296" fmla="*/ 0 h 924402"/>
                <a:gd name="connsiteX297" fmla="*/ 2419821 w 4603109"/>
                <a:gd name="connsiteY297" fmla="*/ 0 h 924402"/>
                <a:gd name="connsiteX298" fmla="*/ 2427040 w 4603109"/>
                <a:gd name="connsiteY298" fmla="*/ 0 h 924402"/>
                <a:gd name="connsiteX299" fmla="*/ 2436490 w 4603109"/>
                <a:gd name="connsiteY299" fmla="*/ 0 h 924402"/>
                <a:gd name="connsiteX300" fmla="*/ 2444472 w 4603109"/>
                <a:gd name="connsiteY300" fmla="*/ 0 h 924402"/>
                <a:gd name="connsiteX301" fmla="*/ 2448678 w 4603109"/>
                <a:gd name="connsiteY301" fmla="*/ 0 h 924402"/>
                <a:gd name="connsiteX302" fmla="*/ 2450171 w 4603109"/>
                <a:gd name="connsiteY302" fmla="*/ 0 h 924402"/>
                <a:gd name="connsiteX303" fmla="*/ 2450609 w 4603109"/>
                <a:gd name="connsiteY303" fmla="*/ 0 h 924402"/>
                <a:gd name="connsiteX304" fmla="*/ 2463572 w 4603109"/>
                <a:gd name="connsiteY304" fmla="*/ 0 h 924402"/>
                <a:gd name="connsiteX305" fmla="*/ 2471081 w 4603109"/>
                <a:gd name="connsiteY305" fmla="*/ 0 h 924402"/>
                <a:gd name="connsiteX306" fmla="*/ 2472573 w 4603109"/>
                <a:gd name="connsiteY306" fmla="*/ 0 h 924402"/>
                <a:gd name="connsiteX307" fmla="*/ 2474537 w 4603109"/>
                <a:gd name="connsiteY307" fmla="*/ 0 h 924402"/>
                <a:gd name="connsiteX308" fmla="*/ 2475596 w 4603109"/>
                <a:gd name="connsiteY308" fmla="*/ 0 h 924402"/>
                <a:gd name="connsiteX309" fmla="*/ 2477252 w 4603109"/>
                <a:gd name="connsiteY309" fmla="*/ 0 h 924402"/>
                <a:gd name="connsiteX310" fmla="*/ 2478712 w 4603109"/>
                <a:gd name="connsiteY310" fmla="*/ 0 h 924402"/>
                <a:gd name="connsiteX311" fmla="*/ 2478743 w 4603109"/>
                <a:gd name="connsiteY311" fmla="*/ 0 h 924402"/>
                <a:gd name="connsiteX312" fmla="*/ 2480043 w 4603109"/>
                <a:gd name="connsiteY312" fmla="*/ 0 h 924402"/>
                <a:gd name="connsiteX313" fmla="*/ 2499655 w 4603109"/>
                <a:gd name="connsiteY313" fmla="*/ 0 h 924402"/>
                <a:gd name="connsiteX314" fmla="*/ 2501146 w 4603109"/>
                <a:gd name="connsiteY314" fmla="*/ 0 h 924402"/>
                <a:gd name="connsiteX315" fmla="*/ 2505661 w 4603109"/>
                <a:gd name="connsiteY315" fmla="*/ 0 h 924402"/>
                <a:gd name="connsiteX316" fmla="*/ 2508776 w 4603109"/>
                <a:gd name="connsiteY316" fmla="*/ 0 h 924402"/>
                <a:gd name="connsiteX317" fmla="*/ 2510108 w 4603109"/>
                <a:gd name="connsiteY317" fmla="*/ 0 h 924402"/>
                <a:gd name="connsiteX318" fmla="*/ 2524178 w 4603109"/>
                <a:gd name="connsiteY318" fmla="*/ 0 h 924402"/>
                <a:gd name="connsiteX319" fmla="*/ 2525248 w 4603109"/>
                <a:gd name="connsiteY319" fmla="*/ 0 h 924402"/>
                <a:gd name="connsiteX320" fmla="*/ 2525669 w 4603109"/>
                <a:gd name="connsiteY320" fmla="*/ 0 h 924402"/>
                <a:gd name="connsiteX321" fmla="*/ 2552329 w 4603109"/>
                <a:gd name="connsiteY321" fmla="*/ 0 h 924402"/>
                <a:gd name="connsiteX322" fmla="*/ 2552751 w 4603109"/>
                <a:gd name="connsiteY322" fmla="*/ 0 h 924402"/>
                <a:gd name="connsiteX323" fmla="*/ 2554242 w 4603109"/>
                <a:gd name="connsiteY323" fmla="*/ 0 h 924402"/>
                <a:gd name="connsiteX324" fmla="*/ 2574787 w 4603109"/>
                <a:gd name="connsiteY324" fmla="*/ 0 h 924402"/>
                <a:gd name="connsiteX325" fmla="*/ 2576279 w 4603109"/>
                <a:gd name="connsiteY325" fmla="*/ 0 h 924402"/>
                <a:gd name="connsiteX326" fmla="*/ 2576447 w 4603109"/>
                <a:gd name="connsiteY326" fmla="*/ 0 h 924402"/>
                <a:gd name="connsiteX327" fmla="*/ 2577940 w 4603109"/>
                <a:gd name="connsiteY327" fmla="*/ 0 h 924402"/>
                <a:gd name="connsiteX328" fmla="*/ 2603360 w 4603109"/>
                <a:gd name="connsiteY328" fmla="*/ 0 h 924402"/>
                <a:gd name="connsiteX329" fmla="*/ 2604852 w 4603109"/>
                <a:gd name="connsiteY329" fmla="*/ 0 h 924402"/>
                <a:gd name="connsiteX330" fmla="*/ 2605021 w 4603109"/>
                <a:gd name="connsiteY330" fmla="*/ 0 h 924402"/>
                <a:gd name="connsiteX331" fmla="*/ 2605484 w 4603109"/>
                <a:gd name="connsiteY331" fmla="*/ 0 h 924402"/>
                <a:gd name="connsiteX332" fmla="*/ 2606481 w 4603109"/>
                <a:gd name="connsiteY332" fmla="*/ 0 h 924402"/>
                <a:gd name="connsiteX333" fmla="*/ 2606512 w 4603109"/>
                <a:gd name="connsiteY333" fmla="*/ 0 h 924402"/>
                <a:gd name="connsiteX334" fmla="*/ 2606976 w 4603109"/>
                <a:gd name="connsiteY334" fmla="*/ 0 h 924402"/>
                <a:gd name="connsiteX335" fmla="*/ 2618923 w 4603109"/>
                <a:gd name="connsiteY335" fmla="*/ 0 h 924402"/>
                <a:gd name="connsiteX336" fmla="*/ 2621248 w 4603109"/>
                <a:gd name="connsiteY336" fmla="*/ 0 h 924402"/>
                <a:gd name="connsiteX337" fmla="*/ 2622740 w 4603109"/>
                <a:gd name="connsiteY337" fmla="*/ 0 h 924402"/>
                <a:gd name="connsiteX338" fmla="*/ 2627885 w 4603109"/>
                <a:gd name="connsiteY338" fmla="*/ 0 h 924402"/>
                <a:gd name="connsiteX339" fmla="*/ 2629377 w 4603109"/>
                <a:gd name="connsiteY339" fmla="*/ 0 h 924402"/>
                <a:gd name="connsiteX340" fmla="*/ 2634058 w 4603109"/>
                <a:gd name="connsiteY340" fmla="*/ 0 h 924402"/>
                <a:gd name="connsiteX341" fmla="*/ 2635549 w 4603109"/>
                <a:gd name="connsiteY341" fmla="*/ 0 h 924402"/>
                <a:gd name="connsiteX342" fmla="*/ 2636545 w 4603109"/>
                <a:gd name="connsiteY342" fmla="*/ 0 h 924402"/>
                <a:gd name="connsiteX343" fmla="*/ 2648987 w 4603109"/>
                <a:gd name="connsiteY343" fmla="*/ 0 h 924402"/>
                <a:gd name="connsiteX344" fmla="*/ 2649821 w 4603109"/>
                <a:gd name="connsiteY344" fmla="*/ 0 h 924402"/>
                <a:gd name="connsiteX345" fmla="*/ 2651313 w 4603109"/>
                <a:gd name="connsiteY345" fmla="*/ 0 h 924402"/>
                <a:gd name="connsiteX346" fmla="*/ 2651947 w 4603109"/>
                <a:gd name="connsiteY346" fmla="*/ 0 h 924402"/>
                <a:gd name="connsiteX347" fmla="*/ 2653017 w 4603109"/>
                <a:gd name="connsiteY347" fmla="*/ 0 h 924402"/>
                <a:gd name="connsiteX348" fmla="*/ 2653438 w 4603109"/>
                <a:gd name="connsiteY348" fmla="*/ 0 h 924402"/>
                <a:gd name="connsiteX349" fmla="*/ 2656459 w 4603109"/>
                <a:gd name="connsiteY349" fmla="*/ 0 h 924402"/>
                <a:gd name="connsiteX350" fmla="*/ 2657950 w 4603109"/>
                <a:gd name="connsiteY350" fmla="*/ 0 h 924402"/>
                <a:gd name="connsiteX351" fmla="*/ 2665460 w 4603109"/>
                <a:gd name="connsiteY351" fmla="*/ 0 h 924402"/>
                <a:gd name="connsiteX352" fmla="*/ 2680098 w 4603109"/>
                <a:gd name="connsiteY352" fmla="*/ 0 h 924402"/>
                <a:gd name="connsiteX353" fmla="*/ 2680520 w 4603109"/>
                <a:gd name="connsiteY353" fmla="*/ 0 h 924402"/>
                <a:gd name="connsiteX354" fmla="*/ 2682011 w 4603109"/>
                <a:gd name="connsiteY354" fmla="*/ 0 h 924402"/>
                <a:gd name="connsiteX355" fmla="*/ 2692542 w 4603109"/>
                <a:gd name="connsiteY355" fmla="*/ 0 h 924402"/>
                <a:gd name="connsiteX356" fmla="*/ 2702556 w 4603109"/>
                <a:gd name="connsiteY356" fmla="*/ 0 h 924402"/>
                <a:gd name="connsiteX357" fmla="*/ 2704048 w 4603109"/>
                <a:gd name="connsiteY357" fmla="*/ 0 h 924402"/>
                <a:gd name="connsiteX358" fmla="*/ 2724289 w 4603109"/>
                <a:gd name="connsiteY358" fmla="*/ 0 h 924402"/>
                <a:gd name="connsiteX359" fmla="*/ 2731129 w 4603109"/>
                <a:gd name="connsiteY359" fmla="*/ 0 h 924402"/>
                <a:gd name="connsiteX360" fmla="*/ 2732621 w 4603109"/>
                <a:gd name="connsiteY360" fmla="*/ 0 h 924402"/>
                <a:gd name="connsiteX361" fmla="*/ 2733253 w 4603109"/>
                <a:gd name="connsiteY361" fmla="*/ 0 h 924402"/>
                <a:gd name="connsiteX362" fmla="*/ 2734745 w 4603109"/>
                <a:gd name="connsiteY362" fmla="*/ 0 h 924402"/>
                <a:gd name="connsiteX363" fmla="*/ 2746692 w 4603109"/>
                <a:gd name="connsiteY363" fmla="*/ 0 h 924402"/>
                <a:gd name="connsiteX364" fmla="*/ 2749017 w 4603109"/>
                <a:gd name="connsiteY364" fmla="*/ 0 h 924402"/>
                <a:gd name="connsiteX365" fmla="*/ 2750509 w 4603109"/>
                <a:gd name="connsiteY365" fmla="*/ 0 h 924402"/>
                <a:gd name="connsiteX366" fmla="*/ 2754354 w 4603109"/>
                <a:gd name="connsiteY366" fmla="*/ 0 h 924402"/>
                <a:gd name="connsiteX367" fmla="*/ 2755654 w 4603109"/>
                <a:gd name="connsiteY367" fmla="*/ 0 h 924402"/>
                <a:gd name="connsiteX368" fmla="*/ 2757146 w 4603109"/>
                <a:gd name="connsiteY368" fmla="*/ 0 h 924402"/>
                <a:gd name="connsiteX369" fmla="*/ 2761827 w 4603109"/>
                <a:gd name="connsiteY369" fmla="*/ 0 h 924402"/>
                <a:gd name="connsiteX370" fmla="*/ 2763318 w 4603109"/>
                <a:gd name="connsiteY370" fmla="*/ 0 h 924402"/>
                <a:gd name="connsiteX371" fmla="*/ 2776756 w 4603109"/>
                <a:gd name="connsiteY371" fmla="*/ 0 h 924402"/>
                <a:gd name="connsiteX372" fmla="*/ 2777590 w 4603109"/>
                <a:gd name="connsiteY372" fmla="*/ 0 h 924402"/>
                <a:gd name="connsiteX373" fmla="*/ 2779082 w 4603109"/>
                <a:gd name="connsiteY373" fmla="*/ 0 h 924402"/>
                <a:gd name="connsiteX374" fmla="*/ 2783442 w 4603109"/>
                <a:gd name="connsiteY374" fmla="*/ 0 h 924402"/>
                <a:gd name="connsiteX375" fmla="*/ 2784228 w 4603109"/>
                <a:gd name="connsiteY375" fmla="*/ 0 h 924402"/>
                <a:gd name="connsiteX376" fmla="*/ 2785719 w 4603109"/>
                <a:gd name="connsiteY376" fmla="*/ 0 h 924402"/>
                <a:gd name="connsiteX377" fmla="*/ 2786473 w 4603109"/>
                <a:gd name="connsiteY377" fmla="*/ 0 h 924402"/>
                <a:gd name="connsiteX378" fmla="*/ 2793229 w 4603109"/>
                <a:gd name="connsiteY378" fmla="*/ 0 h 924402"/>
                <a:gd name="connsiteX379" fmla="*/ 2799367 w 4603109"/>
                <a:gd name="connsiteY379" fmla="*/ 0 h 924402"/>
                <a:gd name="connsiteX380" fmla="*/ 2813506 w 4603109"/>
                <a:gd name="connsiteY380" fmla="*/ 0 h 924402"/>
                <a:gd name="connsiteX381" fmla="*/ 2820311 w 4603109"/>
                <a:gd name="connsiteY381" fmla="*/ 0 h 924402"/>
                <a:gd name="connsiteX382" fmla="*/ 2827893 w 4603109"/>
                <a:gd name="connsiteY382" fmla="*/ 0 h 924402"/>
                <a:gd name="connsiteX383" fmla="*/ 2827940 w 4603109"/>
                <a:gd name="connsiteY383" fmla="*/ 0 h 924402"/>
                <a:gd name="connsiteX384" fmla="*/ 2829431 w 4603109"/>
                <a:gd name="connsiteY384" fmla="*/ 0 h 924402"/>
                <a:gd name="connsiteX385" fmla="*/ 2829978 w 4603109"/>
                <a:gd name="connsiteY385" fmla="*/ 0 h 924402"/>
                <a:gd name="connsiteX386" fmla="*/ 2852058 w 4603109"/>
                <a:gd name="connsiteY386" fmla="*/ 0 h 924402"/>
                <a:gd name="connsiteX387" fmla="*/ 2857060 w 4603109"/>
                <a:gd name="connsiteY387" fmla="*/ 0 h 924402"/>
                <a:gd name="connsiteX388" fmla="*/ 2857958 w 4603109"/>
                <a:gd name="connsiteY388" fmla="*/ 0 h 924402"/>
                <a:gd name="connsiteX389" fmla="*/ 2871601 w 4603109"/>
                <a:gd name="connsiteY389" fmla="*/ 0 h 924402"/>
                <a:gd name="connsiteX390" fmla="*/ 2882123 w 4603109"/>
                <a:gd name="connsiteY390" fmla="*/ 0 h 924402"/>
                <a:gd name="connsiteX391" fmla="*/ 2894046 w 4603109"/>
                <a:gd name="connsiteY391" fmla="*/ 0 h 924402"/>
                <a:gd name="connsiteX392" fmla="*/ 2903496 w 4603109"/>
                <a:gd name="connsiteY392" fmla="*/ 0 h 924402"/>
                <a:gd name="connsiteX393" fmla="*/ 2911211 w 4603109"/>
                <a:gd name="connsiteY393" fmla="*/ 0 h 924402"/>
                <a:gd name="connsiteX394" fmla="*/ 2914242 w 4603109"/>
                <a:gd name="connsiteY394" fmla="*/ 0 h 924402"/>
                <a:gd name="connsiteX395" fmla="*/ 2914461 w 4603109"/>
                <a:gd name="connsiteY395" fmla="*/ 0 h 924402"/>
                <a:gd name="connsiteX396" fmla="*/ 2924111 w 4603109"/>
                <a:gd name="connsiteY396" fmla="*/ 0 h 924402"/>
                <a:gd name="connsiteX397" fmla="*/ 2927136 w 4603109"/>
                <a:gd name="connsiteY397" fmla="*/ 0 h 924402"/>
                <a:gd name="connsiteX398" fmla="*/ 2933561 w 4603109"/>
                <a:gd name="connsiteY398" fmla="*/ 0 h 924402"/>
                <a:gd name="connsiteX399" fmla="*/ 2939580 w 4603109"/>
                <a:gd name="connsiteY399" fmla="*/ 0 h 924402"/>
                <a:gd name="connsiteX400" fmla="*/ 2941275 w 4603109"/>
                <a:gd name="connsiteY400" fmla="*/ 0 h 924402"/>
                <a:gd name="connsiteX401" fmla="*/ 2941543 w 4603109"/>
                <a:gd name="connsiteY401" fmla="*/ 0 h 924402"/>
                <a:gd name="connsiteX402" fmla="*/ 2945586 w 4603109"/>
                <a:gd name="connsiteY402" fmla="*/ 0 h 924402"/>
                <a:gd name="connsiteX403" fmla="*/ 2950032 w 4603109"/>
                <a:gd name="connsiteY403" fmla="*/ 0 h 924402"/>
                <a:gd name="connsiteX404" fmla="*/ 2955662 w 4603109"/>
                <a:gd name="connsiteY404" fmla="*/ 0 h 924402"/>
                <a:gd name="connsiteX405" fmla="*/ 2955709 w 4603109"/>
                <a:gd name="connsiteY405" fmla="*/ 0 h 924402"/>
                <a:gd name="connsiteX406" fmla="*/ 2957200 w 4603109"/>
                <a:gd name="connsiteY406" fmla="*/ 0 h 924402"/>
                <a:gd name="connsiteX407" fmla="*/ 2957747 w 4603109"/>
                <a:gd name="connsiteY407" fmla="*/ 0 h 924402"/>
                <a:gd name="connsiteX408" fmla="*/ 2968152 w 4603109"/>
                <a:gd name="connsiteY408" fmla="*/ 0 h 924402"/>
                <a:gd name="connsiteX409" fmla="*/ 2969644 w 4603109"/>
                <a:gd name="connsiteY409" fmla="*/ 0 h 924402"/>
                <a:gd name="connsiteX410" fmla="*/ 2972667 w 4603109"/>
                <a:gd name="connsiteY410" fmla="*/ 0 h 924402"/>
                <a:gd name="connsiteX411" fmla="*/ 2977114 w 4603109"/>
                <a:gd name="connsiteY411" fmla="*/ 0 h 924402"/>
                <a:gd name="connsiteX412" fmla="*/ 2984829 w 4603109"/>
                <a:gd name="connsiteY412" fmla="*/ 0 h 924402"/>
                <a:gd name="connsiteX413" fmla="*/ 2985727 w 4603109"/>
                <a:gd name="connsiteY413" fmla="*/ 0 h 924402"/>
                <a:gd name="connsiteX414" fmla="*/ 2999370 w 4603109"/>
                <a:gd name="connsiteY414" fmla="*/ 0 h 924402"/>
                <a:gd name="connsiteX415" fmla="*/ 3021815 w 4603109"/>
                <a:gd name="connsiteY415" fmla="*/ 0 h 924402"/>
                <a:gd name="connsiteX416" fmla="*/ 3031265 w 4603109"/>
                <a:gd name="connsiteY416" fmla="*/ 0 h 924402"/>
                <a:gd name="connsiteX417" fmla="*/ 3042230 w 4603109"/>
                <a:gd name="connsiteY417" fmla="*/ 0 h 924402"/>
                <a:gd name="connsiteX418" fmla="*/ 3044946 w 4603109"/>
                <a:gd name="connsiteY418" fmla="*/ 0 h 924402"/>
                <a:gd name="connsiteX419" fmla="*/ 3051880 w 4603109"/>
                <a:gd name="connsiteY419" fmla="*/ 0 h 924402"/>
                <a:gd name="connsiteX420" fmla="*/ 3061330 w 4603109"/>
                <a:gd name="connsiteY420" fmla="*/ 0 h 924402"/>
                <a:gd name="connsiteX421" fmla="*/ 3067349 w 4603109"/>
                <a:gd name="connsiteY421" fmla="*/ 0 h 924402"/>
                <a:gd name="connsiteX422" fmla="*/ 3069312 w 4603109"/>
                <a:gd name="connsiteY422" fmla="*/ 0 h 924402"/>
                <a:gd name="connsiteX423" fmla="*/ 3073355 w 4603109"/>
                <a:gd name="connsiteY423" fmla="*/ 0 h 924402"/>
                <a:gd name="connsiteX424" fmla="*/ 3073518 w 4603109"/>
                <a:gd name="connsiteY424" fmla="*/ 0 h 924402"/>
                <a:gd name="connsiteX425" fmla="*/ 3075011 w 4603109"/>
                <a:gd name="connsiteY425" fmla="*/ 0 h 924402"/>
                <a:gd name="connsiteX426" fmla="*/ 3077801 w 4603109"/>
                <a:gd name="connsiteY426" fmla="*/ 0 h 924402"/>
                <a:gd name="connsiteX427" fmla="*/ 3095921 w 4603109"/>
                <a:gd name="connsiteY427" fmla="*/ 0 h 924402"/>
                <a:gd name="connsiteX428" fmla="*/ 3097413 w 4603109"/>
                <a:gd name="connsiteY428" fmla="*/ 0 h 924402"/>
                <a:gd name="connsiteX429" fmla="*/ 3100436 w 4603109"/>
                <a:gd name="connsiteY429" fmla="*/ 0 h 924402"/>
                <a:gd name="connsiteX430" fmla="*/ 3103552 w 4603109"/>
                <a:gd name="connsiteY430" fmla="*/ 0 h 924402"/>
                <a:gd name="connsiteX431" fmla="*/ 3104883 w 4603109"/>
                <a:gd name="connsiteY431" fmla="*/ 0 h 924402"/>
                <a:gd name="connsiteX432" fmla="*/ 3120023 w 4603109"/>
                <a:gd name="connsiteY432" fmla="*/ 0 h 924402"/>
                <a:gd name="connsiteX433" fmla="*/ 3120445 w 4603109"/>
                <a:gd name="connsiteY433" fmla="*/ 0 h 924402"/>
                <a:gd name="connsiteX434" fmla="*/ 3149018 w 4603109"/>
                <a:gd name="connsiteY434" fmla="*/ 0 h 924402"/>
                <a:gd name="connsiteX435" fmla="*/ 3150088 w 4603109"/>
                <a:gd name="connsiteY435" fmla="*/ 0 h 924402"/>
                <a:gd name="connsiteX436" fmla="*/ 3150509 w 4603109"/>
                <a:gd name="connsiteY436" fmla="*/ 0 h 924402"/>
                <a:gd name="connsiteX437" fmla="*/ 3171054 w 4603109"/>
                <a:gd name="connsiteY437" fmla="*/ 0 h 924402"/>
                <a:gd name="connsiteX438" fmla="*/ 3172715 w 4603109"/>
                <a:gd name="connsiteY438" fmla="*/ 0 h 924402"/>
                <a:gd name="connsiteX439" fmla="*/ 3199627 w 4603109"/>
                <a:gd name="connsiteY439" fmla="*/ 0 h 924402"/>
                <a:gd name="connsiteX440" fmla="*/ 3201119 w 4603109"/>
                <a:gd name="connsiteY440" fmla="*/ 0 h 924402"/>
                <a:gd name="connsiteX441" fmla="*/ 3201287 w 4603109"/>
                <a:gd name="connsiteY441" fmla="*/ 0 h 924402"/>
                <a:gd name="connsiteX442" fmla="*/ 3201751 w 4603109"/>
                <a:gd name="connsiteY442" fmla="*/ 0 h 924402"/>
                <a:gd name="connsiteX443" fmla="*/ 3202780 w 4603109"/>
                <a:gd name="connsiteY443" fmla="*/ 0 h 924402"/>
                <a:gd name="connsiteX444" fmla="*/ 3217515 w 4603109"/>
                <a:gd name="connsiteY444" fmla="*/ 0 h 924402"/>
                <a:gd name="connsiteX445" fmla="*/ 3224152 w 4603109"/>
                <a:gd name="connsiteY445" fmla="*/ 0 h 924402"/>
                <a:gd name="connsiteX446" fmla="*/ 3230324 w 4603109"/>
                <a:gd name="connsiteY446" fmla="*/ 0 h 924402"/>
                <a:gd name="connsiteX447" fmla="*/ 3231321 w 4603109"/>
                <a:gd name="connsiteY447" fmla="*/ 0 h 924402"/>
                <a:gd name="connsiteX448" fmla="*/ 3231816 w 4603109"/>
                <a:gd name="connsiteY448" fmla="*/ 0 h 924402"/>
                <a:gd name="connsiteX449" fmla="*/ 3243763 w 4603109"/>
                <a:gd name="connsiteY449" fmla="*/ 0 h 924402"/>
                <a:gd name="connsiteX450" fmla="*/ 3246088 w 4603109"/>
                <a:gd name="connsiteY450" fmla="*/ 0 h 924402"/>
                <a:gd name="connsiteX451" fmla="*/ 3247580 w 4603109"/>
                <a:gd name="connsiteY451" fmla="*/ 0 h 924402"/>
                <a:gd name="connsiteX452" fmla="*/ 3247792 w 4603109"/>
                <a:gd name="connsiteY452" fmla="*/ 0 h 924402"/>
                <a:gd name="connsiteX453" fmla="*/ 3248214 w 4603109"/>
                <a:gd name="connsiteY453" fmla="*/ 0 h 924402"/>
                <a:gd name="connsiteX454" fmla="*/ 3252725 w 4603109"/>
                <a:gd name="connsiteY454" fmla="*/ 0 h 924402"/>
                <a:gd name="connsiteX455" fmla="*/ 3254217 w 4603109"/>
                <a:gd name="connsiteY455" fmla="*/ 0 h 924402"/>
                <a:gd name="connsiteX456" fmla="*/ 3260235 w 4603109"/>
                <a:gd name="connsiteY456" fmla="*/ 0 h 924402"/>
                <a:gd name="connsiteX457" fmla="*/ 3276787 w 4603109"/>
                <a:gd name="connsiteY457" fmla="*/ 0 h 924402"/>
                <a:gd name="connsiteX458" fmla="*/ 3277857 w 4603109"/>
                <a:gd name="connsiteY458" fmla="*/ 0 h 924402"/>
                <a:gd name="connsiteX459" fmla="*/ 3278278 w 4603109"/>
                <a:gd name="connsiteY459" fmla="*/ 0 h 924402"/>
                <a:gd name="connsiteX460" fmla="*/ 3290300 w 4603109"/>
                <a:gd name="connsiteY460" fmla="*/ 0 h 924402"/>
                <a:gd name="connsiteX461" fmla="*/ 3298823 w 4603109"/>
                <a:gd name="connsiteY461" fmla="*/ 0 h 924402"/>
                <a:gd name="connsiteX462" fmla="*/ 3327396 w 4603109"/>
                <a:gd name="connsiteY462" fmla="*/ 0 h 924402"/>
                <a:gd name="connsiteX463" fmla="*/ 3328888 w 4603109"/>
                <a:gd name="connsiteY463" fmla="*/ 0 h 924402"/>
                <a:gd name="connsiteX464" fmla="*/ 3329520 w 4603109"/>
                <a:gd name="connsiteY464" fmla="*/ 0 h 924402"/>
                <a:gd name="connsiteX465" fmla="*/ 3345284 w 4603109"/>
                <a:gd name="connsiteY465" fmla="*/ 0 h 924402"/>
                <a:gd name="connsiteX466" fmla="*/ 3349129 w 4603109"/>
                <a:gd name="connsiteY466" fmla="*/ 0 h 924402"/>
                <a:gd name="connsiteX467" fmla="*/ 3351921 w 4603109"/>
                <a:gd name="connsiteY467" fmla="*/ 0 h 924402"/>
                <a:gd name="connsiteX468" fmla="*/ 3358093 w 4603109"/>
                <a:gd name="connsiteY468" fmla="*/ 0 h 924402"/>
                <a:gd name="connsiteX469" fmla="*/ 3359585 w 4603109"/>
                <a:gd name="connsiteY469" fmla="*/ 0 h 924402"/>
                <a:gd name="connsiteX470" fmla="*/ 3371532 w 4603109"/>
                <a:gd name="connsiteY470" fmla="*/ 0 h 924402"/>
                <a:gd name="connsiteX471" fmla="*/ 3373857 w 4603109"/>
                <a:gd name="connsiteY471" fmla="*/ 0 h 924402"/>
                <a:gd name="connsiteX472" fmla="*/ 3375349 w 4603109"/>
                <a:gd name="connsiteY472" fmla="*/ 0 h 924402"/>
                <a:gd name="connsiteX473" fmla="*/ 3380494 w 4603109"/>
                <a:gd name="connsiteY473" fmla="*/ 0 h 924402"/>
                <a:gd name="connsiteX474" fmla="*/ 3381986 w 4603109"/>
                <a:gd name="connsiteY474" fmla="*/ 0 h 924402"/>
                <a:gd name="connsiteX475" fmla="*/ 3388004 w 4603109"/>
                <a:gd name="connsiteY475" fmla="*/ 0 h 924402"/>
                <a:gd name="connsiteX476" fmla="*/ 3408282 w 4603109"/>
                <a:gd name="connsiteY476" fmla="*/ 0 h 924402"/>
                <a:gd name="connsiteX477" fmla="*/ 3418069 w 4603109"/>
                <a:gd name="connsiteY477" fmla="*/ 0 h 924402"/>
                <a:gd name="connsiteX478" fmla="*/ 3424207 w 4603109"/>
                <a:gd name="connsiteY478" fmla="*/ 0 h 924402"/>
                <a:gd name="connsiteX479" fmla="*/ 3424753 w 4603109"/>
                <a:gd name="connsiteY479" fmla="*/ 0 h 924402"/>
                <a:gd name="connsiteX480" fmla="*/ 3452733 w 4603109"/>
                <a:gd name="connsiteY480" fmla="*/ 0 h 924402"/>
                <a:gd name="connsiteX481" fmla="*/ 3454818 w 4603109"/>
                <a:gd name="connsiteY481" fmla="*/ 0 h 924402"/>
                <a:gd name="connsiteX482" fmla="*/ 3476898 w 4603109"/>
                <a:gd name="connsiteY482" fmla="*/ 0 h 924402"/>
                <a:gd name="connsiteX483" fmla="*/ 3496441 w 4603109"/>
                <a:gd name="connsiteY483" fmla="*/ 0 h 924402"/>
                <a:gd name="connsiteX484" fmla="*/ 3509236 w 4603109"/>
                <a:gd name="connsiteY484" fmla="*/ 0 h 924402"/>
                <a:gd name="connsiteX485" fmla="*/ 3518886 w 4603109"/>
                <a:gd name="connsiteY485" fmla="*/ 0 h 924402"/>
                <a:gd name="connsiteX486" fmla="*/ 3528336 w 4603109"/>
                <a:gd name="connsiteY486" fmla="*/ 0 h 924402"/>
                <a:gd name="connsiteX487" fmla="*/ 3536051 w 4603109"/>
                <a:gd name="connsiteY487" fmla="*/ 0 h 924402"/>
                <a:gd name="connsiteX488" fmla="*/ 3539301 w 4603109"/>
                <a:gd name="connsiteY488" fmla="*/ 0 h 924402"/>
                <a:gd name="connsiteX489" fmla="*/ 3540361 w 4603109"/>
                <a:gd name="connsiteY489" fmla="*/ 0 h 924402"/>
                <a:gd name="connsiteX490" fmla="*/ 3544807 w 4603109"/>
                <a:gd name="connsiteY490" fmla="*/ 0 h 924402"/>
                <a:gd name="connsiteX491" fmla="*/ 3551976 w 4603109"/>
                <a:gd name="connsiteY491" fmla="*/ 0 h 924402"/>
                <a:gd name="connsiteX492" fmla="*/ 3552522 w 4603109"/>
                <a:gd name="connsiteY492" fmla="*/ 0 h 924402"/>
                <a:gd name="connsiteX493" fmla="*/ 3564420 w 4603109"/>
                <a:gd name="connsiteY493" fmla="*/ 0 h 924402"/>
                <a:gd name="connsiteX494" fmla="*/ 3570426 w 4603109"/>
                <a:gd name="connsiteY494" fmla="*/ 0 h 924402"/>
                <a:gd name="connsiteX495" fmla="*/ 3574872 w 4603109"/>
                <a:gd name="connsiteY495" fmla="*/ 0 h 924402"/>
                <a:gd name="connsiteX496" fmla="*/ 3580502 w 4603109"/>
                <a:gd name="connsiteY496" fmla="*/ 0 h 924402"/>
                <a:gd name="connsiteX497" fmla="*/ 3582587 w 4603109"/>
                <a:gd name="connsiteY497" fmla="*/ 0 h 924402"/>
                <a:gd name="connsiteX498" fmla="*/ 3624210 w 4603109"/>
                <a:gd name="connsiteY498" fmla="*/ 0 h 924402"/>
                <a:gd name="connsiteX499" fmla="*/ 3637005 w 4603109"/>
                <a:gd name="connsiteY499" fmla="*/ 0 h 924402"/>
                <a:gd name="connsiteX500" fmla="*/ 3646655 w 4603109"/>
                <a:gd name="connsiteY500" fmla="*/ 0 h 924402"/>
                <a:gd name="connsiteX501" fmla="*/ 3656105 w 4603109"/>
                <a:gd name="connsiteY501" fmla="*/ 0 h 924402"/>
                <a:gd name="connsiteX502" fmla="*/ 3667070 w 4603109"/>
                <a:gd name="connsiteY502" fmla="*/ 0 h 924402"/>
                <a:gd name="connsiteX503" fmla="*/ 3668130 w 4603109"/>
                <a:gd name="connsiteY503" fmla="*/ 0 h 924402"/>
                <a:gd name="connsiteX504" fmla="*/ 3669786 w 4603109"/>
                <a:gd name="connsiteY504" fmla="*/ 0 h 924402"/>
                <a:gd name="connsiteX505" fmla="*/ 3672576 w 4603109"/>
                <a:gd name="connsiteY505" fmla="*/ 0 h 924402"/>
                <a:gd name="connsiteX506" fmla="*/ 3692189 w 4603109"/>
                <a:gd name="connsiteY506" fmla="*/ 0 h 924402"/>
                <a:gd name="connsiteX507" fmla="*/ 3698195 w 4603109"/>
                <a:gd name="connsiteY507" fmla="*/ 0 h 924402"/>
                <a:gd name="connsiteX508" fmla="*/ 3702641 w 4603109"/>
                <a:gd name="connsiteY508" fmla="*/ 0 h 924402"/>
                <a:gd name="connsiteX509" fmla="*/ 3744863 w 4603109"/>
                <a:gd name="connsiteY509" fmla="*/ 0 h 924402"/>
                <a:gd name="connsiteX510" fmla="*/ 3745285 w 4603109"/>
                <a:gd name="connsiteY510" fmla="*/ 0 h 924402"/>
                <a:gd name="connsiteX511" fmla="*/ 3795894 w 4603109"/>
                <a:gd name="connsiteY511" fmla="*/ 0 h 924402"/>
                <a:gd name="connsiteX512" fmla="*/ 3797555 w 4603109"/>
                <a:gd name="connsiteY512" fmla="*/ 0 h 924402"/>
                <a:gd name="connsiteX513" fmla="*/ 3826591 w 4603109"/>
                <a:gd name="connsiteY513" fmla="*/ 0 h 924402"/>
                <a:gd name="connsiteX514" fmla="*/ 3842355 w 4603109"/>
                <a:gd name="connsiteY514" fmla="*/ 0 h 924402"/>
                <a:gd name="connsiteX515" fmla="*/ 3848992 w 4603109"/>
                <a:gd name="connsiteY515" fmla="*/ 0 h 924402"/>
                <a:gd name="connsiteX516" fmla="*/ 3872632 w 4603109"/>
                <a:gd name="connsiteY516" fmla="*/ 0 h 924402"/>
                <a:gd name="connsiteX517" fmla="*/ 3873054 w 4603109"/>
                <a:gd name="connsiteY517" fmla="*/ 0 h 924402"/>
                <a:gd name="connsiteX518" fmla="*/ 3885075 w 4603109"/>
                <a:gd name="connsiteY518" fmla="*/ 0 h 924402"/>
                <a:gd name="connsiteX519" fmla="*/ 3923663 w 4603109"/>
                <a:gd name="connsiteY519" fmla="*/ 0 h 924402"/>
                <a:gd name="connsiteX520" fmla="*/ 3954360 w 4603109"/>
                <a:gd name="connsiteY520" fmla="*/ 0 h 924402"/>
                <a:gd name="connsiteX521" fmla="*/ 3970124 w 4603109"/>
                <a:gd name="connsiteY521" fmla="*/ 0 h 924402"/>
                <a:gd name="connsiteX522" fmla="*/ 3976761 w 4603109"/>
                <a:gd name="connsiteY522" fmla="*/ 0 h 924402"/>
                <a:gd name="connsiteX523" fmla="*/ 4012844 w 4603109"/>
                <a:gd name="connsiteY523" fmla="*/ 0 h 924402"/>
                <a:gd name="connsiteX524" fmla="*/ 4049593 w 4603109"/>
                <a:gd name="connsiteY524" fmla="*/ 0 h 924402"/>
                <a:gd name="connsiteX525" fmla="*/ 4169647 w 4603109"/>
                <a:gd name="connsiteY525" fmla="*/ 0 h 924402"/>
                <a:gd name="connsiteX526" fmla="*/ 4177362 w 4603109"/>
                <a:gd name="connsiteY526" fmla="*/ 0 h 924402"/>
                <a:gd name="connsiteX527" fmla="*/ 4297416 w 4603109"/>
                <a:gd name="connsiteY527" fmla="*/ 0 h 924402"/>
                <a:gd name="connsiteX528" fmla="*/ 4379339 w 4603109"/>
                <a:gd name="connsiteY528" fmla="*/ 47054 h 924402"/>
                <a:gd name="connsiteX529" fmla="*/ 4591731 w 4603109"/>
                <a:gd name="connsiteY529" fmla="*/ 415146 h 924402"/>
                <a:gd name="connsiteX530" fmla="*/ 4591731 w 4603109"/>
                <a:gd name="connsiteY530" fmla="*/ 509257 h 924402"/>
                <a:gd name="connsiteX531" fmla="*/ 4379339 w 4603109"/>
                <a:gd name="connsiteY531" fmla="*/ 877348 h 924402"/>
                <a:gd name="connsiteX532" fmla="*/ 4297416 w 4603109"/>
                <a:gd name="connsiteY532" fmla="*/ 924402 h 924402"/>
                <a:gd name="connsiteX533" fmla="*/ 4169647 w 4603109"/>
                <a:gd name="connsiteY533" fmla="*/ 924402 h 924402"/>
                <a:gd name="connsiteX534" fmla="*/ 3976761 w 4603109"/>
                <a:gd name="connsiteY534" fmla="*/ 924402 h 924402"/>
                <a:gd name="connsiteX535" fmla="*/ 3872632 w 4603109"/>
                <a:gd name="connsiteY535" fmla="*/ 924402 h 924402"/>
                <a:gd name="connsiteX536" fmla="*/ 3848992 w 4603109"/>
                <a:gd name="connsiteY536" fmla="*/ 924402 h 924402"/>
                <a:gd name="connsiteX537" fmla="*/ 3744863 w 4603109"/>
                <a:gd name="connsiteY537" fmla="*/ 924402 h 924402"/>
                <a:gd name="connsiteX538" fmla="*/ 3702641 w 4603109"/>
                <a:gd name="connsiteY538" fmla="*/ 924402 h 924402"/>
                <a:gd name="connsiteX539" fmla="*/ 3672576 w 4603109"/>
                <a:gd name="connsiteY539" fmla="*/ 924402 h 924402"/>
                <a:gd name="connsiteX540" fmla="*/ 3656105 w 4603109"/>
                <a:gd name="connsiteY540" fmla="*/ 924402 h 924402"/>
                <a:gd name="connsiteX541" fmla="*/ 3574872 w 4603109"/>
                <a:gd name="connsiteY541" fmla="*/ 924402 h 924402"/>
                <a:gd name="connsiteX542" fmla="*/ 3551976 w 4603109"/>
                <a:gd name="connsiteY542" fmla="*/ 924402 h 924402"/>
                <a:gd name="connsiteX543" fmla="*/ 3544807 w 4603109"/>
                <a:gd name="connsiteY543" fmla="*/ 924402 h 924402"/>
                <a:gd name="connsiteX544" fmla="*/ 3528336 w 4603109"/>
                <a:gd name="connsiteY544" fmla="*/ 924402 h 924402"/>
                <a:gd name="connsiteX545" fmla="*/ 3424207 w 4603109"/>
                <a:gd name="connsiteY545" fmla="*/ 924402 h 924402"/>
                <a:gd name="connsiteX546" fmla="*/ 3381986 w 4603109"/>
                <a:gd name="connsiteY546" fmla="*/ 924402 h 924402"/>
                <a:gd name="connsiteX547" fmla="*/ 3380494 w 4603109"/>
                <a:gd name="connsiteY547" fmla="*/ 924402 h 924402"/>
                <a:gd name="connsiteX548" fmla="*/ 3351921 w 4603109"/>
                <a:gd name="connsiteY548" fmla="*/ 924402 h 924402"/>
                <a:gd name="connsiteX549" fmla="*/ 3277857 w 4603109"/>
                <a:gd name="connsiteY549" fmla="*/ 924402 h 924402"/>
                <a:gd name="connsiteX550" fmla="*/ 3254217 w 4603109"/>
                <a:gd name="connsiteY550" fmla="*/ 924402 h 924402"/>
                <a:gd name="connsiteX551" fmla="*/ 3252725 w 4603109"/>
                <a:gd name="connsiteY551" fmla="*/ 924402 h 924402"/>
                <a:gd name="connsiteX552" fmla="*/ 3247792 w 4603109"/>
                <a:gd name="connsiteY552" fmla="*/ 924402 h 924402"/>
                <a:gd name="connsiteX553" fmla="*/ 3231321 w 4603109"/>
                <a:gd name="connsiteY553" fmla="*/ 924402 h 924402"/>
                <a:gd name="connsiteX554" fmla="*/ 3224152 w 4603109"/>
                <a:gd name="connsiteY554" fmla="*/ 924402 h 924402"/>
                <a:gd name="connsiteX555" fmla="*/ 3150088 w 4603109"/>
                <a:gd name="connsiteY555" fmla="*/ 924402 h 924402"/>
                <a:gd name="connsiteX556" fmla="*/ 3120023 w 4603109"/>
                <a:gd name="connsiteY556" fmla="*/ 924402 h 924402"/>
                <a:gd name="connsiteX557" fmla="*/ 3104883 w 4603109"/>
                <a:gd name="connsiteY557" fmla="*/ 924402 h 924402"/>
                <a:gd name="connsiteX558" fmla="*/ 3103552 w 4603109"/>
                <a:gd name="connsiteY558" fmla="*/ 924402 h 924402"/>
                <a:gd name="connsiteX559" fmla="*/ 3077801 w 4603109"/>
                <a:gd name="connsiteY559" fmla="*/ 924402 h 924402"/>
                <a:gd name="connsiteX560" fmla="*/ 3061330 w 4603109"/>
                <a:gd name="connsiteY560" fmla="*/ 924402 h 924402"/>
                <a:gd name="connsiteX561" fmla="*/ 3031265 w 4603109"/>
                <a:gd name="connsiteY561" fmla="*/ 924402 h 924402"/>
                <a:gd name="connsiteX562" fmla="*/ 2977114 w 4603109"/>
                <a:gd name="connsiteY562" fmla="*/ 924402 h 924402"/>
                <a:gd name="connsiteX563" fmla="*/ 2957200 w 4603109"/>
                <a:gd name="connsiteY563" fmla="*/ 924402 h 924402"/>
                <a:gd name="connsiteX564" fmla="*/ 2955709 w 4603109"/>
                <a:gd name="connsiteY564" fmla="*/ 924402 h 924402"/>
                <a:gd name="connsiteX565" fmla="*/ 2950032 w 4603109"/>
                <a:gd name="connsiteY565" fmla="*/ 924402 h 924402"/>
                <a:gd name="connsiteX566" fmla="*/ 2933561 w 4603109"/>
                <a:gd name="connsiteY566" fmla="*/ 924402 h 924402"/>
                <a:gd name="connsiteX567" fmla="*/ 2927136 w 4603109"/>
                <a:gd name="connsiteY567" fmla="*/ 924402 h 924402"/>
                <a:gd name="connsiteX568" fmla="*/ 2903496 w 4603109"/>
                <a:gd name="connsiteY568" fmla="*/ 924402 h 924402"/>
                <a:gd name="connsiteX569" fmla="*/ 2829431 w 4603109"/>
                <a:gd name="connsiteY569" fmla="*/ 924402 h 924402"/>
                <a:gd name="connsiteX570" fmla="*/ 2827940 w 4603109"/>
                <a:gd name="connsiteY570" fmla="*/ 924402 h 924402"/>
                <a:gd name="connsiteX571" fmla="*/ 2799367 w 4603109"/>
                <a:gd name="connsiteY571" fmla="*/ 924402 h 924402"/>
                <a:gd name="connsiteX572" fmla="*/ 2785719 w 4603109"/>
                <a:gd name="connsiteY572" fmla="*/ 924402 h 924402"/>
                <a:gd name="connsiteX573" fmla="*/ 2784228 w 4603109"/>
                <a:gd name="connsiteY573" fmla="*/ 924402 h 924402"/>
                <a:gd name="connsiteX574" fmla="*/ 2757146 w 4603109"/>
                <a:gd name="connsiteY574" fmla="*/ 924402 h 924402"/>
                <a:gd name="connsiteX575" fmla="*/ 2755654 w 4603109"/>
                <a:gd name="connsiteY575" fmla="*/ 924402 h 924402"/>
                <a:gd name="connsiteX576" fmla="*/ 2680098 w 4603109"/>
                <a:gd name="connsiteY576" fmla="*/ 924402 h 924402"/>
                <a:gd name="connsiteX577" fmla="*/ 2657950 w 4603109"/>
                <a:gd name="connsiteY577" fmla="*/ 924402 h 924402"/>
                <a:gd name="connsiteX578" fmla="*/ 2656459 w 4603109"/>
                <a:gd name="connsiteY578" fmla="*/ 924402 h 924402"/>
                <a:gd name="connsiteX579" fmla="*/ 2653017 w 4603109"/>
                <a:gd name="connsiteY579" fmla="*/ 924402 h 924402"/>
                <a:gd name="connsiteX580" fmla="*/ 2636545 w 4603109"/>
                <a:gd name="connsiteY580" fmla="*/ 924402 h 924402"/>
                <a:gd name="connsiteX581" fmla="*/ 2629377 w 4603109"/>
                <a:gd name="connsiteY581" fmla="*/ 924402 h 924402"/>
                <a:gd name="connsiteX582" fmla="*/ 2627885 w 4603109"/>
                <a:gd name="connsiteY582" fmla="*/ 924402 h 924402"/>
                <a:gd name="connsiteX583" fmla="*/ 2606481 w 4603109"/>
                <a:gd name="connsiteY583" fmla="*/ 924402 h 924402"/>
                <a:gd name="connsiteX584" fmla="*/ 2552329 w 4603109"/>
                <a:gd name="connsiteY584" fmla="*/ 924402 h 924402"/>
                <a:gd name="connsiteX585" fmla="*/ 2525248 w 4603109"/>
                <a:gd name="connsiteY585" fmla="*/ 924402 h 924402"/>
                <a:gd name="connsiteX586" fmla="*/ 2510108 w 4603109"/>
                <a:gd name="connsiteY586" fmla="*/ 924402 h 924402"/>
                <a:gd name="connsiteX587" fmla="*/ 2508776 w 4603109"/>
                <a:gd name="connsiteY587" fmla="*/ 924402 h 924402"/>
                <a:gd name="connsiteX588" fmla="*/ 2480043 w 4603109"/>
                <a:gd name="connsiteY588" fmla="*/ 924402 h 924402"/>
                <a:gd name="connsiteX589" fmla="*/ 2478712 w 4603109"/>
                <a:gd name="connsiteY589" fmla="*/ 924402 h 924402"/>
                <a:gd name="connsiteX590" fmla="*/ 2463572 w 4603109"/>
                <a:gd name="connsiteY590" fmla="*/ 924402 h 924402"/>
                <a:gd name="connsiteX591" fmla="*/ 2436490 w 4603109"/>
                <a:gd name="connsiteY591" fmla="*/ 924402 h 924402"/>
                <a:gd name="connsiteX592" fmla="*/ 2382339 w 4603109"/>
                <a:gd name="connsiteY592" fmla="*/ 924402 h 924402"/>
                <a:gd name="connsiteX593" fmla="*/ 2360934 w 4603109"/>
                <a:gd name="connsiteY593" fmla="*/ 924402 h 924402"/>
                <a:gd name="connsiteX594" fmla="*/ 2359443 w 4603109"/>
                <a:gd name="connsiteY594" fmla="*/ 924402 h 924402"/>
                <a:gd name="connsiteX595" fmla="*/ 2352274 w 4603109"/>
                <a:gd name="connsiteY595" fmla="*/ 924402 h 924402"/>
                <a:gd name="connsiteX596" fmla="*/ 2335803 w 4603109"/>
                <a:gd name="connsiteY596" fmla="*/ 924402 h 924402"/>
                <a:gd name="connsiteX597" fmla="*/ 2332360 w 4603109"/>
                <a:gd name="connsiteY597" fmla="*/ 924402 h 924402"/>
                <a:gd name="connsiteX598" fmla="*/ 2332328 w 4603109"/>
                <a:gd name="connsiteY598" fmla="*/ 924402 h 924402"/>
                <a:gd name="connsiteX599" fmla="*/ 2330869 w 4603109"/>
                <a:gd name="connsiteY599" fmla="*/ 924402 h 924402"/>
                <a:gd name="connsiteX600" fmla="*/ 2308721 w 4603109"/>
                <a:gd name="connsiteY600" fmla="*/ 924402 h 924402"/>
                <a:gd name="connsiteX601" fmla="*/ 2233165 w 4603109"/>
                <a:gd name="connsiteY601" fmla="*/ 924402 h 924402"/>
                <a:gd name="connsiteX602" fmla="*/ 2231674 w 4603109"/>
                <a:gd name="connsiteY602" fmla="*/ 924402 h 924402"/>
                <a:gd name="connsiteX603" fmla="*/ 2204591 w 4603109"/>
                <a:gd name="connsiteY603" fmla="*/ 924402 h 924402"/>
                <a:gd name="connsiteX604" fmla="*/ 2204559 w 4603109"/>
                <a:gd name="connsiteY604" fmla="*/ 924402 h 924402"/>
                <a:gd name="connsiteX605" fmla="*/ 2203100 w 4603109"/>
                <a:gd name="connsiteY605" fmla="*/ 924402 h 924402"/>
                <a:gd name="connsiteX606" fmla="*/ 2189452 w 4603109"/>
                <a:gd name="connsiteY606" fmla="*/ 924402 h 924402"/>
                <a:gd name="connsiteX607" fmla="*/ 2160879 w 4603109"/>
                <a:gd name="connsiteY607" fmla="*/ 924402 h 924402"/>
                <a:gd name="connsiteX608" fmla="*/ 2159388 w 4603109"/>
                <a:gd name="connsiteY608" fmla="*/ 924402 h 924402"/>
                <a:gd name="connsiteX609" fmla="*/ 2085323 w 4603109"/>
                <a:gd name="connsiteY609" fmla="*/ 924402 h 924402"/>
                <a:gd name="connsiteX610" fmla="*/ 2077294 w 4603109"/>
                <a:gd name="connsiteY610" fmla="*/ 924402 h 924402"/>
                <a:gd name="connsiteX611" fmla="*/ 2061683 w 4603109"/>
                <a:gd name="connsiteY611" fmla="*/ 924402 h 924402"/>
                <a:gd name="connsiteX612" fmla="*/ 2055258 w 4603109"/>
                <a:gd name="connsiteY612" fmla="*/ 924402 h 924402"/>
                <a:gd name="connsiteX613" fmla="*/ 2038787 w 4603109"/>
                <a:gd name="connsiteY613" fmla="*/ 924402 h 924402"/>
                <a:gd name="connsiteX614" fmla="*/ 2033110 w 4603109"/>
                <a:gd name="connsiteY614" fmla="*/ 924402 h 924402"/>
                <a:gd name="connsiteX615" fmla="*/ 2031619 w 4603109"/>
                <a:gd name="connsiteY615" fmla="*/ 924402 h 924402"/>
                <a:gd name="connsiteX616" fmla="*/ 2011705 w 4603109"/>
                <a:gd name="connsiteY616" fmla="*/ 924402 h 924402"/>
                <a:gd name="connsiteX617" fmla="*/ 1957554 w 4603109"/>
                <a:gd name="connsiteY617" fmla="*/ 924402 h 924402"/>
                <a:gd name="connsiteX618" fmla="*/ 1949525 w 4603109"/>
                <a:gd name="connsiteY618" fmla="*/ 924402 h 924402"/>
                <a:gd name="connsiteX619" fmla="*/ 1927489 w 4603109"/>
                <a:gd name="connsiteY619" fmla="*/ 924402 h 924402"/>
                <a:gd name="connsiteX620" fmla="*/ 1911018 w 4603109"/>
                <a:gd name="connsiteY620" fmla="*/ 924402 h 924402"/>
                <a:gd name="connsiteX621" fmla="*/ 1907543 w 4603109"/>
                <a:gd name="connsiteY621" fmla="*/ 924402 h 924402"/>
                <a:gd name="connsiteX622" fmla="*/ 1885268 w 4603109"/>
                <a:gd name="connsiteY622" fmla="*/ 924402 h 924402"/>
                <a:gd name="connsiteX623" fmla="*/ 1883936 w 4603109"/>
                <a:gd name="connsiteY623" fmla="*/ 924402 h 924402"/>
                <a:gd name="connsiteX624" fmla="*/ 1868796 w 4603109"/>
                <a:gd name="connsiteY624" fmla="*/ 924402 h 924402"/>
                <a:gd name="connsiteX625" fmla="*/ 1838732 w 4603109"/>
                <a:gd name="connsiteY625" fmla="*/ 924402 h 924402"/>
                <a:gd name="connsiteX626" fmla="*/ 1779774 w 4603109"/>
                <a:gd name="connsiteY626" fmla="*/ 924402 h 924402"/>
                <a:gd name="connsiteX627" fmla="*/ 1764668 w 4603109"/>
                <a:gd name="connsiteY627" fmla="*/ 924402 h 924402"/>
                <a:gd name="connsiteX628" fmla="*/ 1757499 w 4603109"/>
                <a:gd name="connsiteY628" fmla="*/ 924402 h 924402"/>
                <a:gd name="connsiteX629" fmla="*/ 1741027 w 4603109"/>
                <a:gd name="connsiteY629" fmla="*/ 924402 h 924402"/>
                <a:gd name="connsiteX630" fmla="*/ 1737552 w 4603109"/>
                <a:gd name="connsiteY630" fmla="*/ 924402 h 924402"/>
                <a:gd name="connsiteX631" fmla="*/ 1736094 w 4603109"/>
                <a:gd name="connsiteY631" fmla="*/ 924402 h 924402"/>
                <a:gd name="connsiteX632" fmla="*/ 1734603 w 4603109"/>
                <a:gd name="connsiteY632" fmla="*/ 924402 h 924402"/>
                <a:gd name="connsiteX633" fmla="*/ 1710963 w 4603109"/>
                <a:gd name="connsiteY633" fmla="*/ 924402 h 924402"/>
                <a:gd name="connsiteX634" fmla="*/ 1707488 w 4603109"/>
                <a:gd name="connsiteY634" fmla="*/ 924402 h 924402"/>
                <a:gd name="connsiteX635" fmla="*/ 1652509 w 4603109"/>
                <a:gd name="connsiteY635" fmla="*/ 924402 h 924402"/>
                <a:gd name="connsiteX636" fmla="*/ 1636899 w 4603109"/>
                <a:gd name="connsiteY636" fmla="*/ 924402 h 924402"/>
                <a:gd name="connsiteX637" fmla="*/ 1609783 w 4603109"/>
                <a:gd name="connsiteY637" fmla="*/ 924402 h 924402"/>
                <a:gd name="connsiteX638" fmla="*/ 1608325 w 4603109"/>
                <a:gd name="connsiteY638" fmla="*/ 924402 h 924402"/>
                <a:gd name="connsiteX639" fmla="*/ 1606834 w 4603109"/>
                <a:gd name="connsiteY639" fmla="*/ 924402 h 924402"/>
                <a:gd name="connsiteX640" fmla="*/ 1579719 w 4603109"/>
                <a:gd name="connsiteY640" fmla="*/ 924402 h 924402"/>
                <a:gd name="connsiteX641" fmla="*/ 1564612 w 4603109"/>
                <a:gd name="connsiteY641" fmla="*/ 924402 h 924402"/>
                <a:gd name="connsiteX642" fmla="*/ 1524740 w 4603109"/>
                <a:gd name="connsiteY642" fmla="*/ 924402 h 924402"/>
                <a:gd name="connsiteX643" fmla="*/ 1482518 w 4603109"/>
                <a:gd name="connsiteY643" fmla="*/ 924402 h 924402"/>
                <a:gd name="connsiteX644" fmla="*/ 1460483 w 4603109"/>
                <a:gd name="connsiteY644" fmla="*/ 924402 h 924402"/>
                <a:gd name="connsiteX645" fmla="*/ 1452454 w 4603109"/>
                <a:gd name="connsiteY645" fmla="*/ 924402 h 924402"/>
                <a:gd name="connsiteX646" fmla="*/ 1444011 w 4603109"/>
                <a:gd name="connsiteY646" fmla="*/ 924402 h 924402"/>
                <a:gd name="connsiteX647" fmla="*/ 1436843 w 4603109"/>
                <a:gd name="connsiteY647" fmla="*/ 924402 h 924402"/>
                <a:gd name="connsiteX648" fmla="*/ 1413947 w 4603109"/>
                <a:gd name="connsiteY648" fmla="*/ 924402 h 924402"/>
                <a:gd name="connsiteX649" fmla="*/ 1354749 w 4603109"/>
                <a:gd name="connsiteY649" fmla="*/ 924402 h 924402"/>
                <a:gd name="connsiteX650" fmla="*/ 1332714 w 4603109"/>
                <a:gd name="connsiteY650" fmla="*/ 924402 h 924402"/>
                <a:gd name="connsiteX651" fmla="*/ 1324685 w 4603109"/>
                <a:gd name="connsiteY651" fmla="*/ 924402 h 924402"/>
                <a:gd name="connsiteX652" fmla="*/ 1316242 w 4603109"/>
                <a:gd name="connsiteY652" fmla="*/ 924402 h 924402"/>
                <a:gd name="connsiteX653" fmla="*/ 1312767 w 4603109"/>
                <a:gd name="connsiteY653" fmla="*/ 924402 h 924402"/>
                <a:gd name="connsiteX654" fmla="*/ 1286178 w 4603109"/>
                <a:gd name="connsiteY654" fmla="*/ 924402 h 924402"/>
                <a:gd name="connsiteX655" fmla="*/ 1282703 w 4603109"/>
                <a:gd name="connsiteY655" fmla="*/ 924402 h 924402"/>
                <a:gd name="connsiteX656" fmla="*/ 1243956 w 4603109"/>
                <a:gd name="connsiteY656" fmla="*/ 924402 h 924402"/>
                <a:gd name="connsiteX657" fmla="*/ 1184998 w 4603109"/>
                <a:gd name="connsiteY657" fmla="*/ 924402 h 924402"/>
                <a:gd name="connsiteX658" fmla="*/ 1154934 w 4603109"/>
                <a:gd name="connsiteY658" fmla="*/ 924402 h 924402"/>
                <a:gd name="connsiteX659" fmla="*/ 1139828 w 4603109"/>
                <a:gd name="connsiteY659" fmla="*/ 924402 h 924402"/>
                <a:gd name="connsiteX660" fmla="*/ 1116187 w 4603109"/>
                <a:gd name="connsiteY660" fmla="*/ 924402 h 924402"/>
                <a:gd name="connsiteX661" fmla="*/ 1112712 w 4603109"/>
                <a:gd name="connsiteY661" fmla="*/ 924402 h 924402"/>
                <a:gd name="connsiteX662" fmla="*/ 1057734 w 4603109"/>
                <a:gd name="connsiteY662" fmla="*/ 924402 h 924402"/>
                <a:gd name="connsiteX663" fmla="*/ 1027669 w 4603109"/>
                <a:gd name="connsiteY663" fmla="*/ 924402 h 924402"/>
                <a:gd name="connsiteX664" fmla="*/ 1012059 w 4603109"/>
                <a:gd name="connsiteY664" fmla="*/ 924402 h 924402"/>
                <a:gd name="connsiteX665" fmla="*/ 984943 w 4603109"/>
                <a:gd name="connsiteY665" fmla="*/ 924402 h 924402"/>
                <a:gd name="connsiteX666" fmla="*/ 929965 w 4603109"/>
                <a:gd name="connsiteY666" fmla="*/ 924402 h 924402"/>
                <a:gd name="connsiteX667" fmla="*/ 899900 w 4603109"/>
                <a:gd name="connsiteY667" fmla="*/ 924402 h 924402"/>
                <a:gd name="connsiteX668" fmla="*/ 857678 w 4603109"/>
                <a:gd name="connsiteY668" fmla="*/ 924402 h 924402"/>
                <a:gd name="connsiteX669" fmla="*/ 819171 w 4603109"/>
                <a:gd name="connsiteY669" fmla="*/ 924402 h 924402"/>
                <a:gd name="connsiteX670" fmla="*/ 729909 w 4603109"/>
                <a:gd name="connsiteY670" fmla="*/ 924402 h 924402"/>
                <a:gd name="connsiteX671" fmla="*/ 691402 w 4603109"/>
                <a:gd name="connsiteY671" fmla="*/ 924402 h 924402"/>
                <a:gd name="connsiteX672" fmla="*/ 687927 w 4603109"/>
                <a:gd name="connsiteY672" fmla="*/ 924402 h 924402"/>
                <a:gd name="connsiteX673" fmla="*/ 560158 w 4603109"/>
                <a:gd name="connsiteY673" fmla="*/ 924402 h 924402"/>
                <a:gd name="connsiteX674" fmla="*/ 432894 w 4603109"/>
                <a:gd name="connsiteY674" fmla="*/ 924402 h 924402"/>
                <a:gd name="connsiteX675" fmla="*/ 305125 w 4603109"/>
                <a:gd name="connsiteY675" fmla="*/ 924402 h 924402"/>
                <a:gd name="connsiteX676" fmla="*/ 223202 w 4603109"/>
                <a:gd name="connsiteY676" fmla="*/ 877348 h 924402"/>
                <a:gd name="connsiteX677" fmla="*/ 10809 w 4603109"/>
                <a:gd name="connsiteY677" fmla="*/ 509257 h 924402"/>
                <a:gd name="connsiteX678" fmla="*/ 10809 w 4603109"/>
                <a:gd name="connsiteY678" fmla="*/ 415146 h 924402"/>
                <a:gd name="connsiteX679" fmla="*/ 223202 w 4603109"/>
                <a:gd name="connsiteY679" fmla="*/ 47054 h 924402"/>
                <a:gd name="connsiteX680" fmla="*/ 305125 w 4603109"/>
                <a:gd name="connsiteY680" fmla="*/ 0 h 92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</a:cxnLst>
              <a:rect l="l" t="t" r="r" b="b"/>
              <a:pathLst>
                <a:path w="4603109" h="924402">
                  <a:moveTo>
                    <a:pt x="305125" y="0"/>
                  </a:moveTo>
                  <a:lnTo>
                    <a:pt x="432894" y="0"/>
                  </a:lnTo>
                  <a:lnTo>
                    <a:pt x="445336" y="0"/>
                  </a:lnTo>
                  <a:cubicBezTo>
                    <a:pt x="485989" y="0"/>
                    <a:pt x="520835" y="0"/>
                    <a:pt x="550703" y="0"/>
                  </a:cubicBezTo>
                  <a:lnTo>
                    <a:pt x="560158" y="0"/>
                  </a:lnTo>
                  <a:lnTo>
                    <a:pt x="573105" y="0"/>
                  </a:lnTo>
                  <a:lnTo>
                    <a:pt x="626202" y="0"/>
                  </a:lnTo>
                  <a:cubicBezTo>
                    <a:pt x="646943" y="0"/>
                    <a:pt x="663537" y="0"/>
                    <a:pt x="676811" y="0"/>
                  </a:cubicBezTo>
                  <a:lnTo>
                    <a:pt x="678472" y="0"/>
                  </a:lnTo>
                  <a:lnTo>
                    <a:pt x="687927" y="0"/>
                  </a:lnTo>
                  <a:lnTo>
                    <a:pt x="691402" y="0"/>
                  </a:lnTo>
                  <a:lnTo>
                    <a:pt x="700371" y="0"/>
                  </a:lnTo>
                  <a:lnTo>
                    <a:pt x="707508" y="0"/>
                  </a:lnTo>
                  <a:cubicBezTo>
                    <a:pt x="729909" y="0"/>
                    <a:pt x="729909" y="0"/>
                    <a:pt x="729909" y="0"/>
                  </a:cubicBezTo>
                  <a:lnTo>
                    <a:pt x="753971" y="0"/>
                  </a:lnTo>
                  <a:lnTo>
                    <a:pt x="804580" y="0"/>
                  </a:lnTo>
                  <a:lnTo>
                    <a:pt x="805737" y="0"/>
                  </a:lnTo>
                  <a:lnTo>
                    <a:pt x="819171" y="0"/>
                  </a:lnTo>
                  <a:lnTo>
                    <a:pt x="828140" y="0"/>
                  </a:lnTo>
                  <a:lnTo>
                    <a:pt x="831615" y="0"/>
                  </a:lnTo>
                  <a:lnTo>
                    <a:pt x="835277" y="0"/>
                  </a:lnTo>
                  <a:lnTo>
                    <a:pt x="857678" y="0"/>
                  </a:lnTo>
                  <a:lnTo>
                    <a:pt x="864889" y="0"/>
                  </a:lnTo>
                  <a:lnTo>
                    <a:pt x="899900" y="0"/>
                  </a:lnTo>
                  <a:lnTo>
                    <a:pt x="909341" y="0"/>
                  </a:lnTo>
                  <a:lnTo>
                    <a:pt x="929965" y="0"/>
                  </a:lnTo>
                  <a:lnTo>
                    <a:pt x="933506" y="0"/>
                  </a:lnTo>
                  <a:lnTo>
                    <a:pt x="936982" y="0"/>
                  </a:lnTo>
                  <a:lnTo>
                    <a:pt x="959384" y="0"/>
                  </a:lnTo>
                  <a:lnTo>
                    <a:pt x="962542" y="0"/>
                  </a:lnTo>
                  <a:lnTo>
                    <a:pt x="984943" y="0"/>
                  </a:lnTo>
                  <a:lnTo>
                    <a:pt x="992658" y="0"/>
                  </a:lnTo>
                  <a:lnTo>
                    <a:pt x="1012059" y="0"/>
                  </a:lnTo>
                  <a:lnTo>
                    <a:pt x="1012480" y="0"/>
                  </a:lnTo>
                  <a:lnTo>
                    <a:pt x="1027669" y="0"/>
                  </a:lnTo>
                  <a:lnTo>
                    <a:pt x="1037110" y="0"/>
                  </a:lnTo>
                  <a:lnTo>
                    <a:pt x="1040112" y="0"/>
                  </a:lnTo>
                  <a:lnTo>
                    <a:pt x="1057734" y="0"/>
                  </a:lnTo>
                  <a:lnTo>
                    <a:pt x="1064751" y="0"/>
                  </a:lnTo>
                  <a:lnTo>
                    <a:pt x="1070177" y="0"/>
                  </a:lnTo>
                  <a:lnTo>
                    <a:pt x="1072436" y="0"/>
                  </a:lnTo>
                  <a:lnTo>
                    <a:pt x="1090311" y="0"/>
                  </a:lnTo>
                  <a:lnTo>
                    <a:pt x="1110718" y="0"/>
                  </a:lnTo>
                  <a:lnTo>
                    <a:pt x="1112712" y="0"/>
                  </a:lnTo>
                  <a:lnTo>
                    <a:pt x="1116187" y="0"/>
                  </a:lnTo>
                  <a:lnTo>
                    <a:pt x="1139828" y="0"/>
                  </a:lnTo>
                  <a:lnTo>
                    <a:pt x="1140249" y="0"/>
                  </a:lnTo>
                  <a:lnTo>
                    <a:pt x="1145480" y="0"/>
                  </a:lnTo>
                  <a:lnTo>
                    <a:pt x="1152270" y="0"/>
                  </a:lnTo>
                  <a:lnTo>
                    <a:pt x="1154934" y="0"/>
                  </a:lnTo>
                  <a:lnTo>
                    <a:pt x="1167881" y="0"/>
                  </a:lnTo>
                  <a:lnTo>
                    <a:pt x="1175544" y="0"/>
                  </a:lnTo>
                  <a:lnTo>
                    <a:pt x="1184998" y="0"/>
                  </a:lnTo>
                  <a:lnTo>
                    <a:pt x="1197946" y="0"/>
                  </a:lnTo>
                  <a:lnTo>
                    <a:pt x="1200205" y="0"/>
                  </a:lnTo>
                  <a:lnTo>
                    <a:pt x="1220978" y="0"/>
                  </a:lnTo>
                  <a:lnTo>
                    <a:pt x="1238487" y="0"/>
                  </a:lnTo>
                  <a:lnTo>
                    <a:pt x="1243956" y="0"/>
                  </a:lnTo>
                  <a:lnTo>
                    <a:pt x="1251042" y="0"/>
                  </a:lnTo>
                  <a:lnTo>
                    <a:pt x="1257637" y="0"/>
                  </a:lnTo>
                  <a:lnTo>
                    <a:pt x="1271587" y="0"/>
                  </a:lnTo>
                  <a:lnTo>
                    <a:pt x="1273249" y="0"/>
                  </a:lnTo>
                  <a:lnTo>
                    <a:pt x="1280039" y="0"/>
                  </a:lnTo>
                  <a:lnTo>
                    <a:pt x="1282703" y="0"/>
                  </a:lnTo>
                  <a:lnTo>
                    <a:pt x="1286178" y="0"/>
                  </a:lnTo>
                  <a:lnTo>
                    <a:pt x="1295146" y="0"/>
                  </a:lnTo>
                  <a:lnTo>
                    <a:pt x="1301651" y="0"/>
                  </a:lnTo>
                  <a:lnTo>
                    <a:pt x="1302284" y="0"/>
                  </a:lnTo>
                  <a:lnTo>
                    <a:pt x="1303313" y="0"/>
                  </a:lnTo>
                  <a:lnTo>
                    <a:pt x="1312767" y="0"/>
                  </a:lnTo>
                  <a:lnTo>
                    <a:pt x="1316242" y="0"/>
                  </a:lnTo>
                  <a:lnTo>
                    <a:pt x="1321886" y="0"/>
                  </a:lnTo>
                  <a:lnTo>
                    <a:pt x="1324685" y="0"/>
                  </a:lnTo>
                  <a:lnTo>
                    <a:pt x="1325211" y="0"/>
                  </a:lnTo>
                  <a:lnTo>
                    <a:pt x="1332348" y="0"/>
                  </a:lnTo>
                  <a:lnTo>
                    <a:pt x="1332714" y="0"/>
                  </a:lnTo>
                  <a:lnTo>
                    <a:pt x="1333135" y="0"/>
                  </a:lnTo>
                  <a:lnTo>
                    <a:pt x="1348747" y="0"/>
                  </a:lnTo>
                  <a:lnTo>
                    <a:pt x="1354749" y="0"/>
                  </a:lnTo>
                  <a:lnTo>
                    <a:pt x="1378811" y="0"/>
                  </a:lnTo>
                  <a:lnTo>
                    <a:pt x="1383745" y="0"/>
                  </a:lnTo>
                  <a:lnTo>
                    <a:pt x="1385406" y="0"/>
                  </a:lnTo>
                  <a:lnTo>
                    <a:pt x="1399356" y="0"/>
                  </a:lnTo>
                  <a:lnTo>
                    <a:pt x="1400513" y="0"/>
                  </a:lnTo>
                  <a:lnTo>
                    <a:pt x="1413947" y="0"/>
                  </a:lnTo>
                  <a:lnTo>
                    <a:pt x="1414442" y="0"/>
                  </a:lnTo>
                  <a:lnTo>
                    <a:pt x="1422915" y="0"/>
                  </a:lnTo>
                  <a:lnTo>
                    <a:pt x="1426390" y="0"/>
                  </a:lnTo>
                  <a:lnTo>
                    <a:pt x="1429420" y="0"/>
                  </a:lnTo>
                  <a:lnTo>
                    <a:pt x="1430053" y="0"/>
                  </a:lnTo>
                  <a:lnTo>
                    <a:pt x="1430206" y="0"/>
                  </a:lnTo>
                  <a:lnTo>
                    <a:pt x="1430577" y="0"/>
                  </a:lnTo>
                  <a:lnTo>
                    <a:pt x="1436843" y="0"/>
                  </a:lnTo>
                  <a:lnTo>
                    <a:pt x="1444011" y="0"/>
                  </a:lnTo>
                  <a:lnTo>
                    <a:pt x="1449655" y="0"/>
                  </a:lnTo>
                  <a:lnTo>
                    <a:pt x="1452454" y="0"/>
                  </a:lnTo>
                  <a:lnTo>
                    <a:pt x="1452980" y="0"/>
                  </a:lnTo>
                  <a:lnTo>
                    <a:pt x="1456455" y="0"/>
                  </a:lnTo>
                  <a:lnTo>
                    <a:pt x="1459664" y="0"/>
                  </a:lnTo>
                  <a:lnTo>
                    <a:pt x="1460117" y="0"/>
                  </a:lnTo>
                  <a:lnTo>
                    <a:pt x="1460483" y="0"/>
                  </a:lnTo>
                  <a:lnTo>
                    <a:pt x="1460904" y="0"/>
                  </a:lnTo>
                  <a:lnTo>
                    <a:pt x="1472926" y="0"/>
                  </a:lnTo>
                  <a:lnTo>
                    <a:pt x="1482518" y="0"/>
                  </a:lnTo>
                  <a:lnTo>
                    <a:pt x="1489729" y="0"/>
                  </a:lnTo>
                  <a:lnTo>
                    <a:pt x="1504116" y="0"/>
                  </a:lnTo>
                  <a:lnTo>
                    <a:pt x="1511514" y="0"/>
                  </a:lnTo>
                  <a:lnTo>
                    <a:pt x="1524740" y="0"/>
                  </a:lnTo>
                  <a:lnTo>
                    <a:pt x="1528282" y="0"/>
                  </a:lnTo>
                  <a:lnTo>
                    <a:pt x="1531757" y="0"/>
                  </a:lnTo>
                  <a:lnTo>
                    <a:pt x="1534181" y="0"/>
                  </a:lnTo>
                  <a:lnTo>
                    <a:pt x="1542211" y="0"/>
                  </a:lnTo>
                  <a:lnTo>
                    <a:pt x="1554159" y="0"/>
                  </a:lnTo>
                  <a:lnTo>
                    <a:pt x="1557318" y="0"/>
                  </a:lnTo>
                  <a:lnTo>
                    <a:pt x="1557975" y="0"/>
                  </a:lnTo>
                  <a:lnTo>
                    <a:pt x="1558346" y="0"/>
                  </a:lnTo>
                  <a:lnTo>
                    <a:pt x="1561822" y="0"/>
                  </a:lnTo>
                  <a:lnTo>
                    <a:pt x="1564612" y="0"/>
                  </a:lnTo>
                  <a:lnTo>
                    <a:pt x="1566857" y="0"/>
                  </a:lnTo>
                  <a:lnTo>
                    <a:pt x="1576919" y="0"/>
                  </a:lnTo>
                  <a:lnTo>
                    <a:pt x="1579719" y="0"/>
                  </a:lnTo>
                  <a:lnTo>
                    <a:pt x="1584224" y="0"/>
                  </a:lnTo>
                  <a:lnTo>
                    <a:pt x="1587382" y="0"/>
                  </a:lnTo>
                  <a:lnTo>
                    <a:pt x="1587433" y="0"/>
                  </a:lnTo>
                  <a:lnTo>
                    <a:pt x="1600695" y="0"/>
                  </a:lnTo>
                  <a:lnTo>
                    <a:pt x="1606834" y="0"/>
                  </a:lnTo>
                  <a:lnTo>
                    <a:pt x="1607256" y="0"/>
                  </a:lnTo>
                  <a:lnTo>
                    <a:pt x="1608325" y="0"/>
                  </a:lnTo>
                  <a:lnTo>
                    <a:pt x="1609783" y="0"/>
                  </a:lnTo>
                  <a:lnTo>
                    <a:pt x="1617498" y="0"/>
                  </a:lnTo>
                  <a:lnTo>
                    <a:pt x="1631885" y="0"/>
                  </a:lnTo>
                  <a:lnTo>
                    <a:pt x="1636899" y="0"/>
                  </a:lnTo>
                  <a:lnTo>
                    <a:pt x="1637320" y="0"/>
                  </a:lnTo>
                  <a:lnTo>
                    <a:pt x="1637445" y="0"/>
                  </a:lnTo>
                  <a:lnTo>
                    <a:pt x="1652509" y="0"/>
                  </a:lnTo>
                  <a:lnTo>
                    <a:pt x="1659526" y="0"/>
                  </a:lnTo>
                  <a:lnTo>
                    <a:pt x="1661950" y="0"/>
                  </a:lnTo>
                  <a:lnTo>
                    <a:pt x="1664952" y="0"/>
                  </a:lnTo>
                  <a:lnTo>
                    <a:pt x="1667212" y="0"/>
                  </a:lnTo>
                  <a:lnTo>
                    <a:pt x="1685087" y="0"/>
                  </a:lnTo>
                  <a:lnTo>
                    <a:pt x="1689591" y="0"/>
                  </a:lnTo>
                  <a:lnTo>
                    <a:pt x="1694626" y="0"/>
                  </a:lnTo>
                  <a:lnTo>
                    <a:pt x="1697276" y="0"/>
                  </a:lnTo>
                  <a:lnTo>
                    <a:pt x="1698000" y="0"/>
                  </a:lnTo>
                  <a:lnTo>
                    <a:pt x="1704688" y="0"/>
                  </a:lnTo>
                  <a:lnTo>
                    <a:pt x="1707488" y="0"/>
                  </a:lnTo>
                  <a:lnTo>
                    <a:pt x="1710963" y="0"/>
                  </a:lnTo>
                  <a:lnTo>
                    <a:pt x="1715151" y="0"/>
                  </a:lnTo>
                  <a:lnTo>
                    <a:pt x="1721928" y="0"/>
                  </a:lnTo>
                  <a:lnTo>
                    <a:pt x="1734603" y="0"/>
                  </a:lnTo>
                  <a:lnTo>
                    <a:pt x="1735025" y="0"/>
                  </a:lnTo>
                  <a:lnTo>
                    <a:pt x="1735558" y="0"/>
                  </a:lnTo>
                  <a:lnTo>
                    <a:pt x="1736094" y="0"/>
                  </a:lnTo>
                  <a:lnTo>
                    <a:pt x="1737552" y="0"/>
                  </a:lnTo>
                  <a:lnTo>
                    <a:pt x="1741027" y="0"/>
                  </a:lnTo>
                  <a:lnTo>
                    <a:pt x="1747046" y="0"/>
                  </a:lnTo>
                  <a:lnTo>
                    <a:pt x="1748537" y="0"/>
                  </a:lnTo>
                  <a:lnTo>
                    <a:pt x="1753052" y="0"/>
                  </a:lnTo>
                  <a:lnTo>
                    <a:pt x="1757499" y="0"/>
                  </a:lnTo>
                  <a:lnTo>
                    <a:pt x="1764668" y="0"/>
                  </a:lnTo>
                  <a:lnTo>
                    <a:pt x="1765089" y="0"/>
                  </a:lnTo>
                  <a:lnTo>
                    <a:pt x="1765214" y="0"/>
                  </a:lnTo>
                  <a:lnTo>
                    <a:pt x="1770320" y="0"/>
                  </a:lnTo>
                  <a:lnTo>
                    <a:pt x="1777110" y="0"/>
                  </a:lnTo>
                  <a:lnTo>
                    <a:pt x="1779774" y="0"/>
                  </a:lnTo>
                  <a:lnTo>
                    <a:pt x="1792721" y="0"/>
                  </a:lnTo>
                  <a:lnTo>
                    <a:pt x="1794981" y="0"/>
                  </a:lnTo>
                  <a:lnTo>
                    <a:pt x="1825045" y="0"/>
                  </a:lnTo>
                  <a:lnTo>
                    <a:pt x="1825769" y="0"/>
                  </a:lnTo>
                  <a:lnTo>
                    <a:pt x="1838732" y="0"/>
                  </a:lnTo>
                  <a:lnTo>
                    <a:pt x="1845818" y="0"/>
                  </a:lnTo>
                  <a:lnTo>
                    <a:pt x="1849697" y="0"/>
                  </a:lnTo>
                  <a:lnTo>
                    <a:pt x="1852412" y="0"/>
                  </a:lnTo>
                  <a:lnTo>
                    <a:pt x="1853903" y="0"/>
                  </a:lnTo>
                  <a:lnTo>
                    <a:pt x="1863327" y="0"/>
                  </a:lnTo>
                  <a:lnTo>
                    <a:pt x="1868796" y="0"/>
                  </a:lnTo>
                  <a:lnTo>
                    <a:pt x="1874815" y="0"/>
                  </a:lnTo>
                  <a:lnTo>
                    <a:pt x="1876306" y="0"/>
                  </a:lnTo>
                  <a:lnTo>
                    <a:pt x="1880821" y="0"/>
                  </a:lnTo>
                  <a:lnTo>
                    <a:pt x="1882477" y="0"/>
                  </a:lnTo>
                  <a:lnTo>
                    <a:pt x="1883936" y="0"/>
                  </a:lnTo>
                  <a:lnTo>
                    <a:pt x="1885268" y="0"/>
                  </a:lnTo>
                  <a:lnTo>
                    <a:pt x="1896427" y="0"/>
                  </a:lnTo>
                  <a:lnTo>
                    <a:pt x="1898089" y="0"/>
                  </a:lnTo>
                  <a:lnTo>
                    <a:pt x="1904879" y="0"/>
                  </a:lnTo>
                  <a:lnTo>
                    <a:pt x="1907543" y="0"/>
                  </a:lnTo>
                  <a:lnTo>
                    <a:pt x="1911018" y="0"/>
                  </a:lnTo>
                  <a:lnTo>
                    <a:pt x="1919986" y="0"/>
                  </a:lnTo>
                  <a:lnTo>
                    <a:pt x="1927124" y="0"/>
                  </a:lnTo>
                  <a:lnTo>
                    <a:pt x="1927489" y="0"/>
                  </a:lnTo>
                  <a:lnTo>
                    <a:pt x="1927911" y="0"/>
                  </a:lnTo>
                  <a:lnTo>
                    <a:pt x="1929402" y="0"/>
                  </a:lnTo>
                  <a:lnTo>
                    <a:pt x="1946726" y="0"/>
                  </a:lnTo>
                  <a:lnTo>
                    <a:pt x="1949525" y="0"/>
                  </a:lnTo>
                  <a:lnTo>
                    <a:pt x="1957554" y="0"/>
                  </a:lnTo>
                  <a:lnTo>
                    <a:pt x="1957975" y="0"/>
                  </a:lnTo>
                  <a:lnTo>
                    <a:pt x="1973587" y="0"/>
                  </a:lnTo>
                  <a:lnTo>
                    <a:pt x="1978520" y="0"/>
                  </a:lnTo>
                  <a:lnTo>
                    <a:pt x="1980012" y="0"/>
                  </a:lnTo>
                  <a:lnTo>
                    <a:pt x="1980181" y="0"/>
                  </a:lnTo>
                  <a:lnTo>
                    <a:pt x="1981672" y="0"/>
                  </a:lnTo>
                  <a:lnTo>
                    <a:pt x="2008585" y="0"/>
                  </a:lnTo>
                  <a:lnTo>
                    <a:pt x="2009218" y="0"/>
                  </a:lnTo>
                  <a:lnTo>
                    <a:pt x="2010246" y="0"/>
                  </a:lnTo>
                  <a:lnTo>
                    <a:pt x="2010709" y="0"/>
                  </a:lnTo>
                  <a:lnTo>
                    <a:pt x="2011705" y="0"/>
                  </a:lnTo>
                  <a:lnTo>
                    <a:pt x="2024147" y="0"/>
                  </a:lnTo>
                  <a:lnTo>
                    <a:pt x="2024196" y="0"/>
                  </a:lnTo>
                  <a:lnTo>
                    <a:pt x="2024981" y="0"/>
                  </a:lnTo>
                  <a:lnTo>
                    <a:pt x="2025353" y="0"/>
                  </a:lnTo>
                  <a:lnTo>
                    <a:pt x="2026473" y="0"/>
                  </a:lnTo>
                  <a:lnTo>
                    <a:pt x="2031619" y="0"/>
                  </a:lnTo>
                  <a:lnTo>
                    <a:pt x="2033110" y="0"/>
                  </a:lnTo>
                  <a:lnTo>
                    <a:pt x="2038787" y="0"/>
                  </a:lnTo>
                  <a:lnTo>
                    <a:pt x="2039282" y="0"/>
                  </a:lnTo>
                  <a:lnTo>
                    <a:pt x="2047755" y="0"/>
                  </a:lnTo>
                  <a:lnTo>
                    <a:pt x="2051230" y="0"/>
                  </a:lnTo>
                  <a:lnTo>
                    <a:pt x="2054893" y="0"/>
                  </a:lnTo>
                  <a:lnTo>
                    <a:pt x="2055046" y="0"/>
                  </a:lnTo>
                  <a:lnTo>
                    <a:pt x="2055258" y="0"/>
                  </a:lnTo>
                  <a:lnTo>
                    <a:pt x="2055680" y="0"/>
                  </a:lnTo>
                  <a:lnTo>
                    <a:pt x="2057171" y="0"/>
                  </a:lnTo>
                  <a:lnTo>
                    <a:pt x="2061683" y="0"/>
                  </a:lnTo>
                  <a:lnTo>
                    <a:pt x="2067702" y="0"/>
                  </a:lnTo>
                  <a:lnTo>
                    <a:pt x="2074495" y="0"/>
                  </a:lnTo>
                  <a:lnTo>
                    <a:pt x="2077294" y="0"/>
                  </a:lnTo>
                  <a:lnTo>
                    <a:pt x="2084504" y="0"/>
                  </a:lnTo>
                  <a:lnTo>
                    <a:pt x="2085323" y="0"/>
                  </a:lnTo>
                  <a:lnTo>
                    <a:pt x="2085744" y="0"/>
                  </a:lnTo>
                  <a:lnTo>
                    <a:pt x="2097766" y="0"/>
                  </a:lnTo>
                  <a:lnTo>
                    <a:pt x="2106289" y="0"/>
                  </a:lnTo>
                  <a:lnTo>
                    <a:pt x="2107781" y="0"/>
                  </a:lnTo>
                  <a:lnTo>
                    <a:pt x="2128956" y="0"/>
                  </a:lnTo>
                  <a:lnTo>
                    <a:pt x="2129514" y="0"/>
                  </a:lnTo>
                  <a:lnTo>
                    <a:pt x="2136354" y="0"/>
                  </a:lnTo>
                  <a:lnTo>
                    <a:pt x="2136987" y="0"/>
                  </a:lnTo>
                  <a:lnTo>
                    <a:pt x="2138478" y="0"/>
                  </a:lnTo>
                  <a:lnTo>
                    <a:pt x="2151916" y="0"/>
                  </a:lnTo>
                  <a:lnTo>
                    <a:pt x="2152750" y="0"/>
                  </a:lnTo>
                  <a:lnTo>
                    <a:pt x="2153122" y="0"/>
                  </a:lnTo>
                  <a:lnTo>
                    <a:pt x="2154242" y="0"/>
                  </a:lnTo>
                  <a:lnTo>
                    <a:pt x="2156597" y="0"/>
                  </a:lnTo>
                  <a:lnTo>
                    <a:pt x="2159388" y="0"/>
                  </a:lnTo>
                  <a:lnTo>
                    <a:pt x="2160879" y="0"/>
                  </a:lnTo>
                  <a:lnTo>
                    <a:pt x="2161633" y="0"/>
                  </a:lnTo>
                  <a:lnTo>
                    <a:pt x="2167051" y="0"/>
                  </a:lnTo>
                  <a:lnTo>
                    <a:pt x="2178999" y="0"/>
                  </a:lnTo>
                  <a:lnTo>
                    <a:pt x="2182158" y="0"/>
                  </a:lnTo>
                  <a:lnTo>
                    <a:pt x="2182815" y="0"/>
                  </a:lnTo>
                  <a:lnTo>
                    <a:pt x="2188666" y="0"/>
                  </a:lnTo>
                  <a:lnTo>
                    <a:pt x="2189452" y="0"/>
                  </a:lnTo>
                  <a:lnTo>
                    <a:pt x="2191697" y="0"/>
                  </a:lnTo>
                  <a:lnTo>
                    <a:pt x="2195471" y="0"/>
                  </a:lnTo>
                  <a:lnTo>
                    <a:pt x="2201759" y="0"/>
                  </a:lnTo>
                  <a:lnTo>
                    <a:pt x="2203100" y="0"/>
                  </a:lnTo>
                  <a:lnTo>
                    <a:pt x="2204559" y="0"/>
                  </a:lnTo>
                  <a:lnTo>
                    <a:pt x="2204591" y="0"/>
                  </a:lnTo>
                  <a:lnTo>
                    <a:pt x="2212273" y="0"/>
                  </a:lnTo>
                  <a:lnTo>
                    <a:pt x="2225535" y="0"/>
                  </a:lnTo>
                  <a:lnTo>
                    <a:pt x="2231674" y="0"/>
                  </a:lnTo>
                  <a:lnTo>
                    <a:pt x="2232096" y="0"/>
                  </a:lnTo>
                  <a:lnTo>
                    <a:pt x="2232220" y="0"/>
                  </a:lnTo>
                  <a:lnTo>
                    <a:pt x="2233118" y="0"/>
                  </a:lnTo>
                  <a:lnTo>
                    <a:pt x="2233165" y="0"/>
                  </a:lnTo>
                  <a:lnTo>
                    <a:pt x="2256725" y="0"/>
                  </a:lnTo>
                  <a:lnTo>
                    <a:pt x="2257283" y="0"/>
                  </a:lnTo>
                  <a:lnTo>
                    <a:pt x="2262285" y="0"/>
                  </a:lnTo>
                  <a:lnTo>
                    <a:pt x="2284366" y="0"/>
                  </a:lnTo>
                  <a:lnTo>
                    <a:pt x="2289402" y="0"/>
                  </a:lnTo>
                  <a:lnTo>
                    <a:pt x="2292052" y="0"/>
                  </a:lnTo>
                  <a:lnTo>
                    <a:pt x="2299271" y="0"/>
                  </a:lnTo>
                  <a:lnTo>
                    <a:pt x="2308721" y="0"/>
                  </a:lnTo>
                  <a:lnTo>
                    <a:pt x="2309927" y="0"/>
                  </a:lnTo>
                  <a:lnTo>
                    <a:pt x="2316435" y="0"/>
                  </a:lnTo>
                  <a:lnTo>
                    <a:pt x="2316703" y="0"/>
                  </a:lnTo>
                  <a:lnTo>
                    <a:pt x="2319466" y="0"/>
                  </a:lnTo>
                  <a:lnTo>
                    <a:pt x="2322840" y="0"/>
                  </a:lnTo>
                  <a:lnTo>
                    <a:pt x="2329528" y="0"/>
                  </a:lnTo>
                  <a:lnTo>
                    <a:pt x="2330869" y="0"/>
                  </a:lnTo>
                  <a:lnTo>
                    <a:pt x="2332328" y="0"/>
                  </a:lnTo>
                  <a:lnTo>
                    <a:pt x="2332360" y="0"/>
                  </a:lnTo>
                  <a:lnTo>
                    <a:pt x="2335803" y="0"/>
                  </a:lnTo>
                  <a:lnTo>
                    <a:pt x="2343312" y="0"/>
                  </a:lnTo>
                  <a:lnTo>
                    <a:pt x="2344804" y="0"/>
                  </a:lnTo>
                  <a:lnTo>
                    <a:pt x="2346768" y="0"/>
                  </a:lnTo>
                  <a:lnTo>
                    <a:pt x="2347827" y="0"/>
                  </a:lnTo>
                  <a:lnTo>
                    <a:pt x="2352274" y="0"/>
                  </a:lnTo>
                  <a:lnTo>
                    <a:pt x="2359443" y="0"/>
                  </a:lnTo>
                  <a:lnTo>
                    <a:pt x="2359865" y="0"/>
                  </a:lnTo>
                  <a:lnTo>
                    <a:pt x="2359989" y="0"/>
                  </a:lnTo>
                  <a:lnTo>
                    <a:pt x="2360887" y="0"/>
                  </a:lnTo>
                  <a:lnTo>
                    <a:pt x="2360934" y="0"/>
                  </a:lnTo>
                  <a:lnTo>
                    <a:pt x="2371886" y="0"/>
                  </a:lnTo>
                  <a:lnTo>
                    <a:pt x="2373377" y="0"/>
                  </a:lnTo>
                  <a:lnTo>
                    <a:pt x="2377892" y="0"/>
                  </a:lnTo>
                  <a:cubicBezTo>
                    <a:pt x="2382339" y="0"/>
                    <a:pt x="2382339" y="0"/>
                    <a:pt x="2382339" y="0"/>
                  </a:cubicBezTo>
                  <a:lnTo>
                    <a:pt x="2390054" y="0"/>
                  </a:lnTo>
                  <a:lnTo>
                    <a:pt x="2419821" y="0"/>
                  </a:lnTo>
                  <a:lnTo>
                    <a:pt x="2427040" y="0"/>
                  </a:lnTo>
                  <a:lnTo>
                    <a:pt x="2436490" y="0"/>
                  </a:lnTo>
                  <a:lnTo>
                    <a:pt x="2444472" y="0"/>
                  </a:lnTo>
                  <a:lnTo>
                    <a:pt x="2448678" y="0"/>
                  </a:lnTo>
                  <a:lnTo>
                    <a:pt x="2450171" y="0"/>
                  </a:lnTo>
                  <a:lnTo>
                    <a:pt x="2450609" y="0"/>
                  </a:lnTo>
                  <a:lnTo>
                    <a:pt x="2463572" y="0"/>
                  </a:lnTo>
                  <a:lnTo>
                    <a:pt x="2471081" y="0"/>
                  </a:lnTo>
                  <a:lnTo>
                    <a:pt x="2472573" y="0"/>
                  </a:lnTo>
                  <a:lnTo>
                    <a:pt x="2474537" y="0"/>
                  </a:lnTo>
                  <a:lnTo>
                    <a:pt x="2475596" y="0"/>
                  </a:lnTo>
                  <a:lnTo>
                    <a:pt x="2477252" y="0"/>
                  </a:lnTo>
                  <a:lnTo>
                    <a:pt x="2478712" y="0"/>
                  </a:lnTo>
                  <a:lnTo>
                    <a:pt x="2478743" y="0"/>
                  </a:lnTo>
                  <a:lnTo>
                    <a:pt x="2480043" y="0"/>
                  </a:lnTo>
                  <a:lnTo>
                    <a:pt x="2499655" y="0"/>
                  </a:lnTo>
                  <a:lnTo>
                    <a:pt x="2501146" y="0"/>
                  </a:lnTo>
                  <a:lnTo>
                    <a:pt x="2505661" y="0"/>
                  </a:lnTo>
                  <a:lnTo>
                    <a:pt x="2508776" y="0"/>
                  </a:lnTo>
                  <a:lnTo>
                    <a:pt x="2510108" y="0"/>
                  </a:lnTo>
                  <a:lnTo>
                    <a:pt x="2524178" y="0"/>
                  </a:lnTo>
                  <a:lnTo>
                    <a:pt x="2525248" y="0"/>
                  </a:lnTo>
                  <a:lnTo>
                    <a:pt x="2525669" y="0"/>
                  </a:lnTo>
                  <a:lnTo>
                    <a:pt x="2552329" y="0"/>
                  </a:lnTo>
                  <a:lnTo>
                    <a:pt x="2552751" y="0"/>
                  </a:lnTo>
                  <a:lnTo>
                    <a:pt x="2554242" y="0"/>
                  </a:lnTo>
                  <a:lnTo>
                    <a:pt x="2574787" y="0"/>
                  </a:lnTo>
                  <a:lnTo>
                    <a:pt x="2576279" y="0"/>
                  </a:lnTo>
                  <a:lnTo>
                    <a:pt x="2576447" y="0"/>
                  </a:lnTo>
                  <a:lnTo>
                    <a:pt x="2577940" y="0"/>
                  </a:lnTo>
                  <a:lnTo>
                    <a:pt x="2603360" y="0"/>
                  </a:lnTo>
                  <a:lnTo>
                    <a:pt x="2604852" y="0"/>
                  </a:lnTo>
                  <a:lnTo>
                    <a:pt x="2605021" y="0"/>
                  </a:lnTo>
                  <a:lnTo>
                    <a:pt x="2605484" y="0"/>
                  </a:lnTo>
                  <a:lnTo>
                    <a:pt x="2606481" y="0"/>
                  </a:lnTo>
                  <a:lnTo>
                    <a:pt x="2606512" y="0"/>
                  </a:lnTo>
                  <a:lnTo>
                    <a:pt x="2606976" y="0"/>
                  </a:lnTo>
                  <a:lnTo>
                    <a:pt x="2618923" y="0"/>
                  </a:lnTo>
                  <a:lnTo>
                    <a:pt x="2621248" y="0"/>
                  </a:lnTo>
                  <a:lnTo>
                    <a:pt x="2622740" y="0"/>
                  </a:lnTo>
                  <a:lnTo>
                    <a:pt x="2627885" y="0"/>
                  </a:lnTo>
                  <a:lnTo>
                    <a:pt x="2629377" y="0"/>
                  </a:lnTo>
                  <a:lnTo>
                    <a:pt x="2634058" y="0"/>
                  </a:lnTo>
                  <a:lnTo>
                    <a:pt x="2635549" y="0"/>
                  </a:lnTo>
                  <a:lnTo>
                    <a:pt x="2636545" y="0"/>
                  </a:lnTo>
                  <a:lnTo>
                    <a:pt x="2648987" y="0"/>
                  </a:lnTo>
                  <a:lnTo>
                    <a:pt x="2649821" y="0"/>
                  </a:lnTo>
                  <a:lnTo>
                    <a:pt x="2651313" y="0"/>
                  </a:lnTo>
                  <a:lnTo>
                    <a:pt x="2651947" y="0"/>
                  </a:lnTo>
                  <a:lnTo>
                    <a:pt x="2653017" y="0"/>
                  </a:lnTo>
                  <a:lnTo>
                    <a:pt x="2653438" y="0"/>
                  </a:lnTo>
                  <a:lnTo>
                    <a:pt x="2656459" y="0"/>
                  </a:lnTo>
                  <a:lnTo>
                    <a:pt x="2657950" y="0"/>
                  </a:lnTo>
                  <a:lnTo>
                    <a:pt x="2665460" y="0"/>
                  </a:lnTo>
                  <a:lnTo>
                    <a:pt x="2680098" y="0"/>
                  </a:lnTo>
                  <a:lnTo>
                    <a:pt x="2680520" y="0"/>
                  </a:lnTo>
                  <a:lnTo>
                    <a:pt x="2682011" y="0"/>
                  </a:lnTo>
                  <a:lnTo>
                    <a:pt x="2692542" y="0"/>
                  </a:lnTo>
                  <a:lnTo>
                    <a:pt x="2702556" y="0"/>
                  </a:lnTo>
                  <a:lnTo>
                    <a:pt x="2704048" y="0"/>
                  </a:lnTo>
                  <a:lnTo>
                    <a:pt x="2724289" y="0"/>
                  </a:lnTo>
                  <a:lnTo>
                    <a:pt x="2731129" y="0"/>
                  </a:lnTo>
                  <a:lnTo>
                    <a:pt x="2732621" y="0"/>
                  </a:lnTo>
                  <a:lnTo>
                    <a:pt x="2733253" y="0"/>
                  </a:lnTo>
                  <a:lnTo>
                    <a:pt x="2734745" y="0"/>
                  </a:lnTo>
                  <a:lnTo>
                    <a:pt x="2746692" y="0"/>
                  </a:lnTo>
                  <a:lnTo>
                    <a:pt x="2749017" y="0"/>
                  </a:lnTo>
                  <a:lnTo>
                    <a:pt x="2750509" y="0"/>
                  </a:lnTo>
                  <a:lnTo>
                    <a:pt x="2754354" y="0"/>
                  </a:lnTo>
                  <a:lnTo>
                    <a:pt x="2755654" y="0"/>
                  </a:lnTo>
                  <a:lnTo>
                    <a:pt x="2757146" y="0"/>
                  </a:lnTo>
                  <a:lnTo>
                    <a:pt x="2761827" y="0"/>
                  </a:lnTo>
                  <a:lnTo>
                    <a:pt x="2763318" y="0"/>
                  </a:lnTo>
                  <a:lnTo>
                    <a:pt x="2776756" y="0"/>
                  </a:lnTo>
                  <a:lnTo>
                    <a:pt x="2777590" y="0"/>
                  </a:lnTo>
                  <a:lnTo>
                    <a:pt x="2779082" y="0"/>
                  </a:lnTo>
                  <a:lnTo>
                    <a:pt x="2783442" y="0"/>
                  </a:lnTo>
                  <a:lnTo>
                    <a:pt x="2784228" y="0"/>
                  </a:lnTo>
                  <a:lnTo>
                    <a:pt x="2785719" y="0"/>
                  </a:lnTo>
                  <a:lnTo>
                    <a:pt x="2786473" y="0"/>
                  </a:lnTo>
                  <a:lnTo>
                    <a:pt x="2793229" y="0"/>
                  </a:lnTo>
                  <a:lnTo>
                    <a:pt x="2799367" y="0"/>
                  </a:lnTo>
                  <a:lnTo>
                    <a:pt x="2813506" y="0"/>
                  </a:lnTo>
                  <a:lnTo>
                    <a:pt x="2820311" y="0"/>
                  </a:lnTo>
                  <a:lnTo>
                    <a:pt x="2827893" y="0"/>
                  </a:lnTo>
                  <a:lnTo>
                    <a:pt x="2827940" y="0"/>
                  </a:lnTo>
                  <a:lnTo>
                    <a:pt x="2829431" y="0"/>
                  </a:lnTo>
                  <a:lnTo>
                    <a:pt x="2829978" y="0"/>
                  </a:lnTo>
                  <a:lnTo>
                    <a:pt x="2852058" y="0"/>
                  </a:lnTo>
                  <a:lnTo>
                    <a:pt x="2857060" y="0"/>
                  </a:lnTo>
                  <a:lnTo>
                    <a:pt x="2857958" y="0"/>
                  </a:lnTo>
                  <a:lnTo>
                    <a:pt x="2871601" y="0"/>
                  </a:lnTo>
                  <a:lnTo>
                    <a:pt x="2882123" y="0"/>
                  </a:lnTo>
                  <a:lnTo>
                    <a:pt x="2894046" y="0"/>
                  </a:lnTo>
                  <a:lnTo>
                    <a:pt x="2903496" y="0"/>
                  </a:lnTo>
                  <a:lnTo>
                    <a:pt x="2911211" y="0"/>
                  </a:lnTo>
                  <a:lnTo>
                    <a:pt x="2914242" y="0"/>
                  </a:lnTo>
                  <a:lnTo>
                    <a:pt x="2914461" y="0"/>
                  </a:lnTo>
                  <a:lnTo>
                    <a:pt x="2924111" y="0"/>
                  </a:lnTo>
                  <a:lnTo>
                    <a:pt x="2927136" y="0"/>
                  </a:lnTo>
                  <a:lnTo>
                    <a:pt x="2933561" y="0"/>
                  </a:lnTo>
                  <a:lnTo>
                    <a:pt x="2939580" y="0"/>
                  </a:lnTo>
                  <a:lnTo>
                    <a:pt x="2941275" y="0"/>
                  </a:lnTo>
                  <a:lnTo>
                    <a:pt x="2941543" y="0"/>
                  </a:lnTo>
                  <a:lnTo>
                    <a:pt x="2945586" y="0"/>
                  </a:lnTo>
                  <a:lnTo>
                    <a:pt x="2950032" y="0"/>
                  </a:lnTo>
                  <a:lnTo>
                    <a:pt x="2955662" y="0"/>
                  </a:lnTo>
                  <a:lnTo>
                    <a:pt x="2955709" y="0"/>
                  </a:lnTo>
                  <a:lnTo>
                    <a:pt x="2957200" y="0"/>
                  </a:lnTo>
                  <a:lnTo>
                    <a:pt x="2957747" y="0"/>
                  </a:lnTo>
                  <a:lnTo>
                    <a:pt x="2968152" y="0"/>
                  </a:lnTo>
                  <a:lnTo>
                    <a:pt x="2969644" y="0"/>
                  </a:lnTo>
                  <a:lnTo>
                    <a:pt x="2972667" y="0"/>
                  </a:lnTo>
                  <a:lnTo>
                    <a:pt x="2977114" y="0"/>
                  </a:lnTo>
                  <a:lnTo>
                    <a:pt x="2984829" y="0"/>
                  </a:lnTo>
                  <a:lnTo>
                    <a:pt x="2985727" y="0"/>
                  </a:lnTo>
                  <a:lnTo>
                    <a:pt x="2999370" y="0"/>
                  </a:lnTo>
                  <a:lnTo>
                    <a:pt x="3021815" y="0"/>
                  </a:lnTo>
                  <a:lnTo>
                    <a:pt x="3031265" y="0"/>
                  </a:lnTo>
                  <a:lnTo>
                    <a:pt x="3042230" y="0"/>
                  </a:lnTo>
                  <a:lnTo>
                    <a:pt x="3044946" y="0"/>
                  </a:lnTo>
                  <a:lnTo>
                    <a:pt x="3051880" y="0"/>
                  </a:lnTo>
                  <a:lnTo>
                    <a:pt x="3061330" y="0"/>
                  </a:lnTo>
                  <a:lnTo>
                    <a:pt x="3067349" y="0"/>
                  </a:lnTo>
                  <a:lnTo>
                    <a:pt x="3069312" y="0"/>
                  </a:lnTo>
                  <a:lnTo>
                    <a:pt x="3073355" y="0"/>
                  </a:lnTo>
                  <a:lnTo>
                    <a:pt x="3073518" y="0"/>
                  </a:lnTo>
                  <a:lnTo>
                    <a:pt x="3075011" y="0"/>
                  </a:lnTo>
                  <a:lnTo>
                    <a:pt x="3077801" y="0"/>
                  </a:lnTo>
                  <a:lnTo>
                    <a:pt x="3095921" y="0"/>
                  </a:lnTo>
                  <a:lnTo>
                    <a:pt x="3097413" y="0"/>
                  </a:lnTo>
                  <a:lnTo>
                    <a:pt x="3100436" y="0"/>
                  </a:lnTo>
                  <a:lnTo>
                    <a:pt x="3103552" y="0"/>
                  </a:lnTo>
                  <a:lnTo>
                    <a:pt x="3104883" y="0"/>
                  </a:lnTo>
                  <a:lnTo>
                    <a:pt x="3120023" y="0"/>
                  </a:lnTo>
                  <a:lnTo>
                    <a:pt x="3120445" y="0"/>
                  </a:lnTo>
                  <a:lnTo>
                    <a:pt x="3149018" y="0"/>
                  </a:lnTo>
                  <a:lnTo>
                    <a:pt x="3150088" y="0"/>
                  </a:lnTo>
                  <a:lnTo>
                    <a:pt x="3150509" y="0"/>
                  </a:lnTo>
                  <a:lnTo>
                    <a:pt x="3171054" y="0"/>
                  </a:lnTo>
                  <a:lnTo>
                    <a:pt x="3172715" y="0"/>
                  </a:lnTo>
                  <a:lnTo>
                    <a:pt x="3199627" y="0"/>
                  </a:lnTo>
                  <a:lnTo>
                    <a:pt x="3201119" y="0"/>
                  </a:lnTo>
                  <a:lnTo>
                    <a:pt x="3201287" y="0"/>
                  </a:lnTo>
                  <a:lnTo>
                    <a:pt x="3201751" y="0"/>
                  </a:lnTo>
                  <a:lnTo>
                    <a:pt x="3202780" y="0"/>
                  </a:lnTo>
                  <a:lnTo>
                    <a:pt x="3217515" y="0"/>
                  </a:lnTo>
                  <a:lnTo>
                    <a:pt x="3224152" y="0"/>
                  </a:lnTo>
                  <a:lnTo>
                    <a:pt x="3230324" y="0"/>
                  </a:lnTo>
                  <a:lnTo>
                    <a:pt x="3231321" y="0"/>
                  </a:lnTo>
                  <a:lnTo>
                    <a:pt x="3231816" y="0"/>
                  </a:lnTo>
                  <a:lnTo>
                    <a:pt x="3243763" y="0"/>
                  </a:lnTo>
                  <a:lnTo>
                    <a:pt x="3246088" y="0"/>
                  </a:lnTo>
                  <a:lnTo>
                    <a:pt x="3247580" y="0"/>
                  </a:lnTo>
                  <a:lnTo>
                    <a:pt x="3247792" y="0"/>
                  </a:lnTo>
                  <a:lnTo>
                    <a:pt x="3248214" y="0"/>
                  </a:lnTo>
                  <a:lnTo>
                    <a:pt x="3252725" y="0"/>
                  </a:lnTo>
                  <a:lnTo>
                    <a:pt x="3254217" y="0"/>
                  </a:lnTo>
                  <a:lnTo>
                    <a:pt x="3260235" y="0"/>
                  </a:lnTo>
                  <a:lnTo>
                    <a:pt x="3276787" y="0"/>
                  </a:lnTo>
                  <a:lnTo>
                    <a:pt x="3277857" y="0"/>
                  </a:lnTo>
                  <a:lnTo>
                    <a:pt x="3278278" y="0"/>
                  </a:lnTo>
                  <a:lnTo>
                    <a:pt x="3290300" y="0"/>
                  </a:lnTo>
                  <a:lnTo>
                    <a:pt x="3298823" y="0"/>
                  </a:lnTo>
                  <a:lnTo>
                    <a:pt x="3327396" y="0"/>
                  </a:lnTo>
                  <a:lnTo>
                    <a:pt x="3328888" y="0"/>
                  </a:lnTo>
                  <a:lnTo>
                    <a:pt x="3329520" y="0"/>
                  </a:lnTo>
                  <a:lnTo>
                    <a:pt x="3345284" y="0"/>
                  </a:lnTo>
                  <a:lnTo>
                    <a:pt x="3349129" y="0"/>
                  </a:lnTo>
                  <a:lnTo>
                    <a:pt x="3351921" y="0"/>
                  </a:lnTo>
                  <a:lnTo>
                    <a:pt x="3358093" y="0"/>
                  </a:lnTo>
                  <a:lnTo>
                    <a:pt x="3359585" y="0"/>
                  </a:lnTo>
                  <a:lnTo>
                    <a:pt x="3371532" y="0"/>
                  </a:lnTo>
                  <a:lnTo>
                    <a:pt x="3373857" y="0"/>
                  </a:lnTo>
                  <a:lnTo>
                    <a:pt x="3375349" y="0"/>
                  </a:lnTo>
                  <a:lnTo>
                    <a:pt x="3380494" y="0"/>
                  </a:lnTo>
                  <a:lnTo>
                    <a:pt x="3381986" y="0"/>
                  </a:lnTo>
                  <a:lnTo>
                    <a:pt x="3388004" y="0"/>
                  </a:lnTo>
                  <a:lnTo>
                    <a:pt x="3408282" y="0"/>
                  </a:lnTo>
                  <a:lnTo>
                    <a:pt x="3418069" y="0"/>
                  </a:lnTo>
                  <a:lnTo>
                    <a:pt x="3424207" y="0"/>
                  </a:lnTo>
                  <a:lnTo>
                    <a:pt x="3424753" y="0"/>
                  </a:lnTo>
                  <a:lnTo>
                    <a:pt x="3452733" y="0"/>
                  </a:lnTo>
                  <a:lnTo>
                    <a:pt x="3454818" y="0"/>
                  </a:lnTo>
                  <a:lnTo>
                    <a:pt x="3476898" y="0"/>
                  </a:lnTo>
                  <a:lnTo>
                    <a:pt x="3496441" y="0"/>
                  </a:lnTo>
                  <a:lnTo>
                    <a:pt x="3509236" y="0"/>
                  </a:lnTo>
                  <a:lnTo>
                    <a:pt x="3518886" y="0"/>
                  </a:lnTo>
                  <a:lnTo>
                    <a:pt x="3528336" y="0"/>
                  </a:lnTo>
                  <a:lnTo>
                    <a:pt x="3536051" y="0"/>
                  </a:lnTo>
                  <a:lnTo>
                    <a:pt x="3539301" y="0"/>
                  </a:lnTo>
                  <a:lnTo>
                    <a:pt x="3540361" y="0"/>
                  </a:lnTo>
                  <a:lnTo>
                    <a:pt x="3544807" y="0"/>
                  </a:lnTo>
                  <a:lnTo>
                    <a:pt x="3551976" y="0"/>
                  </a:lnTo>
                  <a:lnTo>
                    <a:pt x="3552522" y="0"/>
                  </a:lnTo>
                  <a:lnTo>
                    <a:pt x="3564420" y="0"/>
                  </a:lnTo>
                  <a:lnTo>
                    <a:pt x="3570426" y="0"/>
                  </a:lnTo>
                  <a:cubicBezTo>
                    <a:pt x="3574872" y="0"/>
                    <a:pt x="3574872" y="0"/>
                    <a:pt x="3574872" y="0"/>
                  </a:cubicBezTo>
                  <a:lnTo>
                    <a:pt x="3580502" y="0"/>
                  </a:lnTo>
                  <a:lnTo>
                    <a:pt x="3582587" y="0"/>
                  </a:lnTo>
                  <a:lnTo>
                    <a:pt x="3624210" y="0"/>
                  </a:lnTo>
                  <a:lnTo>
                    <a:pt x="3637005" y="0"/>
                  </a:lnTo>
                  <a:lnTo>
                    <a:pt x="3646655" y="0"/>
                  </a:lnTo>
                  <a:lnTo>
                    <a:pt x="3656105" y="0"/>
                  </a:lnTo>
                  <a:lnTo>
                    <a:pt x="3667070" y="0"/>
                  </a:lnTo>
                  <a:lnTo>
                    <a:pt x="3668130" y="0"/>
                  </a:lnTo>
                  <a:lnTo>
                    <a:pt x="3669786" y="0"/>
                  </a:lnTo>
                  <a:lnTo>
                    <a:pt x="3672576" y="0"/>
                  </a:lnTo>
                  <a:lnTo>
                    <a:pt x="3692189" y="0"/>
                  </a:lnTo>
                  <a:lnTo>
                    <a:pt x="3698195" y="0"/>
                  </a:lnTo>
                  <a:lnTo>
                    <a:pt x="3702641" y="0"/>
                  </a:lnTo>
                  <a:lnTo>
                    <a:pt x="3744863" y="0"/>
                  </a:lnTo>
                  <a:lnTo>
                    <a:pt x="3745285" y="0"/>
                  </a:lnTo>
                  <a:lnTo>
                    <a:pt x="3795894" y="0"/>
                  </a:lnTo>
                  <a:lnTo>
                    <a:pt x="3797555" y="0"/>
                  </a:lnTo>
                  <a:lnTo>
                    <a:pt x="3826591" y="0"/>
                  </a:lnTo>
                  <a:lnTo>
                    <a:pt x="3842355" y="0"/>
                  </a:lnTo>
                  <a:lnTo>
                    <a:pt x="3848992" y="0"/>
                  </a:lnTo>
                  <a:lnTo>
                    <a:pt x="3872632" y="0"/>
                  </a:lnTo>
                  <a:lnTo>
                    <a:pt x="3873054" y="0"/>
                  </a:lnTo>
                  <a:lnTo>
                    <a:pt x="3885075" y="0"/>
                  </a:lnTo>
                  <a:lnTo>
                    <a:pt x="3923663" y="0"/>
                  </a:lnTo>
                  <a:lnTo>
                    <a:pt x="3954360" y="0"/>
                  </a:lnTo>
                  <a:lnTo>
                    <a:pt x="3970124" y="0"/>
                  </a:lnTo>
                  <a:lnTo>
                    <a:pt x="3976761" y="0"/>
                  </a:lnTo>
                  <a:lnTo>
                    <a:pt x="4012844" y="0"/>
                  </a:lnTo>
                  <a:lnTo>
                    <a:pt x="4049593" y="0"/>
                  </a:lnTo>
                  <a:cubicBezTo>
                    <a:pt x="4169647" y="0"/>
                    <a:pt x="4169647" y="0"/>
                    <a:pt x="4169647" y="0"/>
                  </a:cubicBezTo>
                  <a:lnTo>
                    <a:pt x="4177362" y="0"/>
                  </a:lnTo>
                  <a:cubicBezTo>
                    <a:pt x="4297416" y="0"/>
                    <a:pt x="4297416" y="0"/>
                    <a:pt x="4297416" y="0"/>
                  </a:cubicBezTo>
                  <a:cubicBezTo>
                    <a:pt x="4327758" y="0"/>
                    <a:pt x="4364168" y="21251"/>
                    <a:pt x="4379339" y="47054"/>
                  </a:cubicBezTo>
                  <a:cubicBezTo>
                    <a:pt x="4591731" y="415146"/>
                    <a:pt x="4591731" y="415146"/>
                    <a:pt x="4591731" y="415146"/>
                  </a:cubicBezTo>
                  <a:cubicBezTo>
                    <a:pt x="4606902" y="440951"/>
                    <a:pt x="4606902" y="483452"/>
                    <a:pt x="4591731" y="509257"/>
                  </a:cubicBezTo>
                  <a:cubicBezTo>
                    <a:pt x="4379339" y="877348"/>
                    <a:pt x="4379339" y="877348"/>
                    <a:pt x="4379339" y="877348"/>
                  </a:cubicBezTo>
                  <a:cubicBezTo>
                    <a:pt x="4364168" y="903151"/>
                    <a:pt x="4327758" y="924402"/>
                    <a:pt x="4297416" y="924402"/>
                  </a:cubicBezTo>
                  <a:lnTo>
                    <a:pt x="4169647" y="924402"/>
                  </a:lnTo>
                  <a:lnTo>
                    <a:pt x="3976761" y="924402"/>
                  </a:lnTo>
                  <a:lnTo>
                    <a:pt x="3872632" y="924402"/>
                  </a:lnTo>
                  <a:lnTo>
                    <a:pt x="3848992" y="924402"/>
                  </a:lnTo>
                  <a:lnTo>
                    <a:pt x="3744863" y="924402"/>
                  </a:lnTo>
                  <a:lnTo>
                    <a:pt x="3702641" y="924402"/>
                  </a:lnTo>
                  <a:lnTo>
                    <a:pt x="3672576" y="924402"/>
                  </a:lnTo>
                  <a:lnTo>
                    <a:pt x="3656105" y="924402"/>
                  </a:lnTo>
                  <a:lnTo>
                    <a:pt x="3574872" y="924402"/>
                  </a:lnTo>
                  <a:lnTo>
                    <a:pt x="3551976" y="924402"/>
                  </a:lnTo>
                  <a:lnTo>
                    <a:pt x="3544807" y="924402"/>
                  </a:lnTo>
                  <a:lnTo>
                    <a:pt x="3528336" y="924402"/>
                  </a:lnTo>
                  <a:lnTo>
                    <a:pt x="3424207" y="924402"/>
                  </a:lnTo>
                  <a:lnTo>
                    <a:pt x="3381986" y="924402"/>
                  </a:lnTo>
                  <a:lnTo>
                    <a:pt x="3380494" y="924402"/>
                  </a:lnTo>
                  <a:lnTo>
                    <a:pt x="3351921" y="924402"/>
                  </a:lnTo>
                  <a:lnTo>
                    <a:pt x="3277857" y="924402"/>
                  </a:lnTo>
                  <a:lnTo>
                    <a:pt x="3254217" y="924402"/>
                  </a:lnTo>
                  <a:lnTo>
                    <a:pt x="3252725" y="924402"/>
                  </a:lnTo>
                  <a:lnTo>
                    <a:pt x="3247792" y="924402"/>
                  </a:lnTo>
                  <a:lnTo>
                    <a:pt x="3231321" y="924402"/>
                  </a:lnTo>
                  <a:lnTo>
                    <a:pt x="3224152" y="924402"/>
                  </a:lnTo>
                  <a:lnTo>
                    <a:pt x="3150088" y="924402"/>
                  </a:lnTo>
                  <a:lnTo>
                    <a:pt x="3120023" y="924402"/>
                  </a:lnTo>
                  <a:lnTo>
                    <a:pt x="3104883" y="924402"/>
                  </a:lnTo>
                  <a:lnTo>
                    <a:pt x="3103552" y="924402"/>
                  </a:lnTo>
                  <a:lnTo>
                    <a:pt x="3077801" y="924402"/>
                  </a:lnTo>
                  <a:lnTo>
                    <a:pt x="3061330" y="924402"/>
                  </a:lnTo>
                  <a:lnTo>
                    <a:pt x="3031265" y="924402"/>
                  </a:lnTo>
                  <a:lnTo>
                    <a:pt x="2977114" y="924402"/>
                  </a:lnTo>
                  <a:lnTo>
                    <a:pt x="2957200" y="924402"/>
                  </a:lnTo>
                  <a:lnTo>
                    <a:pt x="2955709" y="924402"/>
                  </a:lnTo>
                  <a:lnTo>
                    <a:pt x="2950032" y="924402"/>
                  </a:lnTo>
                  <a:lnTo>
                    <a:pt x="2933561" y="924402"/>
                  </a:lnTo>
                  <a:lnTo>
                    <a:pt x="2927136" y="924402"/>
                  </a:lnTo>
                  <a:lnTo>
                    <a:pt x="2903496" y="924402"/>
                  </a:lnTo>
                  <a:lnTo>
                    <a:pt x="2829431" y="924402"/>
                  </a:lnTo>
                  <a:lnTo>
                    <a:pt x="2827940" y="924402"/>
                  </a:lnTo>
                  <a:lnTo>
                    <a:pt x="2799367" y="924402"/>
                  </a:lnTo>
                  <a:lnTo>
                    <a:pt x="2785719" y="924402"/>
                  </a:lnTo>
                  <a:lnTo>
                    <a:pt x="2784228" y="924402"/>
                  </a:lnTo>
                  <a:lnTo>
                    <a:pt x="2757146" y="924402"/>
                  </a:lnTo>
                  <a:lnTo>
                    <a:pt x="2755654" y="924402"/>
                  </a:lnTo>
                  <a:lnTo>
                    <a:pt x="2680098" y="924402"/>
                  </a:lnTo>
                  <a:lnTo>
                    <a:pt x="2657950" y="924402"/>
                  </a:lnTo>
                  <a:lnTo>
                    <a:pt x="2656459" y="924402"/>
                  </a:lnTo>
                  <a:lnTo>
                    <a:pt x="2653017" y="924402"/>
                  </a:lnTo>
                  <a:lnTo>
                    <a:pt x="2636545" y="924402"/>
                  </a:lnTo>
                  <a:lnTo>
                    <a:pt x="2629377" y="924402"/>
                  </a:lnTo>
                  <a:lnTo>
                    <a:pt x="2627885" y="924402"/>
                  </a:lnTo>
                  <a:lnTo>
                    <a:pt x="2606481" y="924402"/>
                  </a:lnTo>
                  <a:lnTo>
                    <a:pt x="2552329" y="924402"/>
                  </a:lnTo>
                  <a:lnTo>
                    <a:pt x="2525248" y="924402"/>
                  </a:lnTo>
                  <a:lnTo>
                    <a:pt x="2510108" y="924402"/>
                  </a:lnTo>
                  <a:lnTo>
                    <a:pt x="2508776" y="924402"/>
                  </a:lnTo>
                  <a:lnTo>
                    <a:pt x="2480043" y="924402"/>
                  </a:lnTo>
                  <a:lnTo>
                    <a:pt x="2478712" y="924402"/>
                  </a:lnTo>
                  <a:lnTo>
                    <a:pt x="2463572" y="924402"/>
                  </a:lnTo>
                  <a:lnTo>
                    <a:pt x="2436490" y="924402"/>
                  </a:lnTo>
                  <a:lnTo>
                    <a:pt x="2382339" y="924402"/>
                  </a:lnTo>
                  <a:lnTo>
                    <a:pt x="2360934" y="924402"/>
                  </a:lnTo>
                  <a:lnTo>
                    <a:pt x="2359443" y="924402"/>
                  </a:lnTo>
                  <a:lnTo>
                    <a:pt x="2352274" y="924402"/>
                  </a:lnTo>
                  <a:lnTo>
                    <a:pt x="2335803" y="924402"/>
                  </a:lnTo>
                  <a:lnTo>
                    <a:pt x="2332360" y="924402"/>
                  </a:lnTo>
                  <a:lnTo>
                    <a:pt x="2332328" y="924402"/>
                  </a:lnTo>
                  <a:lnTo>
                    <a:pt x="2330869" y="924402"/>
                  </a:lnTo>
                  <a:lnTo>
                    <a:pt x="2308721" y="924402"/>
                  </a:lnTo>
                  <a:lnTo>
                    <a:pt x="2233165" y="924402"/>
                  </a:lnTo>
                  <a:lnTo>
                    <a:pt x="2231674" y="924402"/>
                  </a:lnTo>
                  <a:lnTo>
                    <a:pt x="2204591" y="924402"/>
                  </a:lnTo>
                  <a:lnTo>
                    <a:pt x="2204559" y="924402"/>
                  </a:lnTo>
                  <a:lnTo>
                    <a:pt x="2203100" y="924402"/>
                  </a:lnTo>
                  <a:lnTo>
                    <a:pt x="2189452" y="924402"/>
                  </a:lnTo>
                  <a:lnTo>
                    <a:pt x="2160879" y="924402"/>
                  </a:lnTo>
                  <a:lnTo>
                    <a:pt x="2159388" y="924402"/>
                  </a:lnTo>
                  <a:lnTo>
                    <a:pt x="2085323" y="924402"/>
                  </a:lnTo>
                  <a:lnTo>
                    <a:pt x="2077294" y="924402"/>
                  </a:lnTo>
                  <a:lnTo>
                    <a:pt x="2061683" y="924402"/>
                  </a:lnTo>
                  <a:lnTo>
                    <a:pt x="2055258" y="924402"/>
                  </a:lnTo>
                  <a:lnTo>
                    <a:pt x="2038787" y="924402"/>
                  </a:lnTo>
                  <a:lnTo>
                    <a:pt x="2033110" y="924402"/>
                  </a:lnTo>
                  <a:lnTo>
                    <a:pt x="2031619" y="924402"/>
                  </a:lnTo>
                  <a:lnTo>
                    <a:pt x="2011705" y="924402"/>
                  </a:lnTo>
                  <a:lnTo>
                    <a:pt x="1957554" y="924402"/>
                  </a:lnTo>
                  <a:lnTo>
                    <a:pt x="1949525" y="924402"/>
                  </a:lnTo>
                  <a:lnTo>
                    <a:pt x="1927489" y="924402"/>
                  </a:lnTo>
                  <a:lnTo>
                    <a:pt x="1911018" y="924402"/>
                  </a:lnTo>
                  <a:lnTo>
                    <a:pt x="1907543" y="924402"/>
                  </a:lnTo>
                  <a:lnTo>
                    <a:pt x="1885268" y="924402"/>
                  </a:lnTo>
                  <a:lnTo>
                    <a:pt x="1883936" y="924402"/>
                  </a:lnTo>
                  <a:lnTo>
                    <a:pt x="1868796" y="924402"/>
                  </a:lnTo>
                  <a:lnTo>
                    <a:pt x="1838732" y="924402"/>
                  </a:lnTo>
                  <a:lnTo>
                    <a:pt x="1779774" y="924402"/>
                  </a:lnTo>
                  <a:lnTo>
                    <a:pt x="1764668" y="924402"/>
                  </a:lnTo>
                  <a:lnTo>
                    <a:pt x="1757499" y="924402"/>
                  </a:lnTo>
                  <a:lnTo>
                    <a:pt x="1741027" y="924402"/>
                  </a:lnTo>
                  <a:lnTo>
                    <a:pt x="1737552" y="924402"/>
                  </a:lnTo>
                  <a:lnTo>
                    <a:pt x="1736094" y="924402"/>
                  </a:lnTo>
                  <a:lnTo>
                    <a:pt x="1734603" y="924402"/>
                  </a:lnTo>
                  <a:lnTo>
                    <a:pt x="1710963" y="924402"/>
                  </a:lnTo>
                  <a:lnTo>
                    <a:pt x="1707488" y="924402"/>
                  </a:lnTo>
                  <a:lnTo>
                    <a:pt x="1652509" y="924402"/>
                  </a:lnTo>
                  <a:lnTo>
                    <a:pt x="1636899" y="924402"/>
                  </a:lnTo>
                  <a:lnTo>
                    <a:pt x="1609783" y="924402"/>
                  </a:lnTo>
                  <a:lnTo>
                    <a:pt x="1608325" y="924402"/>
                  </a:lnTo>
                  <a:lnTo>
                    <a:pt x="1606834" y="924402"/>
                  </a:lnTo>
                  <a:lnTo>
                    <a:pt x="1579719" y="924402"/>
                  </a:lnTo>
                  <a:lnTo>
                    <a:pt x="1564612" y="924402"/>
                  </a:lnTo>
                  <a:lnTo>
                    <a:pt x="1524740" y="924402"/>
                  </a:lnTo>
                  <a:lnTo>
                    <a:pt x="1482518" y="924402"/>
                  </a:lnTo>
                  <a:lnTo>
                    <a:pt x="1460483" y="924402"/>
                  </a:lnTo>
                  <a:lnTo>
                    <a:pt x="1452454" y="924402"/>
                  </a:lnTo>
                  <a:lnTo>
                    <a:pt x="1444011" y="924402"/>
                  </a:lnTo>
                  <a:lnTo>
                    <a:pt x="1436843" y="924402"/>
                  </a:lnTo>
                  <a:lnTo>
                    <a:pt x="1413947" y="924402"/>
                  </a:lnTo>
                  <a:lnTo>
                    <a:pt x="1354749" y="924402"/>
                  </a:lnTo>
                  <a:lnTo>
                    <a:pt x="1332714" y="924402"/>
                  </a:lnTo>
                  <a:lnTo>
                    <a:pt x="1324685" y="924402"/>
                  </a:lnTo>
                  <a:lnTo>
                    <a:pt x="1316242" y="924402"/>
                  </a:lnTo>
                  <a:lnTo>
                    <a:pt x="1312767" y="924402"/>
                  </a:lnTo>
                  <a:lnTo>
                    <a:pt x="1286178" y="924402"/>
                  </a:lnTo>
                  <a:lnTo>
                    <a:pt x="1282703" y="924402"/>
                  </a:lnTo>
                  <a:lnTo>
                    <a:pt x="1243956" y="924402"/>
                  </a:lnTo>
                  <a:lnTo>
                    <a:pt x="1184998" y="924402"/>
                  </a:lnTo>
                  <a:lnTo>
                    <a:pt x="1154934" y="924402"/>
                  </a:lnTo>
                  <a:lnTo>
                    <a:pt x="1139828" y="924402"/>
                  </a:lnTo>
                  <a:lnTo>
                    <a:pt x="1116187" y="924402"/>
                  </a:lnTo>
                  <a:lnTo>
                    <a:pt x="1112712" y="924402"/>
                  </a:lnTo>
                  <a:lnTo>
                    <a:pt x="1057734" y="924402"/>
                  </a:lnTo>
                  <a:lnTo>
                    <a:pt x="1027669" y="924402"/>
                  </a:lnTo>
                  <a:lnTo>
                    <a:pt x="1012059" y="924402"/>
                  </a:lnTo>
                  <a:lnTo>
                    <a:pt x="984943" y="924402"/>
                  </a:lnTo>
                  <a:lnTo>
                    <a:pt x="929965" y="924402"/>
                  </a:lnTo>
                  <a:lnTo>
                    <a:pt x="899900" y="924402"/>
                  </a:lnTo>
                  <a:lnTo>
                    <a:pt x="857678" y="924402"/>
                  </a:lnTo>
                  <a:lnTo>
                    <a:pt x="819171" y="924402"/>
                  </a:lnTo>
                  <a:lnTo>
                    <a:pt x="729909" y="924402"/>
                  </a:lnTo>
                  <a:lnTo>
                    <a:pt x="691402" y="924402"/>
                  </a:lnTo>
                  <a:lnTo>
                    <a:pt x="687927" y="924402"/>
                  </a:lnTo>
                  <a:lnTo>
                    <a:pt x="560158" y="924402"/>
                  </a:lnTo>
                  <a:lnTo>
                    <a:pt x="432894" y="924402"/>
                  </a:lnTo>
                  <a:lnTo>
                    <a:pt x="305125" y="924402"/>
                  </a:lnTo>
                  <a:cubicBezTo>
                    <a:pt x="275541" y="924402"/>
                    <a:pt x="238373" y="903151"/>
                    <a:pt x="223202" y="877348"/>
                  </a:cubicBezTo>
                  <a:cubicBezTo>
                    <a:pt x="10809" y="509257"/>
                    <a:pt x="10809" y="509257"/>
                    <a:pt x="10809" y="509257"/>
                  </a:cubicBezTo>
                  <a:cubicBezTo>
                    <a:pt x="-3603" y="483452"/>
                    <a:pt x="-3603" y="440951"/>
                    <a:pt x="10809" y="415146"/>
                  </a:cubicBezTo>
                  <a:cubicBezTo>
                    <a:pt x="223202" y="47054"/>
                    <a:pt x="223202" y="47054"/>
                    <a:pt x="223202" y="47054"/>
                  </a:cubicBezTo>
                  <a:cubicBezTo>
                    <a:pt x="238373" y="21251"/>
                    <a:pt x="275541" y="0"/>
                    <a:pt x="305125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dirty="0">
                <a:solidFill>
                  <a:prstClr val="black"/>
                </a:solidFill>
                <a:latin typeface="微软雅黑" panose="020B0503020204020204" charset="-122"/>
              </a:endParaRPr>
            </a:p>
          </p:txBody>
        </p:sp>
      </p:grpSp>
      <p:sp>
        <p:nvSpPr>
          <p:cNvPr id="34" name="标题 1"/>
          <p:cNvSpPr txBox="1"/>
          <p:nvPr/>
        </p:nvSpPr>
        <p:spPr>
          <a:xfrm>
            <a:off x="1909114" y="190169"/>
            <a:ext cx="7095588" cy="795095"/>
          </a:xfrm>
          <a:prstGeom prst="rect">
            <a:avLst/>
          </a:prstGeom>
        </p:spPr>
        <p:txBody>
          <a:bodyPr lIns="91437" tIns="45718" rIns="91437" bIns="45718">
            <a:normAutofit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b="1" dirty="0">
                <a:solidFill>
                  <a:srgbClr val="3B68A1"/>
                </a:solidFill>
                <a:latin typeface="微软雅黑" panose="020B0503020204020204" charset="-122"/>
                <a:ea typeface="微软雅黑" panose="020B0503020204020204" charset="-122"/>
              </a:rPr>
              <a:t>案例分析</a:t>
            </a:r>
          </a:p>
        </p:txBody>
      </p:sp>
      <p:sp>
        <p:nvSpPr>
          <p:cNvPr id="18" name="椭圆 18"/>
          <p:cNvSpPr>
            <a:spLocks noChangeArrowheads="1"/>
          </p:cNvSpPr>
          <p:nvPr/>
        </p:nvSpPr>
        <p:spPr bwMode="auto">
          <a:xfrm>
            <a:off x="-24765" y="5534025"/>
            <a:ext cx="1350645" cy="995045"/>
          </a:xfrm>
          <a:prstGeom prst="ellipse">
            <a:avLst/>
          </a:prstGeom>
          <a:solidFill>
            <a:srgbClr val="4DCEB8"/>
          </a:solidFill>
          <a:ln w="25400" cmpd="sng">
            <a:solidFill>
              <a:srgbClr val="000000">
                <a:alpha val="0"/>
              </a:srgbClr>
            </a:solidFill>
            <a:round/>
          </a:ln>
        </p:spPr>
        <p:txBody>
          <a:bodyPr lIns="0" tIns="0" rIns="0" bIns="0" anchor="ctr"/>
          <a:lstStyle/>
          <a:p>
            <a:pPr defTabSz="584200" eaLnBrk="1" hangingPunct="1">
              <a:defRPr/>
            </a:pPr>
            <a:r>
              <a:rPr lang="zh-CN" altLang="en-US" sz="4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结果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1503680" y="2807836"/>
            <a:ext cx="8808085" cy="2487429"/>
            <a:chOff x="2132" y="3530"/>
            <a:chExt cx="13871" cy="4145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32" y="3530"/>
              <a:ext cx="11291" cy="4145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14573" y="3530"/>
              <a:ext cx="1430" cy="3174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b="1"/>
                <a:t>自删论文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393825" y="4802590"/>
            <a:ext cx="8917940" cy="1965325"/>
            <a:chOff x="2108" y="7156"/>
            <a:chExt cx="14044" cy="3304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108" y="7984"/>
              <a:ext cx="12220" cy="2476"/>
            </a:xfrm>
            <a:prstGeom prst="rect">
              <a:avLst/>
            </a:prstGeom>
          </p:spPr>
        </p:pic>
        <p:sp>
          <p:nvSpPr>
            <p:cNvPr id="35" name="矩形 34"/>
            <p:cNvSpPr/>
            <p:nvPr/>
          </p:nvSpPr>
          <p:spPr>
            <a:xfrm>
              <a:off x="14722" y="7156"/>
              <a:ext cx="1430" cy="3304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/>
                <a:t>7</a:t>
              </a:r>
            </a:p>
            <a:p>
              <a:pPr algn="ctr"/>
              <a:r>
                <a:rPr lang="zh-CN" altLang="en-US" sz="3200" b="1"/>
                <a:t>条处分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6458139"/>
      </p:ext>
    </p:extLst>
  </p:cSld>
  <p:clrMapOvr>
    <a:masterClrMapping/>
  </p:clrMapOvr>
  <p:transition advTm="21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33648" y="781947"/>
            <a:ext cx="10822940" cy="5821682"/>
            <a:chOff x="660391" y="1378955"/>
            <a:chExt cx="10822940" cy="5821682"/>
          </a:xfrm>
        </p:grpSpPr>
        <p:grpSp>
          <p:nvGrpSpPr>
            <p:cNvPr id="35" name="组合 34"/>
            <p:cNvGrpSpPr/>
            <p:nvPr/>
          </p:nvGrpSpPr>
          <p:grpSpPr>
            <a:xfrm>
              <a:off x="4994479" y="1378955"/>
              <a:ext cx="2188633" cy="1723814"/>
              <a:chOff x="5851" y="1155"/>
              <a:chExt cx="2585" cy="2036"/>
            </a:xfrm>
          </p:grpSpPr>
          <p:sp>
            <p:nvSpPr>
              <p:cNvPr id="18" name="MH_Other_2"/>
              <p:cNvSpPr/>
              <p:nvPr/>
            </p:nvSpPr>
            <p:spPr>
              <a:xfrm>
                <a:off x="5851" y="1273"/>
                <a:ext cx="2585" cy="1798"/>
              </a:xfrm>
              <a:prstGeom prst="rect">
                <a:avLst/>
              </a:prstGeom>
              <a:solidFill>
                <a:srgbClr val="B6E9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219170" fontAlgn="base">
                  <a:defRPr/>
                </a:pPr>
                <a:endParaRPr lang="zh-CN" altLang="en-US" sz="1867"/>
              </a:p>
            </p:txBody>
          </p:sp>
          <p:sp>
            <p:nvSpPr>
              <p:cNvPr id="32" name="Shape 201"/>
              <p:cNvSpPr/>
              <p:nvPr/>
            </p:nvSpPr>
            <p:spPr>
              <a:xfrm>
                <a:off x="5902" y="1155"/>
                <a:ext cx="2483" cy="203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0" tIns="0" rIns="0" bIns="0" anchor="t">
                <a:spAutoFit/>
              </a:bodyPr>
              <a:lstStyle/>
              <a:p>
                <a:r>
                  <a:rPr lang="zh-CN" altLang="en-US" sz="1600" b="1" spc="200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在文档中插入大量无关的内容，使检测时计算的“分子”变小或“分母”变大；或大段标准引用以降低</a:t>
                </a:r>
                <a:r>
                  <a:rPr lang="en-US" altLang="zh-CN" sz="1600" b="1" spc="200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“</a:t>
                </a:r>
                <a:r>
                  <a:rPr lang="zh-CN" altLang="en-US" sz="1600" b="1" spc="200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去除引用后的检测比例</a:t>
                </a:r>
                <a:r>
                  <a:rPr lang="en-US" altLang="zh-CN" sz="1600" b="1" spc="200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”</a:t>
                </a:r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>
              <a:off x="8804478" y="2905496"/>
              <a:ext cx="2580640" cy="1384300"/>
              <a:chOff x="10351" y="2958"/>
              <a:chExt cx="3048" cy="1635"/>
            </a:xfrm>
          </p:grpSpPr>
          <p:sp>
            <p:nvSpPr>
              <p:cNvPr id="20" name="MH_Picture_4"/>
              <p:cNvSpPr/>
              <p:nvPr/>
            </p:nvSpPr>
            <p:spPr>
              <a:xfrm>
                <a:off x="10351" y="2958"/>
                <a:ext cx="3034" cy="1635"/>
              </a:xfrm>
              <a:prstGeom prst="rect">
                <a:avLst/>
              </a:prstGeom>
              <a:solidFill>
                <a:srgbClr val="C7F6C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219170" fontAlgn="base">
                  <a:defRPr/>
                </a:pPr>
                <a:endParaRPr lang="zh-CN" altLang="en-US" sz="1867" b="1"/>
              </a:p>
            </p:txBody>
          </p:sp>
          <p:sp>
            <p:nvSpPr>
              <p:cNvPr id="33" name="Shape 201"/>
              <p:cNvSpPr/>
              <p:nvPr/>
            </p:nvSpPr>
            <p:spPr>
              <a:xfrm>
                <a:off x="10467" y="3048"/>
                <a:ext cx="2932" cy="145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0" tIns="0" rIns="0" bIns="0" anchor="t">
                <a:spAutoFit/>
              </a:bodyPr>
              <a:lstStyle/>
              <a:p>
                <a:r>
                  <a:rPr lang="zh-CN" altLang="en-US" sz="1600" b="1" spc="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用翻译软件，将已经撰写好的中文内容先翻译为某种外文，再翻译为中文，以改变原本的表达、语言、格式等</a:t>
                </a:r>
              </a:p>
            </p:txBody>
          </p:sp>
        </p:grpSp>
        <p:grpSp>
          <p:nvGrpSpPr>
            <p:cNvPr id="36" name="组合 35"/>
            <p:cNvGrpSpPr/>
            <p:nvPr/>
          </p:nvGrpSpPr>
          <p:grpSpPr>
            <a:xfrm>
              <a:off x="8804478" y="1477169"/>
              <a:ext cx="2568787" cy="1384300"/>
              <a:chOff x="10351" y="1271"/>
              <a:chExt cx="3034" cy="1635"/>
            </a:xfrm>
          </p:grpSpPr>
          <p:sp>
            <p:nvSpPr>
              <p:cNvPr id="17" name="MH_Other_1"/>
              <p:cNvSpPr/>
              <p:nvPr/>
            </p:nvSpPr>
            <p:spPr>
              <a:xfrm>
                <a:off x="10351" y="1271"/>
                <a:ext cx="3034" cy="1635"/>
              </a:xfrm>
              <a:prstGeom prst="rect">
                <a:avLst/>
              </a:prstGeom>
              <a:solidFill>
                <a:srgbClr val="A1C8C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219170" fontAlgn="base">
                  <a:defRPr/>
                </a:pPr>
                <a:endParaRPr lang="zh-CN" altLang="en-US" sz="1867">
                  <a:solidFill>
                    <a:schemeClr val="bg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" name="Shape 201"/>
              <p:cNvSpPr/>
              <p:nvPr/>
            </p:nvSpPr>
            <p:spPr>
              <a:xfrm>
                <a:off x="10467" y="1687"/>
                <a:ext cx="2782" cy="87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0" tIns="0" rIns="0" bIns="0" anchor="t">
                <a:spAutoFit/>
              </a:bodyPr>
              <a:lstStyle/>
              <a:p>
                <a:r>
                  <a:rPr lang="zh-CN" altLang="en-US" sz="1600" b="1" spc="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将文字内容转换为无法从外观上判别的图片，以减少文献字符数</a:t>
                </a: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7265238" y="1477169"/>
              <a:ext cx="1470660" cy="1384300"/>
              <a:chOff x="8533" y="1271"/>
              <a:chExt cx="1737" cy="1635"/>
            </a:xfrm>
          </p:grpSpPr>
          <p:sp>
            <p:nvSpPr>
              <p:cNvPr id="16" name="MH_Picture_3"/>
              <p:cNvSpPr/>
              <p:nvPr/>
            </p:nvSpPr>
            <p:spPr>
              <a:xfrm>
                <a:off x="8533" y="1271"/>
                <a:ext cx="1737" cy="163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219170" fontAlgn="base">
                  <a:defRPr/>
                </a:pPr>
                <a:endParaRPr lang="zh-CN" altLang="en-US" sz="1867"/>
              </a:p>
            </p:txBody>
          </p:sp>
          <p:sp>
            <p:nvSpPr>
              <p:cNvPr id="13" name="Shape 201"/>
              <p:cNvSpPr/>
              <p:nvPr/>
            </p:nvSpPr>
            <p:spPr>
              <a:xfrm>
                <a:off x="8715" y="1817"/>
                <a:ext cx="1455" cy="67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0" tIns="0" rIns="0" bIns="0" anchor="t">
                <a:spAutoFit/>
              </a:bodyPr>
              <a:lstStyle/>
              <a:p>
                <a:pPr algn="ctr"/>
                <a:r>
                  <a:rPr lang="zh-CN" altLang="en-US" sz="1867" b="1" spc="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直接代写论文</a:t>
                </a:r>
              </a:p>
            </p:txBody>
          </p:sp>
        </p:grpSp>
        <p:grpSp>
          <p:nvGrpSpPr>
            <p:cNvPr id="38" name="组合 37"/>
            <p:cNvGrpSpPr/>
            <p:nvPr/>
          </p:nvGrpSpPr>
          <p:grpSpPr>
            <a:xfrm>
              <a:off x="8804478" y="4334670"/>
              <a:ext cx="2568787" cy="1384300"/>
              <a:chOff x="10351" y="4646"/>
              <a:chExt cx="3034" cy="1635"/>
            </a:xfrm>
          </p:grpSpPr>
          <p:sp>
            <p:nvSpPr>
              <p:cNvPr id="23" name="MH_Picture_5"/>
              <p:cNvSpPr/>
              <p:nvPr/>
            </p:nvSpPr>
            <p:spPr>
              <a:xfrm>
                <a:off x="10351" y="4646"/>
                <a:ext cx="3034" cy="1635"/>
              </a:xfrm>
              <a:prstGeom prst="rect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219170" fontAlgn="base">
                  <a:defRPr/>
                </a:pPr>
                <a:endParaRPr lang="zh-CN" altLang="en-US" sz="1867"/>
              </a:p>
            </p:txBody>
          </p:sp>
          <p:sp>
            <p:nvSpPr>
              <p:cNvPr id="19" name="Shape 201"/>
              <p:cNvSpPr/>
              <p:nvPr/>
            </p:nvSpPr>
            <p:spPr>
              <a:xfrm>
                <a:off x="10455" y="5181"/>
                <a:ext cx="2676" cy="67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0" tIns="0" rIns="0" bIns="0" anchor="t">
                <a:spAutoFit/>
              </a:bodyPr>
              <a:lstStyle/>
              <a:p>
                <a:r>
                  <a:rPr lang="zh-CN" altLang="en-US" sz="1867" b="1" spc="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大幅抄袭教材、教参等书本内容</a:t>
                </a: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8784158" y="5763842"/>
              <a:ext cx="2699173" cy="1383453"/>
              <a:chOff x="10327" y="6334"/>
              <a:chExt cx="3188" cy="1634"/>
            </a:xfrm>
          </p:grpSpPr>
          <p:sp>
            <p:nvSpPr>
              <p:cNvPr id="28" name="MH_Other_3"/>
              <p:cNvSpPr/>
              <p:nvPr/>
            </p:nvSpPr>
            <p:spPr>
              <a:xfrm>
                <a:off x="10351" y="6334"/>
                <a:ext cx="3035" cy="1634"/>
              </a:xfrm>
              <a:prstGeom prst="rect">
                <a:avLst/>
              </a:prstGeom>
              <a:solidFill>
                <a:srgbClr val="4DCE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219170" fontAlgn="base">
                  <a:defRPr/>
                </a:pPr>
                <a:endParaRPr lang="zh-CN" altLang="en-US" sz="1867"/>
              </a:p>
            </p:txBody>
          </p:sp>
          <p:sp>
            <p:nvSpPr>
              <p:cNvPr id="51" name="Shape 201"/>
              <p:cNvSpPr/>
              <p:nvPr/>
            </p:nvSpPr>
            <p:spPr>
              <a:xfrm>
                <a:off x="10327" y="6540"/>
                <a:ext cx="3188" cy="101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0" tIns="0" rIns="0" bIns="0" anchor="t">
                <a:spAutoFit/>
              </a:bodyPr>
              <a:lstStyle/>
              <a:p>
                <a:r>
                  <a:rPr lang="zh-CN" altLang="en-US" sz="1867" b="1" spc="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不同专业互相抄袭，</a:t>
                </a:r>
              </a:p>
              <a:p>
                <a:r>
                  <a:rPr lang="zh-CN" altLang="en-US" sz="1867" b="1" spc="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同专业同年级互相抄袭，同导师师兄弟间抄袭</a:t>
                </a:r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6914718" y="5763843"/>
              <a:ext cx="1820333" cy="1383453"/>
              <a:chOff x="8119" y="6899"/>
              <a:chExt cx="2150" cy="1634"/>
            </a:xfrm>
          </p:grpSpPr>
          <p:sp>
            <p:nvSpPr>
              <p:cNvPr id="27" name="MH_Picture_11"/>
              <p:cNvSpPr/>
              <p:nvPr/>
            </p:nvSpPr>
            <p:spPr>
              <a:xfrm>
                <a:off x="8119" y="6899"/>
                <a:ext cx="2150" cy="1634"/>
              </a:xfrm>
              <a:prstGeom prst="rect">
                <a:avLst/>
              </a:prstGeom>
              <a:solidFill>
                <a:srgbClr val="C6E0B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219170" fontAlgn="base">
                  <a:defRPr/>
                </a:pPr>
                <a:endParaRPr lang="zh-CN" altLang="en-US" sz="1867"/>
              </a:p>
            </p:txBody>
          </p:sp>
          <p:sp>
            <p:nvSpPr>
              <p:cNvPr id="52" name="Shape 201"/>
              <p:cNvSpPr/>
              <p:nvPr/>
            </p:nvSpPr>
            <p:spPr>
              <a:xfrm>
                <a:off x="8219" y="7014"/>
                <a:ext cx="1950" cy="135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 anchor="t">
                <a:spAutoFit/>
              </a:bodyPr>
              <a:lstStyle/>
              <a:p>
                <a:r>
                  <a:rPr lang="zh-CN" altLang="en-US" sz="1867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将简体字、繁体字互换；</a:t>
                </a:r>
              </a:p>
              <a:p>
                <a:r>
                  <a:rPr lang="zh-CN" altLang="en-US" sz="1867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相似表格与图片抄袭</a:t>
                </a:r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4994478" y="5762150"/>
              <a:ext cx="1820333" cy="1438487"/>
              <a:chOff x="5851" y="6332"/>
              <a:chExt cx="2150" cy="1699"/>
            </a:xfrm>
          </p:grpSpPr>
          <p:sp>
            <p:nvSpPr>
              <p:cNvPr id="22" name="MH_Picture_6"/>
              <p:cNvSpPr/>
              <p:nvPr/>
            </p:nvSpPr>
            <p:spPr>
              <a:xfrm>
                <a:off x="5851" y="6332"/>
                <a:ext cx="2150" cy="1635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219170" fontAlgn="base">
                  <a:defRPr/>
                </a:pPr>
                <a:endParaRPr lang="zh-CN" altLang="en-US" sz="1867"/>
              </a:p>
            </p:txBody>
          </p:sp>
          <p:sp>
            <p:nvSpPr>
              <p:cNvPr id="53" name="Shape 201"/>
              <p:cNvSpPr/>
              <p:nvPr/>
            </p:nvSpPr>
            <p:spPr>
              <a:xfrm>
                <a:off x="5896" y="6334"/>
                <a:ext cx="2060" cy="169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 anchor="t">
                <a:spAutoFit/>
              </a:bodyPr>
              <a:lstStyle/>
              <a:p>
                <a:pPr algn="just"/>
                <a:r>
                  <a:rPr lang="zh-CN" altLang="en-US" sz="1867" b="1" spc="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检测和送审、答辩时，提交不一致的论文版本，规避技术检测</a:t>
                </a:r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660392" y="1477168"/>
              <a:ext cx="2208953" cy="2208953"/>
              <a:chOff x="732" y="1271"/>
              <a:chExt cx="2609" cy="2609"/>
            </a:xfrm>
          </p:grpSpPr>
          <p:sp>
            <p:nvSpPr>
              <p:cNvPr id="14" name="MH_Picture_1"/>
              <p:cNvSpPr/>
              <p:nvPr/>
            </p:nvSpPr>
            <p:spPr>
              <a:xfrm>
                <a:off x="732" y="1271"/>
                <a:ext cx="2496" cy="260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219170" fontAlgn="base">
                  <a:defRPr/>
                </a:pPr>
                <a:endParaRPr lang="zh-CN" altLang="en-US" sz="1867"/>
              </a:p>
            </p:txBody>
          </p:sp>
          <p:sp>
            <p:nvSpPr>
              <p:cNvPr id="55" name="Shape 201"/>
              <p:cNvSpPr/>
              <p:nvPr/>
            </p:nvSpPr>
            <p:spPr>
              <a:xfrm>
                <a:off x="765" y="1277"/>
                <a:ext cx="2576" cy="2454"/>
              </a:xfrm>
              <a:prstGeom prst="rect">
                <a:avLst/>
              </a:prstGeom>
              <a:noFill/>
              <a:ln w="9525">
                <a:noFill/>
                <a:miter/>
              </a:ln>
            </p:spPr>
            <p:txBody>
              <a:bodyPr wrap="square" lIns="0" tIns="0" rIns="0" bIns="0">
                <a:spAutoFit/>
              </a:bodyPr>
              <a:lstStyle/>
              <a:p>
                <a:pPr defTabSz="1219170" fontAlgn="base">
                  <a:lnSpc>
                    <a:spcPts val="2667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2400" b="1" spc="200" noProof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rPr>
                  <a:t>剽窃</a:t>
                </a:r>
              </a:p>
              <a:p>
                <a:pPr marL="2540" defTabSz="1219170" fontAlgn="base">
                  <a:lnSpc>
                    <a:spcPts val="2667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867" b="1" spc="200" noProof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rPr>
                  <a:t>剽窃数据</a:t>
                </a:r>
              </a:p>
              <a:p>
                <a:pPr marL="2540" defTabSz="1219170" fontAlgn="base">
                  <a:lnSpc>
                    <a:spcPts val="2667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867" b="1" spc="200" noProof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rPr>
                  <a:t>剽窃实验方法</a:t>
                </a:r>
              </a:p>
              <a:p>
                <a:pPr marL="2540" defTabSz="1219170" fontAlgn="base">
                  <a:lnSpc>
                    <a:spcPts val="2667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867" b="1" spc="200" noProof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rPr>
                  <a:t>大量剽窃文字表述</a:t>
                </a:r>
              </a:p>
              <a:p>
                <a:pPr marL="2540" defTabSz="1219170" fontAlgn="base">
                  <a:lnSpc>
                    <a:spcPts val="2667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867" b="1" spc="200" noProof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rPr>
                  <a:t>剽窃未发表成果</a:t>
                </a:r>
              </a:p>
              <a:p>
                <a:pPr marL="2540" defTabSz="1219170" fontAlgn="base">
                  <a:lnSpc>
                    <a:spcPts val="2667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867" b="1" spc="200" noProof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rPr>
                  <a:t>自我剽窃</a:t>
                </a:r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2869344" y="1467855"/>
              <a:ext cx="1822027" cy="1532467"/>
              <a:chOff x="3341" y="1260"/>
              <a:chExt cx="2152" cy="1810"/>
            </a:xfrm>
          </p:grpSpPr>
          <p:sp>
            <p:nvSpPr>
              <p:cNvPr id="15" name="MH_Picture_2"/>
              <p:cNvSpPr/>
              <p:nvPr/>
            </p:nvSpPr>
            <p:spPr>
              <a:xfrm>
                <a:off x="3341" y="1271"/>
                <a:ext cx="2152" cy="1799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219170" fontAlgn="base">
                  <a:defRPr/>
                </a:pPr>
                <a:endParaRPr lang="zh-CN" altLang="en-US" sz="1867"/>
              </a:p>
            </p:txBody>
          </p:sp>
          <p:sp>
            <p:nvSpPr>
              <p:cNvPr id="56" name="Shape 201"/>
              <p:cNvSpPr/>
              <p:nvPr/>
            </p:nvSpPr>
            <p:spPr>
              <a:xfrm>
                <a:off x="3480" y="1260"/>
                <a:ext cx="1989" cy="1794"/>
              </a:xfrm>
              <a:prstGeom prst="rect">
                <a:avLst/>
              </a:prstGeom>
              <a:noFill/>
              <a:ln w="9525">
                <a:noFill/>
                <a:miter/>
              </a:ln>
            </p:spPr>
            <p:txBody>
              <a:bodyPr wrap="square" lIns="0" tIns="0" rIns="0" bIns="0">
                <a:spAutoFit/>
              </a:bodyPr>
              <a:lstStyle/>
              <a:p>
                <a:pPr defTabSz="121917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2400" b="1" spc="200" noProof="1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rPr>
                  <a:t>伪造</a:t>
                </a:r>
              </a:p>
              <a:p>
                <a:pPr marL="2540" indent="-2540" defTabSz="121917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867" b="1" spc="200" noProof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rPr>
                  <a:t>伪造观点</a:t>
                </a:r>
              </a:p>
              <a:p>
                <a:pPr marL="2540" indent="-2540" defTabSz="121917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867" b="1" spc="200" noProof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rPr>
                  <a:t>伪造图像</a:t>
                </a:r>
              </a:p>
              <a:p>
                <a:pPr marL="2540" indent="-2540" defTabSz="121917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867" b="1" spc="200" noProof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rPr>
                  <a:t>伪造数据</a:t>
                </a:r>
              </a:p>
              <a:p>
                <a:pPr marL="2540" indent="-2540" defTabSz="121917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867" b="1" spc="200" noProof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rPr>
                  <a:t>实验不可重复</a:t>
                </a: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660391" y="3802962"/>
              <a:ext cx="2055707" cy="792480"/>
              <a:chOff x="732" y="4018"/>
              <a:chExt cx="2428" cy="936"/>
            </a:xfrm>
          </p:grpSpPr>
          <p:sp>
            <p:nvSpPr>
              <p:cNvPr id="21" name="MH_Picture_8"/>
              <p:cNvSpPr/>
              <p:nvPr/>
            </p:nvSpPr>
            <p:spPr>
              <a:xfrm>
                <a:off x="732" y="4018"/>
                <a:ext cx="2428" cy="936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219170" fontAlgn="base">
                  <a:defRPr/>
                </a:pPr>
                <a:endParaRPr lang="zh-CN" altLang="en-US" sz="1867"/>
              </a:p>
            </p:txBody>
          </p:sp>
          <p:sp>
            <p:nvSpPr>
              <p:cNvPr id="57" name="Shape 201"/>
              <p:cNvSpPr/>
              <p:nvPr/>
            </p:nvSpPr>
            <p:spPr>
              <a:xfrm>
                <a:off x="968" y="4340"/>
                <a:ext cx="1831" cy="33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 anchor="t">
                <a:spAutoFit/>
              </a:bodyPr>
              <a:lstStyle/>
              <a:p>
                <a:pPr algn="ctr"/>
                <a:r>
                  <a:rPr lang="zh-CN" altLang="en-US" sz="1867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篡    改</a:t>
                </a:r>
              </a:p>
            </p:txBody>
          </p:sp>
        </p:grpSp>
        <p:grpSp>
          <p:nvGrpSpPr>
            <p:cNvPr id="46" name="组合 45"/>
            <p:cNvGrpSpPr/>
            <p:nvPr/>
          </p:nvGrpSpPr>
          <p:grpSpPr>
            <a:xfrm>
              <a:off x="2773671" y="5763842"/>
              <a:ext cx="1822027" cy="1383453"/>
              <a:chOff x="3228" y="6334"/>
              <a:chExt cx="2152" cy="1634"/>
            </a:xfrm>
          </p:grpSpPr>
          <p:sp>
            <p:nvSpPr>
              <p:cNvPr id="26" name="MH_Picture_10"/>
              <p:cNvSpPr/>
              <p:nvPr/>
            </p:nvSpPr>
            <p:spPr>
              <a:xfrm>
                <a:off x="3228" y="6334"/>
                <a:ext cx="2152" cy="1634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219170" fontAlgn="base">
                  <a:defRPr/>
                </a:pPr>
                <a:endParaRPr lang="zh-CN" altLang="en-US" sz="1867"/>
              </a:p>
            </p:txBody>
          </p:sp>
          <p:sp>
            <p:nvSpPr>
              <p:cNvPr id="58" name="Shape 201"/>
              <p:cNvSpPr/>
              <p:nvPr/>
            </p:nvSpPr>
            <p:spPr>
              <a:xfrm>
                <a:off x="3391" y="6956"/>
                <a:ext cx="1829" cy="3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 anchor="t">
                <a:spAutoFit/>
              </a:bodyPr>
              <a:lstStyle/>
              <a:p>
                <a:pPr algn="ctr"/>
                <a:r>
                  <a:rPr lang="zh-CN" altLang="en-US" sz="2133" b="1" spc="213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其他</a:t>
                </a:r>
              </a:p>
            </p:txBody>
          </p:sp>
        </p:grpSp>
        <p:grpSp>
          <p:nvGrpSpPr>
            <p:cNvPr id="45" name="组合 44"/>
            <p:cNvGrpSpPr/>
            <p:nvPr/>
          </p:nvGrpSpPr>
          <p:grpSpPr>
            <a:xfrm>
              <a:off x="661238" y="5763842"/>
              <a:ext cx="2054860" cy="1383453"/>
              <a:chOff x="733" y="6334"/>
              <a:chExt cx="2427" cy="1634"/>
            </a:xfrm>
          </p:grpSpPr>
          <p:sp>
            <p:nvSpPr>
              <p:cNvPr id="24" name="MH_Picture_9"/>
              <p:cNvSpPr/>
              <p:nvPr/>
            </p:nvSpPr>
            <p:spPr>
              <a:xfrm>
                <a:off x="733" y="6334"/>
                <a:ext cx="2427" cy="1634"/>
              </a:xfrm>
              <a:prstGeom prst="rect">
                <a:avLst/>
              </a:prstGeom>
              <a:solidFill>
                <a:schemeClr val="tx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219170" fontAlgn="base">
                  <a:defRPr/>
                </a:pPr>
                <a:endParaRPr lang="zh-CN" altLang="en-US" sz="1867"/>
              </a:p>
            </p:txBody>
          </p:sp>
          <p:sp>
            <p:nvSpPr>
              <p:cNvPr id="59" name="Shape 201"/>
              <p:cNvSpPr/>
              <p:nvPr/>
            </p:nvSpPr>
            <p:spPr>
              <a:xfrm>
                <a:off x="994" y="6915"/>
                <a:ext cx="1829" cy="67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 anchor="t">
                <a:spAutoFit/>
              </a:bodyPr>
              <a:lstStyle/>
              <a:p>
                <a:pPr algn="ctr"/>
                <a:r>
                  <a:rPr lang="zh-CN" altLang="en-US" sz="1867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相关研究伦理问题</a:t>
                </a:r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>
              <a:off x="660391" y="4664022"/>
              <a:ext cx="2055707" cy="1031240"/>
              <a:chOff x="732" y="5035"/>
              <a:chExt cx="2428" cy="1218"/>
            </a:xfrm>
          </p:grpSpPr>
          <p:sp>
            <p:nvSpPr>
              <p:cNvPr id="54" name="MH_Picture_9"/>
              <p:cNvSpPr/>
              <p:nvPr/>
            </p:nvSpPr>
            <p:spPr>
              <a:xfrm>
                <a:off x="732" y="5035"/>
                <a:ext cx="2428" cy="1218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219170" fontAlgn="base">
                  <a:defRPr/>
                </a:pPr>
                <a:endParaRPr lang="zh-CN" altLang="en-US" sz="1867"/>
              </a:p>
            </p:txBody>
          </p:sp>
          <p:sp>
            <p:nvSpPr>
              <p:cNvPr id="60" name="Shape 201"/>
              <p:cNvSpPr/>
              <p:nvPr/>
            </p:nvSpPr>
            <p:spPr>
              <a:xfrm>
                <a:off x="1009" y="5492"/>
                <a:ext cx="1829" cy="33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 anchor="t">
                <a:spAutoFit/>
              </a:bodyPr>
              <a:lstStyle/>
              <a:p>
                <a:pPr algn="ctr"/>
                <a:r>
                  <a:rPr lang="zh-CN" altLang="en-US" sz="1867" b="1" spc="200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版权问题</a:t>
                </a: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2773672" y="2994395"/>
              <a:ext cx="5935980" cy="2866813"/>
              <a:chOff x="3228" y="3063"/>
              <a:chExt cx="7011" cy="3386"/>
            </a:xfrm>
          </p:grpSpPr>
          <p:sp>
            <p:nvSpPr>
              <p:cNvPr id="30" name="MH_SubTitle_1"/>
              <p:cNvSpPr txBox="1"/>
              <p:nvPr/>
            </p:nvSpPr>
            <p:spPr>
              <a:xfrm>
                <a:off x="5883" y="3063"/>
                <a:ext cx="4356" cy="33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ctr"/>
              <a:lstStyle/>
              <a:p>
                <a:pPr algn="r"/>
                <a:r>
                  <a:rPr lang="zh-CN" altLang="en-US" sz="3733" b="1" dirty="0">
                    <a:solidFill>
                      <a:srgbClr val="92D05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Gill Sans" charset="0"/>
                  </a:rPr>
                  <a:t>过程不端</a:t>
                </a:r>
              </a:p>
              <a:p>
                <a:pPr algn="r"/>
                <a:r>
                  <a:rPr lang="zh-CN" altLang="en-US" sz="1867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论文在研究、撰写、答辩过</a:t>
                </a:r>
              </a:p>
              <a:p>
                <a:pPr algn="r"/>
                <a:r>
                  <a:rPr lang="zh-CN" altLang="en-US" sz="1867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程中可能存在的不端行为</a:t>
                </a:r>
              </a:p>
            </p:txBody>
          </p:sp>
          <p:sp>
            <p:nvSpPr>
              <p:cNvPr id="11" name="MH_SubTitle_1"/>
              <p:cNvSpPr txBox="1"/>
              <p:nvPr/>
            </p:nvSpPr>
            <p:spPr>
              <a:xfrm>
                <a:off x="3228" y="3594"/>
                <a:ext cx="2629" cy="265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ctr"/>
              <a:lstStyle/>
              <a:p>
                <a:r>
                  <a:rPr lang="zh-CN" altLang="en-US" sz="3733" b="1" dirty="0">
                    <a:solidFill>
                      <a:srgbClr val="FFC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Gill Sans" charset="0"/>
                  </a:rPr>
                  <a:t>内容不端</a:t>
                </a:r>
              </a:p>
              <a:p>
                <a:r>
                  <a:rPr lang="zh-CN" altLang="en-US" sz="1867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Gill Sans" charset="0"/>
                  </a:rPr>
                  <a:t>论文本身可能存在</a:t>
                </a:r>
              </a:p>
              <a:p>
                <a:r>
                  <a:rPr lang="zh-CN" altLang="en-US" sz="1867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Gill Sans" charset="0"/>
                  </a:rPr>
                  <a:t>的不端行为</a:t>
                </a:r>
              </a:p>
            </p:txBody>
          </p:sp>
        </p:grpSp>
      </p:grpSp>
      <p:sp>
        <p:nvSpPr>
          <p:cNvPr id="62" name="文本框 61"/>
          <p:cNvSpPr txBox="1"/>
          <p:nvPr/>
        </p:nvSpPr>
        <p:spPr>
          <a:xfrm>
            <a:off x="527453" y="320282"/>
            <a:ext cx="22561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学术</a:t>
            </a:r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不端表现</a:t>
            </a:r>
          </a:p>
        </p:txBody>
      </p:sp>
    </p:spTree>
    <p:extLst>
      <p:ext uri="{BB962C8B-B14F-4D97-AF65-F5344CB8AC3E}">
        <p14:creationId xmlns:p14="http://schemas.microsoft.com/office/powerpoint/2010/main" val="2433734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1000"/>
    </mc:Choice>
    <mc:Fallback xmlns="">
      <p:transition advTm="1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075431" y="669202"/>
            <a:ext cx="4255770" cy="665606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规范引用</a:t>
            </a:r>
            <a:r>
              <a:rPr lang="en-US" altLang="zh-CN" sz="32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</a:t>
            </a:r>
            <a:r>
              <a:rPr lang="zh-CN" altLang="en-US" sz="32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严谨撰文</a:t>
            </a:r>
            <a:endParaRPr lang="zh-CN" altLang="en-US" sz="32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6" name="组合 195"/>
          <p:cNvGrpSpPr/>
          <p:nvPr/>
        </p:nvGrpSpPr>
        <p:grpSpPr>
          <a:xfrm>
            <a:off x="73660" y="1595573"/>
            <a:ext cx="12118340" cy="4740910"/>
            <a:chOff x="219" y="3067"/>
            <a:chExt cx="19084" cy="7466"/>
          </a:xfrm>
        </p:grpSpPr>
        <p:grpSp>
          <p:nvGrpSpPr>
            <p:cNvPr id="183" name="组合 182"/>
            <p:cNvGrpSpPr/>
            <p:nvPr/>
          </p:nvGrpSpPr>
          <p:grpSpPr>
            <a:xfrm>
              <a:off x="4303" y="3067"/>
              <a:ext cx="10444" cy="6212"/>
              <a:chOff x="5191" y="3811"/>
              <a:chExt cx="8739" cy="5355"/>
            </a:xfrm>
          </p:grpSpPr>
          <p:cxnSp>
            <p:nvCxnSpPr>
              <p:cNvPr id="168" name="直接连接符 167"/>
              <p:cNvCxnSpPr/>
              <p:nvPr/>
            </p:nvCxnSpPr>
            <p:spPr>
              <a:xfrm>
                <a:off x="10497" y="4951"/>
                <a:ext cx="3144" cy="0"/>
              </a:xfrm>
              <a:prstGeom prst="line">
                <a:avLst/>
              </a:prstGeom>
              <a:ln w="38100" cmpd="sng">
                <a:solidFill>
                  <a:srgbClr val="0E6298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直接连接符 168"/>
              <p:cNvCxnSpPr/>
              <p:nvPr/>
            </p:nvCxnSpPr>
            <p:spPr>
              <a:xfrm rot="16200000">
                <a:off x="8028" y="7211"/>
                <a:ext cx="3144" cy="0"/>
              </a:xfrm>
              <a:prstGeom prst="line">
                <a:avLst/>
              </a:prstGeom>
              <a:ln w="38100" cmpd="sng">
                <a:solidFill>
                  <a:srgbClr val="B95F95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直接连接符 169"/>
              <p:cNvCxnSpPr/>
              <p:nvPr/>
            </p:nvCxnSpPr>
            <p:spPr>
              <a:xfrm>
                <a:off x="10004" y="5477"/>
                <a:ext cx="1496" cy="2642"/>
              </a:xfrm>
              <a:prstGeom prst="line">
                <a:avLst/>
              </a:prstGeom>
              <a:ln w="38100" cmpd="sng">
                <a:solidFill>
                  <a:srgbClr val="4DCEB8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直接连接符 170"/>
              <p:cNvCxnSpPr/>
              <p:nvPr/>
            </p:nvCxnSpPr>
            <p:spPr>
              <a:xfrm flipV="1">
                <a:off x="7942" y="5652"/>
                <a:ext cx="1112" cy="2028"/>
              </a:xfrm>
              <a:prstGeom prst="line">
                <a:avLst/>
              </a:prstGeom>
              <a:ln w="38100" cmpd="sng">
                <a:solidFill>
                  <a:srgbClr val="4DCEB8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直接连接符 171"/>
              <p:cNvCxnSpPr/>
              <p:nvPr/>
            </p:nvCxnSpPr>
            <p:spPr>
              <a:xfrm flipV="1">
                <a:off x="6462" y="5244"/>
                <a:ext cx="2317" cy="1524"/>
              </a:xfrm>
              <a:prstGeom prst="line">
                <a:avLst/>
              </a:prstGeom>
              <a:ln w="38100" cmpd="sng">
                <a:solidFill>
                  <a:srgbClr val="F79E5A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直接连接符 172"/>
              <p:cNvCxnSpPr/>
              <p:nvPr/>
            </p:nvCxnSpPr>
            <p:spPr>
              <a:xfrm>
                <a:off x="10497" y="5184"/>
                <a:ext cx="2435" cy="1591"/>
              </a:xfrm>
              <a:prstGeom prst="line">
                <a:avLst/>
              </a:prstGeom>
              <a:ln w="38100" cmpd="sng">
                <a:solidFill>
                  <a:srgbClr val="F79E5A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直接连接符 173"/>
              <p:cNvCxnSpPr/>
              <p:nvPr/>
            </p:nvCxnSpPr>
            <p:spPr>
              <a:xfrm>
                <a:off x="5527" y="4951"/>
                <a:ext cx="3144" cy="0"/>
              </a:xfrm>
              <a:prstGeom prst="line">
                <a:avLst/>
              </a:prstGeom>
              <a:ln w="38100" cmpd="sng">
                <a:solidFill>
                  <a:srgbClr val="0E6298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65" name="组合 164"/>
              <p:cNvGrpSpPr/>
              <p:nvPr/>
            </p:nvGrpSpPr>
            <p:grpSpPr>
              <a:xfrm>
                <a:off x="8460" y="3811"/>
                <a:ext cx="2279" cy="2279"/>
                <a:chOff x="304800" y="673100"/>
                <a:chExt cx="4000500" cy="4000500"/>
              </a:xfrm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grpSpPr>
            <p:sp>
              <p:nvSpPr>
                <p:cNvPr id="166" name="同心圆 165"/>
                <p:cNvSpPr/>
                <p:nvPr/>
              </p:nvSpPr>
              <p:spPr>
                <a:xfrm>
                  <a:off x="304800" y="673100"/>
                  <a:ext cx="4000500" cy="40005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/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000" b="1">
                    <a:solidFill>
                      <a:schemeClr val="tx1"/>
                    </a:solidFill>
                    <a:latin typeface="黑体" panose="02010609060101010101" charset="-122"/>
                    <a:ea typeface="黑体" panose="02010609060101010101" charset="-122"/>
                  </a:endParaRPr>
                </a:p>
              </p:txBody>
            </p:sp>
            <p:sp>
              <p:nvSpPr>
                <p:cNvPr id="167" name="椭圆 166"/>
                <p:cNvSpPr/>
                <p:nvPr/>
              </p:nvSpPr>
              <p:spPr>
                <a:xfrm>
                  <a:off x="392112" y="760412"/>
                  <a:ext cx="3825874" cy="3825874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 sz="3200" b="1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黑体" panose="02010609060101010101" charset="-122"/>
                      <a:ea typeface="黑体" panose="02010609060101010101" charset="-122"/>
                    </a:rPr>
                    <a:t>引用不当</a:t>
                  </a:r>
                </a:p>
              </p:txBody>
            </p:sp>
          </p:grpSp>
          <p:sp>
            <p:nvSpPr>
              <p:cNvPr id="176" name="椭圆 175"/>
              <p:cNvSpPr/>
              <p:nvPr/>
            </p:nvSpPr>
            <p:spPr>
              <a:xfrm>
                <a:off x="5191" y="4243"/>
                <a:ext cx="1417" cy="1417"/>
              </a:xfrm>
              <a:prstGeom prst="ellipse">
                <a:avLst/>
              </a:prstGeom>
              <a:solidFill>
                <a:srgbClr val="0D61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000" b="1">
                    <a:solidFill>
                      <a:schemeClr val="bg1"/>
                    </a:solidFill>
                    <a:latin typeface="黑体" panose="02010609060101010101" charset="-122"/>
                    <a:ea typeface="黑体" panose="02010609060101010101" charset="-122"/>
                  </a:rPr>
                  <a:t>过度引用</a:t>
                </a:r>
              </a:p>
            </p:txBody>
          </p:sp>
          <p:sp>
            <p:nvSpPr>
              <p:cNvPr id="177" name="椭圆 176"/>
              <p:cNvSpPr/>
              <p:nvPr/>
            </p:nvSpPr>
            <p:spPr>
              <a:xfrm>
                <a:off x="5883" y="6090"/>
                <a:ext cx="1417" cy="1417"/>
              </a:xfrm>
              <a:prstGeom prst="ellipse">
                <a:avLst/>
              </a:prstGeom>
              <a:solidFill>
                <a:srgbClr val="F79E5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0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黑体" panose="02010609060101010101" charset="-122"/>
                    <a:ea typeface="黑体" panose="02010609060101010101" charset="-122"/>
                  </a:rPr>
                  <a:t>引而不注</a:t>
                </a:r>
              </a:p>
            </p:txBody>
          </p:sp>
          <p:sp>
            <p:nvSpPr>
              <p:cNvPr id="178" name="椭圆 177"/>
              <p:cNvSpPr/>
              <p:nvPr/>
            </p:nvSpPr>
            <p:spPr>
              <a:xfrm>
                <a:off x="7093" y="7366"/>
                <a:ext cx="1417" cy="1417"/>
              </a:xfrm>
              <a:prstGeom prst="ellipse">
                <a:avLst/>
              </a:prstGeom>
              <a:solidFill>
                <a:srgbClr val="4DCE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 b="1">
                  <a:latin typeface="黑体" panose="02010609060101010101" charset="-122"/>
                  <a:ea typeface="黑体" panose="02010609060101010101" charset="-122"/>
                </a:endParaRPr>
              </a:p>
            </p:txBody>
          </p:sp>
          <p:sp>
            <p:nvSpPr>
              <p:cNvPr id="179" name="椭圆 178"/>
              <p:cNvSpPr/>
              <p:nvPr/>
            </p:nvSpPr>
            <p:spPr>
              <a:xfrm>
                <a:off x="8892" y="7749"/>
                <a:ext cx="1417" cy="1417"/>
              </a:xfrm>
              <a:prstGeom prst="ellipse">
                <a:avLst/>
              </a:prstGeom>
              <a:solidFill>
                <a:srgbClr val="B95F9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000" b="1">
                    <a:latin typeface="黑体" panose="02010609060101010101" charset="-122"/>
                    <a:ea typeface="黑体" panose="02010609060101010101" charset="-122"/>
                  </a:rPr>
                  <a:t>有意漏引</a:t>
                </a:r>
              </a:p>
            </p:txBody>
          </p:sp>
          <p:sp>
            <p:nvSpPr>
              <p:cNvPr id="180" name="椭圆 179"/>
              <p:cNvSpPr/>
              <p:nvPr/>
            </p:nvSpPr>
            <p:spPr>
              <a:xfrm>
                <a:off x="10690" y="7366"/>
                <a:ext cx="1417" cy="1417"/>
              </a:xfrm>
              <a:prstGeom prst="ellipse">
                <a:avLst/>
              </a:prstGeom>
              <a:solidFill>
                <a:srgbClr val="4DCE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000" b="1">
                    <a:solidFill>
                      <a:srgbClr val="C00000"/>
                    </a:solidFill>
                    <a:latin typeface="黑体" panose="02010609060101010101" charset="-122"/>
                    <a:ea typeface="黑体" panose="02010609060101010101" charset="-122"/>
                  </a:rPr>
                  <a:t>无效引用</a:t>
                </a:r>
              </a:p>
            </p:txBody>
          </p:sp>
          <p:sp>
            <p:nvSpPr>
              <p:cNvPr id="181" name="椭圆 180"/>
              <p:cNvSpPr/>
              <p:nvPr/>
            </p:nvSpPr>
            <p:spPr>
              <a:xfrm>
                <a:off x="11894" y="6090"/>
                <a:ext cx="1417" cy="1417"/>
              </a:xfrm>
              <a:prstGeom prst="ellipse">
                <a:avLst/>
              </a:prstGeom>
              <a:solidFill>
                <a:srgbClr val="F79E5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0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黑体" panose="02010609060101010101" charset="-122"/>
                    <a:ea typeface="黑体" panose="02010609060101010101" charset="-122"/>
                  </a:rPr>
                  <a:t>自引不当</a:t>
                </a:r>
              </a:p>
            </p:txBody>
          </p:sp>
          <p:sp>
            <p:nvSpPr>
              <p:cNvPr id="182" name="椭圆 181"/>
              <p:cNvSpPr/>
              <p:nvPr/>
            </p:nvSpPr>
            <p:spPr>
              <a:xfrm>
                <a:off x="12513" y="4177"/>
                <a:ext cx="1417" cy="1417"/>
              </a:xfrm>
              <a:prstGeom prst="ellipse">
                <a:avLst/>
              </a:prstGeom>
              <a:solidFill>
                <a:srgbClr val="0D61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000" b="1">
                    <a:latin typeface="黑体" panose="02010609060101010101" charset="-122"/>
                    <a:ea typeface="黑体" panose="02010609060101010101" charset="-122"/>
                  </a:rPr>
                  <a:t>故意互引</a:t>
                </a:r>
              </a:p>
            </p:txBody>
          </p:sp>
        </p:grpSp>
        <p:sp>
          <p:nvSpPr>
            <p:cNvPr id="184" name="文本框 183"/>
            <p:cNvSpPr txBox="1"/>
            <p:nvPr/>
          </p:nvSpPr>
          <p:spPr>
            <a:xfrm>
              <a:off x="6521" y="7456"/>
              <a:ext cx="1804" cy="1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>
                  <a:solidFill>
                    <a:srgbClr val="C00000"/>
                  </a:solidFill>
                  <a:latin typeface="黑体" panose="02010609060101010101" charset="-122"/>
                  <a:ea typeface="黑体" panose="02010609060101010101" charset="-122"/>
                </a:rPr>
                <a:t>引用</a:t>
              </a:r>
            </a:p>
            <a:p>
              <a:pPr algn="ctr"/>
              <a:r>
                <a:rPr lang="zh-CN" altLang="en-US" sz="2000" b="1">
                  <a:solidFill>
                    <a:srgbClr val="C00000"/>
                  </a:solidFill>
                  <a:latin typeface="黑体" panose="02010609060101010101" charset="-122"/>
                  <a:ea typeface="黑体" panose="02010609060101010101" charset="-122"/>
                </a:rPr>
                <a:t>未溯源</a:t>
              </a:r>
            </a:p>
          </p:txBody>
        </p:sp>
        <p:grpSp>
          <p:nvGrpSpPr>
            <p:cNvPr id="194" name="组合 193"/>
            <p:cNvGrpSpPr/>
            <p:nvPr/>
          </p:nvGrpSpPr>
          <p:grpSpPr>
            <a:xfrm>
              <a:off x="219" y="3663"/>
              <a:ext cx="19084" cy="6870"/>
              <a:chOff x="1828" y="3603"/>
              <a:chExt cx="19084" cy="6870"/>
            </a:xfrm>
          </p:grpSpPr>
          <p:sp>
            <p:nvSpPr>
              <p:cNvPr id="186" name="文本框 185"/>
              <p:cNvSpPr txBox="1"/>
              <p:nvPr/>
            </p:nvSpPr>
            <p:spPr>
              <a:xfrm>
                <a:off x="1828" y="3603"/>
                <a:ext cx="4102" cy="14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800" b="1">
                    <a:solidFill>
                      <a:schemeClr val="accent3">
                        <a:lumMod val="50000"/>
                      </a:schemeClr>
                    </a:solidFill>
                    <a:latin typeface="黑体" panose="02010609060101010101" charset="-122"/>
                    <a:ea typeface="黑体" panose="02010609060101010101" charset="-122"/>
                  </a:rPr>
                  <a:t>所以引用部分构成引用人作品的主要部分或实质部分</a:t>
                </a:r>
              </a:p>
            </p:txBody>
          </p:sp>
          <p:sp>
            <p:nvSpPr>
              <p:cNvPr id="187" name="文本框 186"/>
              <p:cNvSpPr txBox="1"/>
              <p:nvPr/>
            </p:nvSpPr>
            <p:spPr>
              <a:xfrm>
                <a:off x="1882" y="5965"/>
                <a:ext cx="4857" cy="10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800" b="1">
                    <a:solidFill>
                      <a:schemeClr val="accent3">
                        <a:lumMod val="50000"/>
                      </a:schemeClr>
                    </a:solidFill>
                    <a:latin typeface="黑体" panose="02010609060101010101" charset="-122"/>
                    <a:ea typeface="黑体" panose="02010609060101010101" charset="-122"/>
                  </a:rPr>
                  <a:t>将原作者的研究改头换面作为自己的论点而未注明出处</a:t>
                </a:r>
              </a:p>
            </p:txBody>
          </p:sp>
          <p:sp>
            <p:nvSpPr>
              <p:cNvPr id="188" name="文本框 187"/>
              <p:cNvSpPr txBox="1"/>
              <p:nvPr/>
            </p:nvSpPr>
            <p:spPr>
              <a:xfrm>
                <a:off x="3449" y="8005"/>
                <a:ext cx="4656" cy="10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800" b="1">
                    <a:solidFill>
                      <a:schemeClr val="accent3">
                        <a:lumMod val="50000"/>
                      </a:schemeClr>
                    </a:solidFill>
                    <a:latin typeface="黑体" panose="02010609060101010101" charset="-122"/>
                    <a:ea typeface="黑体" panose="02010609060101010101" charset="-122"/>
                  </a:rPr>
                  <a:t>将转引标注为直引或将引自译著标为引自原著</a:t>
                </a:r>
              </a:p>
            </p:txBody>
          </p:sp>
          <p:sp>
            <p:nvSpPr>
              <p:cNvPr id="189" name="文本框 188"/>
              <p:cNvSpPr txBox="1"/>
              <p:nvPr/>
            </p:nvSpPr>
            <p:spPr>
              <a:xfrm>
                <a:off x="8871" y="9457"/>
                <a:ext cx="4677" cy="10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800" b="1" dirty="0">
                    <a:solidFill>
                      <a:schemeClr val="accent3">
                        <a:lumMod val="50000"/>
                      </a:schemeClr>
                    </a:solidFill>
                    <a:latin typeface="黑体" panose="02010609060101010101" charset="-122"/>
                    <a:ea typeface="黑体" panose="02010609060101010101" charset="-122"/>
                  </a:rPr>
                  <a:t>为突出自己研究的意义而不提及某些已有的研究</a:t>
                </a:r>
              </a:p>
            </p:txBody>
          </p:sp>
          <p:sp>
            <p:nvSpPr>
              <p:cNvPr id="190" name="文本框 189"/>
              <p:cNvSpPr txBox="1"/>
              <p:nvPr/>
            </p:nvSpPr>
            <p:spPr>
              <a:xfrm>
                <a:off x="14177" y="8005"/>
                <a:ext cx="5341" cy="14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800" b="1" dirty="0">
                    <a:solidFill>
                      <a:schemeClr val="accent3">
                        <a:lumMod val="50000"/>
                      </a:schemeClr>
                    </a:solidFill>
                    <a:latin typeface="黑体" panose="02010609060101010101" charset="-122"/>
                    <a:ea typeface="黑体" panose="02010609060101010101" charset="-122"/>
                  </a:rPr>
                  <a:t>为显示研究基础扎实，在论著中加入未引用、或与本文论题根部不相关的文献</a:t>
                </a:r>
              </a:p>
            </p:txBody>
          </p:sp>
          <p:sp>
            <p:nvSpPr>
              <p:cNvPr id="191" name="文本框 190"/>
              <p:cNvSpPr txBox="1"/>
              <p:nvPr/>
            </p:nvSpPr>
            <p:spPr>
              <a:xfrm>
                <a:off x="15694" y="5964"/>
                <a:ext cx="5218" cy="10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800" b="1">
                    <a:solidFill>
                      <a:schemeClr val="accent3">
                        <a:lumMod val="50000"/>
                      </a:schemeClr>
                    </a:solidFill>
                    <a:latin typeface="黑体" panose="02010609060101010101" charset="-122"/>
                    <a:ea typeface="黑体" panose="02010609060101010101" charset="-122"/>
                  </a:rPr>
                  <a:t>处于提高引用率或扩大影响等目的，进行不必要的过度自引</a:t>
                </a:r>
              </a:p>
            </p:txBody>
          </p:sp>
          <p:sp>
            <p:nvSpPr>
              <p:cNvPr id="192" name="文本框 191"/>
              <p:cNvSpPr txBox="1"/>
              <p:nvPr/>
            </p:nvSpPr>
            <p:spPr>
              <a:xfrm>
                <a:off x="16356" y="3604"/>
                <a:ext cx="4556" cy="14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800" b="1">
                    <a:solidFill>
                      <a:schemeClr val="accent3">
                        <a:lumMod val="50000"/>
                      </a:schemeClr>
                    </a:solidFill>
                    <a:latin typeface="黑体" panose="02010609060101010101" charset="-122"/>
                    <a:ea typeface="黑体" panose="02010609060101010101" charset="-122"/>
                    <a:cs typeface="黑体" panose="02010609060101010101" charset="-122"/>
                  </a:rPr>
                  <a:t>为提高批次引用率，作者间采取</a:t>
                </a:r>
                <a:r>
                  <a:rPr lang="en-US" altLang="zh-CN" sz="1800" b="1">
                    <a:solidFill>
                      <a:schemeClr val="accent3">
                        <a:lumMod val="50000"/>
                      </a:schemeClr>
                    </a:solidFill>
                    <a:latin typeface="黑体" panose="02010609060101010101" charset="-122"/>
                    <a:ea typeface="黑体" panose="02010609060101010101" charset="-122"/>
                    <a:cs typeface="黑体" panose="02010609060101010101" charset="-122"/>
                  </a:rPr>
                  <a:t>“</a:t>
                </a:r>
                <a:r>
                  <a:rPr lang="zh-CN" altLang="en-US" sz="1800" b="1">
                    <a:solidFill>
                      <a:schemeClr val="accent3">
                        <a:lumMod val="50000"/>
                      </a:schemeClr>
                    </a:solidFill>
                    <a:latin typeface="黑体" panose="02010609060101010101" charset="-122"/>
                    <a:ea typeface="黑体" panose="02010609060101010101" charset="-122"/>
                    <a:cs typeface="黑体" panose="02010609060101010101" charset="-122"/>
                  </a:rPr>
                  <a:t>团体作战</a:t>
                </a:r>
                <a:r>
                  <a:rPr lang="en-US" altLang="zh-CN" sz="1800" b="1">
                    <a:solidFill>
                      <a:schemeClr val="accent3">
                        <a:lumMod val="50000"/>
                      </a:schemeClr>
                    </a:solidFill>
                    <a:latin typeface="黑体" panose="02010609060101010101" charset="-122"/>
                    <a:ea typeface="黑体" panose="02010609060101010101" charset="-122"/>
                    <a:cs typeface="黑体" panose="02010609060101010101" charset="-122"/>
                  </a:rPr>
                  <a:t>”</a:t>
                </a:r>
                <a:r>
                  <a:rPr lang="zh-CN" altLang="en-US" sz="1800" b="1">
                    <a:solidFill>
                      <a:schemeClr val="accent3">
                        <a:lumMod val="50000"/>
                      </a:schemeClr>
                    </a:solidFill>
                    <a:latin typeface="黑体" panose="02010609060101010101" charset="-122"/>
                    <a:ea typeface="黑体" panose="02010609060101010101" charset="-122"/>
                    <a:cs typeface="黑体" panose="02010609060101010101" charset="-122"/>
                  </a:rPr>
                  <a:t>相互引用的形式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92877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81046" y="363073"/>
            <a:ext cx="59298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“中国知网”学术不端文献检测</a:t>
            </a:r>
          </a:p>
        </p:txBody>
      </p:sp>
      <p:sp>
        <p:nvSpPr>
          <p:cNvPr id="73" name="矩形 72"/>
          <p:cNvSpPr/>
          <p:nvPr/>
        </p:nvSpPr>
        <p:spPr>
          <a:xfrm>
            <a:off x="364449" y="1376718"/>
            <a:ext cx="5646425" cy="4738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“中国知网”学术不端文献检测系统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(AMLC)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是我国第一个可大规模应用的学术不端检测系统。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系统核心技术是同方知网自主研发的“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CNKI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自适应多阶指纹分析技术”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(AMLFP)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。该技术在指纹分析基本原理基础上，融入句法分析等自然语言处理技术，是一种基于内容理解的指纹分析技术和新一代文献检测技术。</a:t>
            </a:r>
          </a:p>
          <a:p>
            <a:pPr>
              <a:lnSpc>
                <a:spcPct val="130000"/>
              </a:lnSpc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该技术可有效应对文字复制、文献内容改写、语句段落重组拼凑、词语替换增删等多种形式的抄袭，是目前全球唯一支持多语种检测、跨语种检测、表格检测等的检测技术。   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6529" y="1887751"/>
            <a:ext cx="5792317" cy="317697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07179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356483" y="479571"/>
            <a:ext cx="57358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质量把控 查重系统</a:t>
            </a:r>
            <a:r>
              <a:rPr lang="en-US" altLang="zh-CN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信息化检测</a:t>
            </a:r>
          </a:p>
        </p:txBody>
      </p:sp>
      <p:pic>
        <p:nvPicPr>
          <p:cNvPr id="6" name="PA_图片 2" descr="F:\案例二\394\1.png"/>
          <p:cNvPicPr preferRelativeResize="0">
            <a:picLocks noChangeArrowheads="1"/>
          </p:cNvPicPr>
          <p:nvPr>
            <p:custDataLst>
              <p:tags r:id="rId2"/>
            </p:custDataLst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" t="29347" r="41232" b="70030"/>
          <a:stretch>
            <a:fillRect/>
          </a:stretch>
        </p:blipFill>
        <p:spPr bwMode="auto">
          <a:xfrm>
            <a:off x="0" y="6810000"/>
            <a:ext cx="12192000" cy="72000"/>
          </a:xfrm>
          <a:prstGeom prst="rect">
            <a:avLst/>
          </a:prstGeom>
          <a:noFill/>
          <a:effectLst>
            <a:outerShdw blurRad="342900" dist="139700" dir="12060000" sx="102000" sy="102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A_图片 4" descr="G:\稻壳儿\5\miracomunicazione\shadow3.pn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0" y="6311899"/>
            <a:ext cx="12192000" cy="498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5"/>
          <p:cNvGrpSpPr/>
          <p:nvPr/>
        </p:nvGrpSpPr>
        <p:grpSpPr>
          <a:xfrm>
            <a:off x="3286723" y="1796778"/>
            <a:ext cx="5876243" cy="4147087"/>
            <a:chOff x="6199748" y="2294758"/>
            <a:chExt cx="4802010" cy="3388601"/>
          </a:xfrm>
        </p:grpSpPr>
        <p:sp>
          <p:nvSpPr>
            <p:cNvPr id="9" name="Freeform 6"/>
            <p:cNvSpPr/>
            <p:nvPr/>
          </p:nvSpPr>
          <p:spPr>
            <a:xfrm>
              <a:off x="7045861" y="2643177"/>
              <a:ext cx="2708066" cy="2708008"/>
            </a:xfrm>
            <a:custGeom>
              <a:avLst/>
              <a:gdLst>
                <a:gd name="connsiteX0" fmla="*/ 0 w 2708066"/>
                <a:gd name="connsiteY0" fmla="*/ 1354004 h 2708008"/>
                <a:gd name="connsiteX1" fmla="*/ 1354033 w 2708066"/>
                <a:gd name="connsiteY1" fmla="*/ 0 h 2708008"/>
                <a:gd name="connsiteX2" fmla="*/ 2708066 w 2708066"/>
                <a:gd name="connsiteY2" fmla="*/ 1354004 h 2708008"/>
                <a:gd name="connsiteX3" fmla="*/ 1354033 w 2708066"/>
                <a:gd name="connsiteY3" fmla="*/ 2708008 h 2708008"/>
                <a:gd name="connsiteX4" fmla="*/ 0 w 2708066"/>
                <a:gd name="connsiteY4" fmla="*/ 1354004 h 2708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08066" h="2708008">
                  <a:moveTo>
                    <a:pt x="0" y="1354004"/>
                  </a:moveTo>
                  <a:cubicBezTo>
                    <a:pt x="0" y="606208"/>
                    <a:pt x="606221" y="0"/>
                    <a:pt x="1354033" y="0"/>
                  </a:cubicBezTo>
                  <a:cubicBezTo>
                    <a:pt x="2101845" y="0"/>
                    <a:pt x="2708066" y="606208"/>
                    <a:pt x="2708066" y="1354004"/>
                  </a:cubicBezTo>
                  <a:cubicBezTo>
                    <a:pt x="2708066" y="2101800"/>
                    <a:pt x="2101845" y="2708008"/>
                    <a:pt x="1354033" y="2708008"/>
                  </a:cubicBezTo>
                  <a:cubicBezTo>
                    <a:pt x="606221" y="2708008"/>
                    <a:pt x="0" y="2101800"/>
                    <a:pt x="0" y="135400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94675" tIns="594667" rIns="594675" bIns="594667" numCol="1" spcCol="1270" anchor="ctr" anchorCtr="0">
              <a:noAutofit/>
            </a:bodyPr>
            <a:lstStyle/>
            <a:p>
              <a:pPr algn="ctr" defTabSz="2437070">
                <a:lnSpc>
                  <a:spcPct val="120000"/>
                </a:lnSpc>
                <a:spcAft>
                  <a:spcPct val="35000"/>
                </a:spcAft>
              </a:pPr>
              <a:endParaRPr lang="id-ID" sz="520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Oval 7"/>
            <p:cNvSpPr/>
            <p:nvPr/>
          </p:nvSpPr>
          <p:spPr>
            <a:xfrm>
              <a:off x="8591026" y="2519799"/>
              <a:ext cx="301176" cy="301171"/>
            </a:xfrm>
            <a:prstGeom prst="ellipse">
              <a:avLst/>
            </a:prstGeom>
            <a:solidFill>
              <a:schemeClr val="accent6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7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Oval 8"/>
            <p:cNvSpPr/>
            <p:nvPr/>
          </p:nvSpPr>
          <p:spPr>
            <a:xfrm>
              <a:off x="7877873" y="5149983"/>
              <a:ext cx="218075" cy="218285"/>
            </a:xfrm>
            <a:prstGeom prst="ellipse">
              <a:avLst/>
            </a:prstGeom>
            <a:solidFill>
              <a:schemeClr val="accent6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56240"/>
                <a:satOff val="2879"/>
                <a:lumOff val="1209"/>
                <a:alphaOff val="0"/>
              </a:schemeClr>
            </a:fillRef>
            <a:effectRef idx="0">
              <a:schemeClr val="accent3">
                <a:hueOff val="56240"/>
                <a:satOff val="2879"/>
                <a:lumOff val="1209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7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Oval 9"/>
            <p:cNvSpPr/>
            <p:nvPr/>
          </p:nvSpPr>
          <p:spPr>
            <a:xfrm>
              <a:off x="9928187" y="3742198"/>
              <a:ext cx="218075" cy="218285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112479"/>
                <a:satOff val="5757"/>
                <a:lumOff val="2418"/>
                <a:alphaOff val="0"/>
              </a:schemeClr>
            </a:fillRef>
            <a:effectRef idx="0">
              <a:schemeClr val="accent3">
                <a:hueOff val="112479"/>
                <a:satOff val="5757"/>
                <a:lumOff val="2418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7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Oval 10"/>
            <p:cNvSpPr/>
            <p:nvPr/>
          </p:nvSpPr>
          <p:spPr>
            <a:xfrm>
              <a:off x="8884647" y="5382188"/>
              <a:ext cx="301176" cy="30117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168719"/>
                <a:satOff val="8636"/>
                <a:lumOff val="3628"/>
                <a:alphaOff val="0"/>
              </a:schemeClr>
            </a:fillRef>
            <a:effectRef idx="0">
              <a:schemeClr val="accent3">
                <a:hueOff val="168719"/>
                <a:satOff val="8636"/>
                <a:lumOff val="3628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7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Oval 11"/>
            <p:cNvSpPr/>
            <p:nvPr/>
          </p:nvSpPr>
          <p:spPr>
            <a:xfrm>
              <a:off x="7578045" y="3164374"/>
              <a:ext cx="218075" cy="218285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224959"/>
                <a:satOff val="11515"/>
                <a:lumOff val="4837"/>
                <a:alphaOff val="0"/>
              </a:schemeClr>
            </a:fillRef>
            <a:effectRef idx="0">
              <a:schemeClr val="accent3">
                <a:hueOff val="224959"/>
                <a:satOff val="11515"/>
                <a:lumOff val="4837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7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12"/>
            <p:cNvSpPr/>
            <p:nvPr/>
          </p:nvSpPr>
          <p:spPr>
            <a:xfrm>
              <a:off x="6199748" y="3131948"/>
              <a:ext cx="1100954" cy="1100602"/>
            </a:xfrm>
            <a:custGeom>
              <a:avLst/>
              <a:gdLst>
                <a:gd name="connsiteX0" fmla="*/ 0 w 1100954"/>
                <a:gd name="connsiteY0" fmla="*/ 550301 h 1100602"/>
                <a:gd name="connsiteX1" fmla="*/ 550477 w 1100954"/>
                <a:gd name="connsiteY1" fmla="*/ 0 h 1100602"/>
                <a:gd name="connsiteX2" fmla="*/ 1100954 w 1100954"/>
                <a:gd name="connsiteY2" fmla="*/ 550301 h 1100602"/>
                <a:gd name="connsiteX3" fmla="*/ 550477 w 1100954"/>
                <a:gd name="connsiteY3" fmla="*/ 1100602 h 1100602"/>
                <a:gd name="connsiteX4" fmla="*/ 0 w 1100954"/>
                <a:gd name="connsiteY4" fmla="*/ 550301 h 1100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0954" h="1100602">
                  <a:moveTo>
                    <a:pt x="0" y="550301"/>
                  </a:moveTo>
                  <a:cubicBezTo>
                    <a:pt x="0" y="246378"/>
                    <a:pt x="246457" y="0"/>
                    <a:pt x="550477" y="0"/>
                  </a:cubicBezTo>
                  <a:cubicBezTo>
                    <a:pt x="854497" y="0"/>
                    <a:pt x="1100954" y="246378"/>
                    <a:pt x="1100954" y="550301"/>
                  </a:cubicBezTo>
                  <a:cubicBezTo>
                    <a:pt x="1100954" y="854224"/>
                    <a:pt x="854497" y="1100602"/>
                    <a:pt x="550477" y="1100602"/>
                  </a:cubicBezTo>
                  <a:cubicBezTo>
                    <a:pt x="246457" y="1100602"/>
                    <a:pt x="0" y="854224"/>
                    <a:pt x="0" y="550301"/>
                  </a:cubicBez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337438"/>
                <a:satOff val="17272"/>
                <a:lumOff val="7255"/>
                <a:alphaOff val="0"/>
              </a:schemeClr>
            </a:fillRef>
            <a:effectRef idx="0">
              <a:schemeClr val="accent3">
                <a:hueOff val="337438"/>
                <a:satOff val="17272"/>
                <a:lumOff val="7255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1227" tIns="241175" rIns="241227" bIns="241175" numCol="1" spcCol="1270" anchor="ctr" anchorCtr="0">
              <a:noAutofit/>
            </a:bodyPr>
            <a:lstStyle/>
            <a:p>
              <a:pPr algn="ctr" defTabSz="984226">
                <a:lnSpc>
                  <a:spcPct val="120000"/>
                </a:lnSpc>
                <a:spcAft>
                  <a:spcPct val="35000"/>
                </a:spcAft>
              </a:pPr>
              <a:endParaRPr lang="id-ID" sz="210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Oval 13"/>
            <p:cNvSpPr/>
            <p:nvPr/>
          </p:nvSpPr>
          <p:spPr>
            <a:xfrm>
              <a:off x="9288092" y="4197527"/>
              <a:ext cx="301176" cy="301171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393678"/>
                <a:satOff val="20151"/>
                <a:lumOff val="8464"/>
                <a:alphaOff val="0"/>
              </a:schemeClr>
            </a:fillRef>
            <a:effectRef idx="0">
              <a:schemeClr val="accent3">
                <a:hueOff val="393678"/>
                <a:satOff val="20151"/>
                <a:lumOff val="8464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7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Oval 14"/>
            <p:cNvSpPr/>
            <p:nvPr/>
          </p:nvSpPr>
          <p:spPr>
            <a:xfrm>
              <a:off x="6461137" y="4435079"/>
              <a:ext cx="544433" cy="54444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449917"/>
                <a:satOff val="23029"/>
                <a:lumOff val="9673"/>
                <a:alphaOff val="0"/>
              </a:schemeClr>
            </a:fillRef>
            <a:effectRef idx="0">
              <a:schemeClr val="accent3">
                <a:hueOff val="449917"/>
                <a:satOff val="23029"/>
                <a:lumOff val="9673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7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15"/>
            <p:cNvSpPr/>
            <p:nvPr/>
          </p:nvSpPr>
          <p:spPr>
            <a:xfrm>
              <a:off x="9900804" y="2294758"/>
              <a:ext cx="1100954" cy="1100602"/>
            </a:xfrm>
            <a:custGeom>
              <a:avLst/>
              <a:gdLst>
                <a:gd name="connsiteX0" fmla="*/ 0 w 1100954"/>
                <a:gd name="connsiteY0" fmla="*/ 550301 h 1100602"/>
                <a:gd name="connsiteX1" fmla="*/ 550477 w 1100954"/>
                <a:gd name="connsiteY1" fmla="*/ 0 h 1100602"/>
                <a:gd name="connsiteX2" fmla="*/ 1100954 w 1100954"/>
                <a:gd name="connsiteY2" fmla="*/ 550301 h 1100602"/>
                <a:gd name="connsiteX3" fmla="*/ 550477 w 1100954"/>
                <a:gd name="connsiteY3" fmla="*/ 1100602 h 1100602"/>
                <a:gd name="connsiteX4" fmla="*/ 0 w 1100954"/>
                <a:gd name="connsiteY4" fmla="*/ 550301 h 1100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0954" h="1100602">
                  <a:moveTo>
                    <a:pt x="0" y="550301"/>
                  </a:moveTo>
                  <a:cubicBezTo>
                    <a:pt x="0" y="246378"/>
                    <a:pt x="246457" y="0"/>
                    <a:pt x="550477" y="0"/>
                  </a:cubicBezTo>
                  <a:cubicBezTo>
                    <a:pt x="854497" y="0"/>
                    <a:pt x="1100954" y="246378"/>
                    <a:pt x="1100954" y="550301"/>
                  </a:cubicBezTo>
                  <a:cubicBezTo>
                    <a:pt x="1100954" y="854224"/>
                    <a:pt x="854497" y="1100602"/>
                    <a:pt x="550477" y="1100602"/>
                  </a:cubicBezTo>
                  <a:cubicBezTo>
                    <a:pt x="246457" y="1100602"/>
                    <a:pt x="0" y="854224"/>
                    <a:pt x="0" y="55030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506157"/>
                <a:satOff val="25908"/>
                <a:lumOff val="10883"/>
                <a:alphaOff val="0"/>
              </a:schemeClr>
            </a:fillRef>
            <a:effectRef idx="0">
              <a:schemeClr val="accent3">
                <a:hueOff val="506157"/>
                <a:satOff val="25908"/>
                <a:lumOff val="1088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1227" tIns="241175" rIns="241227" bIns="241175" numCol="1" spcCol="1270" anchor="ctr" anchorCtr="0">
              <a:noAutofit/>
            </a:bodyPr>
            <a:lstStyle/>
            <a:p>
              <a:pPr algn="ctr" defTabSz="984226">
                <a:lnSpc>
                  <a:spcPct val="120000"/>
                </a:lnSpc>
                <a:spcAft>
                  <a:spcPct val="35000"/>
                </a:spcAft>
              </a:pPr>
              <a:endParaRPr lang="id-ID" sz="210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Oval 16"/>
            <p:cNvSpPr/>
            <p:nvPr/>
          </p:nvSpPr>
          <p:spPr>
            <a:xfrm>
              <a:off x="9540385" y="3373960"/>
              <a:ext cx="301176" cy="301171"/>
            </a:xfrm>
            <a:prstGeom prst="ellipse">
              <a:avLst/>
            </a:prstGeom>
            <a:solidFill>
              <a:schemeClr val="accent5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562397"/>
                <a:satOff val="28787"/>
                <a:lumOff val="12092"/>
                <a:alphaOff val="0"/>
              </a:schemeClr>
            </a:fillRef>
            <a:effectRef idx="0">
              <a:schemeClr val="accent3">
                <a:hueOff val="562397"/>
                <a:satOff val="28787"/>
                <a:lumOff val="1209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7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Oval 17"/>
            <p:cNvSpPr/>
            <p:nvPr/>
          </p:nvSpPr>
          <p:spPr>
            <a:xfrm>
              <a:off x="6243062" y="5047837"/>
              <a:ext cx="218075" cy="218285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618636"/>
                <a:satOff val="31665"/>
                <a:lumOff val="13301"/>
                <a:alphaOff val="0"/>
              </a:schemeClr>
            </a:fillRef>
            <a:effectRef idx="0">
              <a:schemeClr val="accent3">
                <a:hueOff val="618636"/>
                <a:satOff val="31665"/>
                <a:lumOff val="13301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7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Oval 18"/>
            <p:cNvSpPr/>
            <p:nvPr/>
          </p:nvSpPr>
          <p:spPr>
            <a:xfrm>
              <a:off x="7733702" y="4763552"/>
              <a:ext cx="218075" cy="218285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674876"/>
                <a:satOff val="34544"/>
                <a:lumOff val="14510"/>
                <a:alphaOff val="0"/>
              </a:schemeClr>
            </a:fillRef>
            <a:effectRef idx="0">
              <a:schemeClr val="accent3">
                <a:hueOff val="674876"/>
                <a:satOff val="34544"/>
                <a:lumOff val="1451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7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4" name="Title 13"/>
          <p:cNvSpPr txBox="1"/>
          <p:nvPr/>
        </p:nvSpPr>
        <p:spPr>
          <a:xfrm>
            <a:off x="4973133" y="2934625"/>
            <a:ext cx="2274636" cy="1891865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341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影响检测系统效果的两大要素</a:t>
            </a:r>
            <a:endParaRPr lang="en-US" altLang="zh-CN" sz="3795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52"/>
          <p:cNvSpPr txBox="1"/>
          <p:nvPr/>
        </p:nvSpPr>
        <p:spPr>
          <a:xfrm>
            <a:off x="8244728" y="2247468"/>
            <a:ext cx="568413" cy="4902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65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id-ID" sz="265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53"/>
          <p:cNvSpPr txBox="1"/>
          <p:nvPr/>
        </p:nvSpPr>
        <p:spPr>
          <a:xfrm>
            <a:off x="3754140" y="3206064"/>
            <a:ext cx="568413" cy="4902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65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id-ID" sz="265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78"/>
          <p:cNvSpPr txBox="1"/>
          <p:nvPr/>
        </p:nvSpPr>
        <p:spPr>
          <a:xfrm>
            <a:off x="1289041" y="3224898"/>
            <a:ext cx="1932659" cy="5604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zh-CN" sz="3035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检测算法</a:t>
            </a:r>
          </a:p>
        </p:txBody>
      </p:sp>
      <p:sp>
        <p:nvSpPr>
          <p:cNvPr id="28" name="TextBox 78"/>
          <p:cNvSpPr txBox="1"/>
          <p:nvPr/>
        </p:nvSpPr>
        <p:spPr>
          <a:xfrm>
            <a:off x="9590880" y="2072105"/>
            <a:ext cx="2601045" cy="5604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3035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比对资源库</a:t>
            </a:r>
            <a:endParaRPr lang="id-ID" sz="3035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841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25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258487" y="274118"/>
            <a:ext cx="53767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质量把控 查重系统</a:t>
            </a:r>
            <a:r>
              <a:rPr lang="en-US" altLang="zh-CN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检测算法</a:t>
            </a:r>
          </a:p>
        </p:txBody>
      </p:sp>
      <p:sp>
        <p:nvSpPr>
          <p:cNvPr id="61" name="矩形 27"/>
          <p:cNvSpPr/>
          <p:nvPr/>
        </p:nvSpPr>
        <p:spPr>
          <a:xfrm>
            <a:off x="7931167" y="908360"/>
            <a:ext cx="1522355" cy="468312"/>
          </a:xfrm>
          <a:prstGeom prst="rect">
            <a:avLst/>
          </a:prstGeom>
          <a:noFill/>
          <a:ln w="9525">
            <a:noFill/>
          </a:ln>
        </p:spPr>
        <p:txBody>
          <a:bodyPr lIns="90169" tIns="46989" rIns="90169" bIns="46989" anchor="ctr"/>
          <a:lstStyle/>
          <a:p>
            <a:pPr algn="ctr"/>
            <a:r>
              <a:rPr lang="zh-CN" altLang="en-US" sz="2400" b="1" dirty="0">
                <a:solidFill>
                  <a:srgbClr val="3B68A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Gill Sans" charset="0"/>
              </a:rPr>
              <a:t>实现功能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6636200" y="1376672"/>
            <a:ext cx="5555800" cy="5116272"/>
            <a:chOff x="5613196" y="1096302"/>
            <a:chExt cx="3268474" cy="3837204"/>
          </a:xfrm>
        </p:grpSpPr>
        <p:sp>
          <p:nvSpPr>
            <p:cNvPr id="99" name="矩形 27"/>
            <p:cNvSpPr/>
            <p:nvPr/>
          </p:nvSpPr>
          <p:spPr>
            <a:xfrm>
              <a:off x="5613196" y="1157709"/>
              <a:ext cx="2916465" cy="3775797"/>
            </a:xfrm>
            <a:prstGeom prst="rect">
              <a:avLst/>
            </a:prstGeom>
            <a:solidFill>
              <a:srgbClr val="3B68A1"/>
            </a:solidFill>
            <a:ln w="9525">
              <a:noFill/>
            </a:ln>
          </p:spPr>
          <p:txBody>
            <a:bodyPr lIns="90169" tIns="46989" rIns="90169" bIns="46989" anchor="ctr"/>
            <a:lstStyle/>
            <a:p>
              <a:pPr algn="ctr"/>
              <a:endParaRPr lang="zh-CN" altLang="en-US" sz="2400" b="1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5634612" y="1096302"/>
              <a:ext cx="3247058" cy="38372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buChar char="•"/>
              </a:pP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 文字抄袭检测</a:t>
              </a:r>
            </a:p>
            <a:p>
              <a:pPr>
                <a:lnSpc>
                  <a:spcPct val="150000"/>
                </a:lnSpc>
                <a:buChar char="•"/>
              </a:pP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 跨语言抄袭检测</a:t>
              </a:r>
            </a:p>
            <a:p>
              <a:pPr>
                <a:lnSpc>
                  <a:spcPct val="150000"/>
                </a:lnSpc>
                <a:buChar char="•"/>
              </a:pP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 表格、</a:t>
              </a: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图形、公式抄袭</a:t>
              </a: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检测</a:t>
              </a:r>
            </a:p>
            <a:p>
              <a:pPr>
                <a:lnSpc>
                  <a:spcPct val="150000"/>
                </a:lnSpc>
                <a:buChar char="•"/>
              </a:pP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 一稿多投检测</a:t>
              </a:r>
            </a:p>
            <a:p>
              <a:pPr>
                <a:lnSpc>
                  <a:spcPct val="150000"/>
                </a:lnSpc>
                <a:buChar char="•"/>
              </a:pP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 观点抄袭检测</a:t>
              </a:r>
            </a:p>
            <a:p>
              <a:pPr>
                <a:lnSpc>
                  <a:spcPct val="150000"/>
                </a:lnSpc>
                <a:buChar char="•"/>
              </a:pP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 多语种检测</a:t>
              </a:r>
            </a:p>
            <a:p>
              <a:pPr>
                <a:lnSpc>
                  <a:spcPct val="150000"/>
                </a:lnSpc>
                <a:buChar char="•"/>
              </a:pP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 支持校内互检</a:t>
              </a:r>
              <a:endPara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  <a:p>
              <a:pPr>
                <a:lnSpc>
                  <a:spcPct val="150000"/>
                </a:lnSpc>
                <a:buChar char="•"/>
              </a:pP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支持相同作者识别</a:t>
              </a:r>
              <a:endPara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  <a:p>
              <a:pPr>
                <a:lnSpc>
                  <a:spcPct val="150000"/>
                </a:lnSpc>
                <a:buChar char="•"/>
              </a:pP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支持引用与非引用内容检测</a:t>
              </a:r>
              <a:endPara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  <a:buChar char="•"/>
              </a:pPr>
              <a:r>
                <a:rPr lang="zh-CN" altLang="zh-CN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自动识别法律法规案例并标明为引用</a:t>
              </a:r>
              <a:endPara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  <a:buFontTx/>
                <a:buChar char="•"/>
              </a:pP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自动识别目录、原创声明和参考文献</a:t>
              </a:r>
              <a:endPara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8" name="组合 1"/>
          <p:cNvGrpSpPr/>
          <p:nvPr/>
        </p:nvGrpSpPr>
        <p:grpSpPr>
          <a:xfrm>
            <a:off x="964517" y="3000794"/>
            <a:ext cx="4824587" cy="2428783"/>
            <a:chOff x="3622" y="3382"/>
            <a:chExt cx="7586" cy="4745"/>
          </a:xfrm>
        </p:grpSpPr>
        <p:pic>
          <p:nvPicPr>
            <p:cNvPr id="69" name="Picture 50" descr="left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45" y="5868"/>
              <a:ext cx="960" cy="1410"/>
            </a:xfrm>
            <a:prstGeom prst="rect">
              <a:avLst/>
            </a:prstGeom>
            <a:noFill/>
            <a:ln w="9525" cap="flat" cmpd="sng">
              <a:solidFill>
                <a:srgbClr val="296FAF"/>
              </a:solidFill>
              <a:prstDash val="solid"/>
              <a:miter/>
              <a:headEnd type="none" w="med" len="med"/>
              <a:tailEnd type="none" w="med" len="med"/>
            </a:ln>
          </p:spPr>
        </p:pic>
        <p:pic>
          <p:nvPicPr>
            <p:cNvPr id="70" name="Picture 27" descr="left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87" y="5606"/>
              <a:ext cx="693" cy="1140"/>
            </a:xfrm>
            <a:prstGeom prst="rect">
              <a:avLst/>
            </a:prstGeom>
            <a:noFill/>
            <a:ln w="9525" cap="flat" cmpd="sng">
              <a:solidFill>
                <a:srgbClr val="296FAF"/>
              </a:solidFill>
              <a:prstDash val="solid"/>
              <a:miter/>
              <a:headEnd type="none" w="med" len="med"/>
              <a:tailEnd type="none" w="med" len="med"/>
            </a:ln>
          </p:spPr>
        </p:pic>
        <p:pic>
          <p:nvPicPr>
            <p:cNvPr id="71" name="Picture 35" descr="left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72" y="6135"/>
              <a:ext cx="787" cy="1140"/>
            </a:xfrm>
            <a:prstGeom prst="rect">
              <a:avLst/>
            </a:prstGeom>
            <a:noFill/>
            <a:ln w="9525" cap="flat" cmpd="sng">
              <a:solidFill>
                <a:srgbClr val="296FAF"/>
              </a:solidFill>
              <a:prstDash val="solid"/>
              <a:miter/>
              <a:headEnd type="none" w="med" len="med"/>
              <a:tailEnd type="none" w="med" len="med"/>
            </a:ln>
          </p:spPr>
        </p:pic>
        <p:pic>
          <p:nvPicPr>
            <p:cNvPr id="72" name="Picture 36" descr="4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468" y="3630"/>
              <a:ext cx="1117" cy="1616"/>
            </a:xfrm>
            <a:prstGeom prst="rect">
              <a:avLst/>
            </a:prstGeom>
            <a:noFill/>
            <a:ln w="9525" cap="flat" cmpd="sng">
              <a:solidFill>
                <a:srgbClr val="CA3C20"/>
              </a:solidFill>
              <a:prstDash val="solid"/>
              <a:miter/>
              <a:headEnd type="none" w="med" len="med"/>
              <a:tailEnd type="none" w="med" len="med"/>
            </a:ln>
          </p:spPr>
        </p:pic>
        <p:sp>
          <p:nvSpPr>
            <p:cNvPr id="73" name="AutoShape 37"/>
            <p:cNvSpPr/>
            <p:nvPr/>
          </p:nvSpPr>
          <p:spPr>
            <a:xfrm>
              <a:off x="5339" y="4335"/>
              <a:ext cx="905" cy="213"/>
            </a:xfrm>
            <a:prstGeom prst="rightArrow">
              <a:avLst>
                <a:gd name="adj1" fmla="val 50000"/>
                <a:gd name="adj2" fmla="val 105701"/>
              </a:avLst>
            </a:prstGeom>
            <a:gradFill rotWithShape="0">
              <a:gsLst>
                <a:gs pos="0">
                  <a:srgbClr val="17364E"/>
                </a:gs>
                <a:gs pos="100000">
                  <a:srgbClr val="3375A9"/>
                </a:gs>
              </a:gsLst>
              <a:lin ang="18900000" scaled="1"/>
              <a:tileRect/>
            </a:gradFill>
            <a:ln w="9525">
              <a:noFill/>
              <a:miter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067" noProof="1">
                <a:solidFill>
                  <a:srgbClr val="E57505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74" name="AutoShape 38"/>
            <p:cNvSpPr/>
            <p:nvPr/>
          </p:nvSpPr>
          <p:spPr>
            <a:xfrm rot="10800000">
              <a:off x="8070" y="4350"/>
              <a:ext cx="813" cy="213"/>
            </a:xfrm>
            <a:prstGeom prst="rightArrow">
              <a:avLst>
                <a:gd name="adj1" fmla="val 50000"/>
                <a:gd name="adj2" fmla="val 94468"/>
              </a:avLst>
            </a:prstGeom>
            <a:gradFill rotWithShape="0">
              <a:gsLst>
                <a:gs pos="0">
                  <a:srgbClr val="17364E"/>
                </a:gs>
                <a:gs pos="100000">
                  <a:srgbClr val="3375A9"/>
                </a:gs>
              </a:gsLst>
              <a:lin ang="18900000" scaled="1"/>
              <a:tileRect/>
            </a:gradFill>
            <a:ln w="9525">
              <a:noFill/>
            </a:ln>
          </p:spPr>
          <p:txBody>
            <a:bodyPr rot="10800000" wrap="none" anchor="ctr"/>
            <a:lstStyle/>
            <a:p>
              <a:pPr algn="ctr"/>
              <a:endParaRPr lang="en-US" altLang="en-US" sz="1400" dirty="0">
                <a:solidFill>
                  <a:srgbClr val="E57505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75" name="Rectangle 40"/>
            <p:cNvSpPr/>
            <p:nvPr/>
          </p:nvSpPr>
          <p:spPr>
            <a:xfrm>
              <a:off x="6261" y="6652"/>
              <a:ext cx="407" cy="285"/>
            </a:xfrm>
            <a:prstGeom prst="rect">
              <a:avLst/>
            </a:prstGeom>
            <a:noFill/>
            <a:ln w="9525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067" noProof="1">
                <a:latin typeface="Arial" panose="020B0604020202020204" charset="-116"/>
                <a:ea typeface="宋体" panose="02010600030101010101" pitchFamily="2" charset="-122"/>
              </a:endParaRPr>
            </a:p>
          </p:txBody>
        </p:sp>
        <p:sp>
          <p:nvSpPr>
            <p:cNvPr id="76" name="Rectangle 42"/>
            <p:cNvSpPr/>
            <p:nvPr/>
          </p:nvSpPr>
          <p:spPr>
            <a:xfrm>
              <a:off x="6251" y="5974"/>
              <a:ext cx="405" cy="360"/>
            </a:xfrm>
            <a:prstGeom prst="rect">
              <a:avLst/>
            </a:prstGeom>
            <a:noFill/>
            <a:ln w="9525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067" noProof="1">
                <a:latin typeface="Arial" panose="020B0604020202020204" charset="-116"/>
                <a:ea typeface="宋体" panose="02010600030101010101" pitchFamily="2" charset="-122"/>
              </a:endParaRPr>
            </a:p>
          </p:txBody>
        </p:sp>
        <p:sp>
          <p:nvSpPr>
            <p:cNvPr id="77" name="Rectangle 43"/>
            <p:cNvSpPr/>
            <p:nvPr/>
          </p:nvSpPr>
          <p:spPr>
            <a:xfrm>
              <a:off x="7394" y="6484"/>
              <a:ext cx="307" cy="350"/>
            </a:xfrm>
            <a:prstGeom prst="rect">
              <a:avLst/>
            </a:prstGeom>
            <a:noFill/>
            <a:ln w="9525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067" noProof="1">
                <a:latin typeface="Arial" panose="020B0604020202020204" charset="-116"/>
                <a:ea typeface="宋体" panose="02010600030101010101" pitchFamily="2" charset="-122"/>
              </a:endParaRPr>
            </a:p>
          </p:txBody>
        </p:sp>
        <p:sp>
          <p:nvSpPr>
            <p:cNvPr id="78" name="AutoShape 44"/>
            <p:cNvSpPr/>
            <p:nvPr/>
          </p:nvSpPr>
          <p:spPr>
            <a:xfrm>
              <a:off x="6739" y="6652"/>
              <a:ext cx="675" cy="285"/>
            </a:xfrm>
            <a:prstGeom prst="leftRightArrow">
              <a:avLst>
                <a:gd name="adj1" fmla="val 49472"/>
                <a:gd name="adj2" fmla="val 69813"/>
              </a:avLst>
            </a:prstGeom>
            <a:gradFill rotWithShape="0">
              <a:gsLst>
                <a:gs pos="0">
                  <a:srgbClr val="0B1A25"/>
                </a:gs>
                <a:gs pos="100000">
                  <a:srgbClr val="3375A9"/>
                </a:gs>
              </a:gsLst>
              <a:lin ang="5400000" scaled="1"/>
              <a:tileRect/>
            </a:gradFill>
            <a:ln w="9525">
              <a:noFill/>
              <a:miter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067" noProof="1">
                <a:solidFill>
                  <a:srgbClr val="E57505"/>
                </a:solidFill>
                <a:latin typeface="Arial" panose="020B0604020202020204" charset="-116"/>
                <a:ea typeface="宋体" panose="02010600030101010101" pitchFamily="2" charset="-122"/>
              </a:endParaRPr>
            </a:p>
          </p:txBody>
        </p:sp>
        <p:sp>
          <p:nvSpPr>
            <p:cNvPr id="79" name="AutoShape 45"/>
            <p:cNvSpPr/>
            <p:nvPr/>
          </p:nvSpPr>
          <p:spPr>
            <a:xfrm rot="-600000" flipV="1">
              <a:off x="6574" y="5869"/>
              <a:ext cx="1405" cy="218"/>
            </a:xfrm>
            <a:prstGeom prst="leftRightArrow">
              <a:avLst>
                <a:gd name="adj1" fmla="val 50000"/>
                <a:gd name="adj2" fmla="val 129310"/>
              </a:avLst>
            </a:prstGeom>
            <a:gradFill rotWithShape="0">
              <a:gsLst>
                <a:gs pos="0">
                  <a:srgbClr val="0B1A25"/>
                </a:gs>
                <a:gs pos="100000">
                  <a:srgbClr val="3375A9"/>
                </a:gs>
              </a:gsLst>
              <a:lin ang="5400000" scaled="1"/>
              <a:tileRect/>
            </a:gradFill>
            <a:ln w="9525">
              <a:noFill/>
              <a:miter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067" noProof="1">
                <a:solidFill>
                  <a:srgbClr val="E57505"/>
                </a:solidFill>
                <a:latin typeface="Arial" panose="020B0604020202020204" charset="-116"/>
                <a:ea typeface="宋体" panose="02010600030101010101" pitchFamily="2" charset="-122"/>
              </a:endParaRPr>
            </a:p>
          </p:txBody>
        </p:sp>
        <p:pic>
          <p:nvPicPr>
            <p:cNvPr id="80" name="Picture 46" descr="left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780" y="3427"/>
              <a:ext cx="1316" cy="1848"/>
            </a:xfrm>
            <a:prstGeom prst="rect">
              <a:avLst/>
            </a:prstGeom>
            <a:noFill/>
            <a:ln w="9525" cap="flat" cmpd="sng">
              <a:solidFill>
                <a:srgbClr val="296FAF"/>
              </a:solidFill>
              <a:prstDash val="solid"/>
              <a:miter/>
              <a:headEnd type="none" w="med" len="med"/>
              <a:tailEnd type="none" w="med" len="med"/>
            </a:ln>
          </p:spPr>
        </p:pic>
        <p:sp>
          <p:nvSpPr>
            <p:cNvPr id="81" name="Rectangle 51"/>
            <p:cNvSpPr/>
            <p:nvPr/>
          </p:nvSpPr>
          <p:spPr>
            <a:xfrm>
              <a:off x="8036" y="5674"/>
              <a:ext cx="307" cy="355"/>
            </a:xfrm>
            <a:prstGeom prst="rect">
              <a:avLst/>
            </a:prstGeom>
            <a:noFill/>
            <a:ln w="9525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067" noProof="1">
                <a:latin typeface="Arial" panose="020B0604020202020204" charset="-116"/>
                <a:ea typeface="宋体" panose="02010600030101010101" pitchFamily="2" charset="-122"/>
              </a:endParaRPr>
            </a:p>
          </p:txBody>
        </p:sp>
        <p:sp>
          <p:nvSpPr>
            <p:cNvPr id="82" name="AutoShape 52"/>
            <p:cNvSpPr/>
            <p:nvPr/>
          </p:nvSpPr>
          <p:spPr>
            <a:xfrm rot="5400000">
              <a:off x="6810" y="5413"/>
              <a:ext cx="423" cy="202"/>
            </a:xfrm>
            <a:prstGeom prst="rightArrow">
              <a:avLst>
                <a:gd name="adj1" fmla="val 50000"/>
                <a:gd name="adj2" fmla="val 104344"/>
              </a:avLst>
            </a:prstGeom>
            <a:gradFill rotWithShape="0">
              <a:gsLst>
                <a:gs pos="0">
                  <a:srgbClr val="0B1A25"/>
                </a:gs>
                <a:gs pos="100000">
                  <a:srgbClr val="3375A9"/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 rot="10800000" vert="eaVert" wrap="none" anchor="ctr"/>
            <a:lstStyle/>
            <a:p>
              <a:pPr algn="ctr"/>
              <a:endParaRPr lang="en-US" altLang="en-US" sz="1400" dirty="0">
                <a:solidFill>
                  <a:srgbClr val="E57505"/>
                </a:solidFill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83" name="圆柱形 35"/>
            <p:cNvSpPr/>
            <p:nvPr/>
          </p:nvSpPr>
          <p:spPr>
            <a:xfrm>
              <a:off x="9120" y="3656"/>
              <a:ext cx="2088" cy="1357"/>
            </a:xfrm>
            <a:prstGeom prst="can">
              <a:avLst>
                <a:gd name="adj" fmla="val 25000"/>
              </a:avLst>
            </a:prstGeom>
            <a:gradFill rotWithShape="0">
              <a:gsLst>
                <a:gs pos="0">
                  <a:srgbClr val="1488EA"/>
                </a:gs>
                <a:gs pos="100000">
                  <a:srgbClr val="093E6B"/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 anchor="ctr"/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Arial Black" panose="020B0A04020102020204" pitchFamily="34" charset="0"/>
                  <a:ea typeface="黑体" panose="02010609060101010101" charset="-122"/>
                </a:rPr>
                <a:t>比对资源库</a:t>
              </a:r>
            </a:p>
          </p:txBody>
        </p:sp>
        <p:pic>
          <p:nvPicPr>
            <p:cNvPr id="84" name="Picture 36" descr="4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660" y="3382"/>
              <a:ext cx="1113" cy="1616"/>
            </a:xfrm>
            <a:prstGeom prst="rect">
              <a:avLst/>
            </a:prstGeom>
            <a:noFill/>
            <a:ln w="9525" cap="flat" cmpd="sng">
              <a:solidFill>
                <a:srgbClr val="CA3C20"/>
              </a:solidFill>
              <a:prstDash val="solid"/>
              <a:miter/>
              <a:headEnd type="none" w="med" len="med"/>
              <a:tailEnd type="none" w="med" len="med"/>
            </a:ln>
          </p:spPr>
        </p:pic>
        <p:sp>
          <p:nvSpPr>
            <p:cNvPr id="85" name="Text Box 22"/>
            <p:cNvSpPr txBox="1"/>
            <p:nvPr/>
          </p:nvSpPr>
          <p:spPr>
            <a:xfrm>
              <a:off x="3622" y="5362"/>
              <a:ext cx="1788" cy="66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zh-CN" altLang="en-US" sz="1600" b="1" dirty="0">
                  <a:solidFill>
                    <a:srgbClr val="22517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检测文献</a:t>
              </a:r>
            </a:p>
          </p:txBody>
        </p:sp>
        <p:sp>
          <p:nvSpPr>
            <p:cNvPr id="86" name="Text Box 24"/>
            <p:cNvSpPr txBox="1"/>
            <p:nvPr/>
          </p:nvSpPr>
          <p:spPr>
            <a:xfrm>
              <a:off x="6180" y="7466"/>
              <a:ext cx="1980" cy="66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zh-CN" altLang="en-US" sz="1600" b="1" dirty="0">
                  <a:solidFill>
                    <a:srgbClr val="22517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检测结果</a:t>
              </a:r>
            </a:p>
          </p:txBody>
        </p:sp>
        <p:sp>
          <p:nvSpPr>
            <p:cNvPr id="87" name="Text Box 22"/>
            <p:cNvSpPr txBox="1"/>
            <p:nvPr/>
          </p:nvSpPr>
          <p:spPr>
            <a:xfrm>
              <a:off x="9300" y="5351"/>
              <a:ext cx="1785" cy="66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zh-CN" altLang="en-US" sz="1600" b="1" dirty="0">
                  <a:solidFill>
                    <a:srgbClr val="22517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比对资源</a:t>
              </a:r>
            </a:p>
          </p:txBody>
        </p:sp>
      </p:grpSp>
      <p:sp>
        <p:nvSpPr>
          <p:cNvPr id="5" name="矩形 4"/>
          <p:cNvSpPr/>
          <p:nvPr/>
        </p:nvSpPr>
        <p:spPr>
          <a:xfrm>
            <a:off x="411670" y="1551184"/>
            <a:ext cx="5628229" cy="12536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利用自然语言处理技术分析句子内部结构和特征，建立“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词语一句子一段落一篇章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”多级分层指纹特征，从而实现对文献内容的深入理解和检测。</a:t>
            </a:r>
          </a:p>
        </p:txBody>
      </p:sp>
      <p:sp>
        <p:nvSpPr>
          <p:cNvPr id="88" name="矩形 27"/>
          <p:cNvSpPr/>
          <p:nvPr/>
        </p:nvSpPr>
        <p:spPr>
          <a:xfrm>
            <a:off x="979032" y="947668"/>
            <a:ext cx="4012019" cy="468312"/>
          </a:xfrm>
          <a:prstGeom prst="rect">
            <a:avLst/>
          </a:prstGeom>
          <a:solidFill>
            <a:srgbClr val="3B68A1"/>
          </a:solidFill>
          <a:ln w="9525">
            <a:noFill/>
          </a:ln>
        </p:spPr>
        <p:txBody>
          <a:bodyPr lIns="90169" tIns="46989" rIns="90169" bIns="46989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Gill Sans" charset="0"/>
              </a:rPr>
              <a:t>自适应多阶指纹分析技术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250278" y="5553954"/>
            <a:ext cx="6251792" cy="885991"/>
            <a:chOff x="319091" y="4156699"/>
            <a:chExt cx="4910180" cy="764404"/>
          </a:xfrm>
        </p:grpSpPr>
        <p:sp>
          <p:nvSpPr>
            <p:cNvPr id="89" name="椭圆 88"/>
            <p:cNvSpPr/>
            <p:nvPr/>
          </p:nvSpPr>
          <p:spPr>
            <a:xfrm>
              <a:off x="2901420" y="4203115"/>
              <a:ext cx="1060450" cy="700088"/>
            </a:xfrm>
            <a:prstGeom prst="ellipse">
              <a:avLst/>
            </a:prstGeom>
            <a:solidFill>
              <a:srgbClr val="CCFFCC"/>
            </a:solidFill>
            <a:ln w="9525" cap="flat" cmpd="sng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lIns="120227" tIns="62653" rIns="120227" bIns="62653" anchor="ctr"/>
            <a:lstStyle/>
            <a:p>
              <a:pPr algn="ctr"/>
              <a:r>
                <a:rPr lang="zh-CN" altLang="en-US" sz="2000" b="1" dirty="0">
                  <a:solidFill>
                    <a:srgbClr val="99330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charset="-116"/>
                </a:rPr>
                <a:t>抗干扰</a:t>
              </a:r>
            </a:p>
            <a:p>
              <a:pPr algn="ctr"/>
              <a:r>
                <a:rPr lang="zh-CN" altLang="en-US" sz="2000" b="1" dirty="0">
                  <a:solidFill>
                    <a:srgbClr val="99330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charset="-116"/>
                </a:rPr>
                <a:t>性强</a:t>
              </a:r>
              <a:endParaRPr lang="zh-CN" altLang="en-US" sz="2000" dirty="0">
                <a:latin typeface="Calibri" panose="020F0502020204030204" charset="0"/>
                <a:ea typeface="宋体" panose="02010600030101010101" pitchFamily="2" charset="-122"/>
              </a:endParaRPr>
            </a:p>
          </p:txBody>
        </p:sp>
        <p:grpSp>
          <p:nvGrpSpPr>
            <p:cNvPr id="90" name="组合 89"/>
            <p:cNvGrpSpPr/>
            <p:nvPr/>
          </p:nvGrpSpPr>
          <p:grpSpPr>
            <a:xfrm>
              <a:off x="4060182" y="4156699"/>
              <a:ext cx="1169089" cy="700088"/>
              <a:chOff x="0" y="0"/>
              <a:chExt cx="1697" cy="1102"/>
            </a:xfrm>
          </p:grpSpPr>
          <p:sp>
            <p:nvSpPr>
              <p:cNvPr id="91" name="椭圆 19"/>
              <p:cNvSpPr/>
              <p:nvPr/>
            </p:nvSpPr>
            <p:spPr>
              <a:xfrm>
                <a:off x="77" y="0"/>
                <a:ext cx="1543" cy="1102"/>
              </a:xfrm>
              <a:prstGeom prst="ellipse">
                <a:avLst/>
              </a:prstGeom>
              <a:solidFill>
                <a:srgbClr val="CCFFCC"/>
              </a:solidFill>
              <a:ln w="9525" cap="flat" cmpd="sng">
                <a:solidFill>
                  <a:srgbClr val="008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lIns="120227" tIns="62653" rIns="120227" bIns="62653" anchor="ctr"/>
              <a:lstStyle/>
              <a:p>
                <a:pPr algn="ctr"/>
                <a:endParaRPr lang="zh-CN" altLang="en-US" sz="2000" b="1" dirty="0">
                  <a:solidFill>
                    <a:srgbClr val="99330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charset="-116"/>
                </a:endParaRPr>
              </a:p>
            </p:txBody>
          </p:sp>
          <p:sp>
            <p:nvSpPr>
              <p:cNvPr id="92" name="文本框 20"/>
              <p:cNvSpPr txBox="1"/>
              <p:nvPr/>
            </p:nvSpPr>
            <p:spPr>
              <a:xfrm>
                <a:off x="0" y="98"/>
                <a:ext cx="1697" cy="96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 algn="ctr"/>
                <a:r>
                  <a:rPr lang="zh-CN" altLang="en-US" sz="2000" b="1" dirty="0">
                    <a:solidFill>
                      <a:srgbClr val="99330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charset="-116"/>
                  </a:rPr>
                  <a:t>检测</a:t>
                </a:r>
              </a:p>
              <a:p>
                <a:pPr algn="ctr"/>
                <a:r>
                  <a:rPr lang="zh-CN" altLang="en-US" sz="2000" b="1" dirty="0">
                    <a:solidFill>
                      <a:srgbClr val="99330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charset="-116"/>
                  </a:rPr>
                  <a:t>速度快</a:t>
                </a:r>
              </a:p>
            </p:txBody>
          </p:sp>
        </p:grpSp>
        <p:grpSp>
          <p:nvGrpSpPr>
            <p:cNvPr id="93" name="组合 92"/>
            <p:cNvGrpSpPr/>
            <p:nvPr/>
          </p:nvGrpSpPr>
          <p:grpSpPr>
            <a:xfrm>
              <a:off x="319091" y="4177172"/>
              <a:ext cx="1121513" cy="743923"/>
              <a:chOff x="0" y="0"/>
              <a:chExt cx="1630" cy="1171"/>
            </a:xfrm>
          </p:grpSpPr>
          <p:sp>
            <p:nvSpPr>
              <p:cNvPr id="94" name="椭圆 22"/>
              <p:cNvSpPr/>
              <p:nvPr/>
            </p:nvSpPr>
            <p:spPr>
              <a:xfrm>
                <a:off x="55" y="0"/>
                <a:ext cx="1543" cy="1102"/>
              </a:xfrm>
              <a:prstGeom prst="ellipse">
                <a:avLst/>
              </a:prstGeom>
              <a:solidFill>
                <a:srgbClr val="CCFFCC"/>
              </a:solidFill>
              <a:ln w="9525" cap="flat" cmpd="sng">
                <a:solidFill>
                  <a:srgbClr val="008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lIns="120227" tIns="62653" rIns="120227" bIns="62653" anchor="ctr"/>
              <a:lstStyle/>
              <a:p>
                <a:pPr algn="ctr"/>
                <a:endParaRPr lang="zh-CN" altLang="en-US" sz="2000" b="1" dirty="0">
                  <a:solidFill>
                    <a:srgbClr val="99330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charset="-116"/>
                </a:endParaRPr>
              </a:p>
            </p:txBody>
          </p:sp>
          <p:sp>
            <p:nvSpPr>
              <p:cNvPr id="95" name="文本框 23"/>
              <p:cNvSpPr txBox="1"/>
              <p:nvPr/>
            </p:nvSpPr>
            <p:spPr>
              <a:xfrm>
                <a:off x="0" y="210"/>
                <a:ext cx="1630" cy="96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algn="ctr"/>
                <a:r>
                  <a:rPr lang="zh-CN" altLang="en-US" sz="2000" b="1" dirty="0">
                    <a:solidFill>
                      <a:srgbClr val="99330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charset="-116"/>
                  </a:rPr>
                  <a:t>准确/检准率高</a:t>
                </a:r>
              </a:p>
            </p:txBody>
          </p:sp>
        </p:grpSp>
        <p:grpSp>
          <p:nvGrpSpPr>
            <p:cNvPr id="96" name="组合 95"/>
            <p:cNvGrpSpPr/>
            <p:nvPr/>
          </p:nvGrpSpPr>
          <p:grpSpPr>
            <a:xfrm>
              <a:off x="1594659" y="4205133"/>
              <a:ext cx="1071171" cy="715970"/>
              <a:chOff x="105" y="0"/>
              <a:chExt cx="1559" cy="1127"/>
            </a:xfrm>
          </p:grpSpPr>
          <p:sp>
            <p:nvSpPr>
              <p:cNvPr id="97" name="椭圆 25"/>
              <p:cNvSpPr/>
              <p:nvPr/>
            </p:nvSpPr>
            <p:spPr>
              <a:xfrm>
                <a:off x="121" y="0"/>
                <a:ext cx="1543" cy="1102"/>
              </a:xfrm>
              <a:prstGeom prst="ellipse">
                <a:avLst/>
              </a:prstGeom>
              <a:solidFill>
                <a:srgbClr val="CCFFCC"/>
              </a:solidFill>
              <a:ln w="9525" cap="flat" cmpd="sng">
                <a:solidFill>
                  <a:srgbClr val="008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lIns="120227" tIns="62653" rIns="120227" bIns="62653" anchor="ctr"/>
              <a:lstStyle/>
              <a:p>
                <a:pPr algn="ctr"/>
                <a:endParaRPr lang="zh-CN" altLang="en-US" sz="2000" b="1" dirty="0">
                  <a:solidFill>
                    <a:srgbClr val="99330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charset="-116"/>
                </a:endParaRPr>
              </a:p>
            </p:txBody>
          </p:sp>
          <p:sp>
            <p:nvSpPr>
              <p:cNvPr id="98" name="文本框 26"/>
              <p:cNvSpPr txBox="1"/>
              <p:nvPr/>
            </p:nvSpPr>
            <p:spPr>
              <a:xfrm>
                <a:off x="105" y="166"/>
                <a:ext cx="1545" cy="96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algn="ctr"/>
                <a:r>
                  <a:rPr lang="zh-CN" altLang="en-US" sz="2000" b="1" dirty="0">
                    <a:solidFill>
                      <a:srgbClr val="993300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charset="-116"/>
                  </a:rPr>
                  <a:t>召回/检全率高</a:t>
                </a: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241122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476049" y="358875"/>
            <a:ext cx="46330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质量把控 查重系统</a:t>
            </a:r>
            <a:r>
              <a:rPr lang="en-US" altLang="zh-CN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比对资源</a:t>
            </a:r>
          </a:p>
        </p:txBody>
      </p:sp>
      <p:graphicFrame>
        <p:nvGraphicFramePr>
          <p:cNvPr id="22" name="表格 21"/>
          <p:cNvGraphicFramePr/>
          <p:nvPr/>
        </p:nvGraphicFramePr>
        <p:xfrm>
          <a:off x="1188721" y="1430022"/>
          <a:ext cx="9814561" cy="4862197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34556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474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1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7985">
                <a:tc>
                  <a:txBody>
                    <a:bodyPr/>
                    <a:lstStyle/>
                    <a:p>
                      <a:pPr lvl="0" defTabSz="685800" eaLnBrk="1" hangingPunct="1">
                        <a:lnSpc>
                          <a:spcPct val="110000"/>
                        </a:lnSpc>
                        <a:buClr>
                          <a:srgbClr val="000000"/>
                        </a:buClr>
                        <a:buNone/>
                      </a:pPr>
                      <a:r>
                        <a:rPr lang="zh-CN" altLang="en-US" sz="1600" dirty="0"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数据库名称</a:t>
                      </a:r>
                    </a:p>
                  </a:txBody>
                  <a:tcPr marL="67495" marR="67495" marT="28535" marB="28535" anchor="ctr" anchorCtr="1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defTabSz="685800" eaLnBrk="1" hangingPunct="1">
                        <a:lnSpc>
                          <a:spcPct val="110000"/>
                        </a:lnSpc>
                        <a:buClr>
                          <a:srgbClr val="000000"/>
                        </a:buClr>
                        <a:buNone/>
                      </a:pPr>
                      <a:r>
                        <a:rPr lang="zh-CN" altLang="en-US" sz="1600" dirty="0"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来源</a:t>
                      </a:r>
                    </a:p>
                  </a:txBody>
                  <a:tcPr marL="67495" marR="67495" marT="28535" marB="28535" anchor="ctr" anchorCtr="1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685800" eaLnBrk="1" hangingPunct="1">
                        <a:lnSpc>
                          <a:spcPct val="110000"/>
                        </a:lnSpc>
                        <a:buClr>
                          <a:srgbClr val="000000"/>
                        </a:buClr>
                        <a:buNone/>
                      </a:pPr>
                      <a:r>
                        <a:rPr lang="zh-CN" altLang="en-US" sz="1600" dirty="0"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文献量</a:t>
                      </a:r>
                    </a:p>
                  </a:txBody>
                  <a:tcPr marL="67495" marR="67495" marT="28535" marB="28535" anchor="ctr" anchorCtr="1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9885">
                <a:tc>
                  <a:txBody>
                    <a:bodyPr/>
                    <a:lstStyle/>
                    <a:p>
                      <a:pPr lvl="0" defTabSz="685800" eaLnBrk="1" hangingPunct="1">
                        <a:lnSpc>
                          <a:spcPct val="110000"/>
                        </a:lnSpc>
                        <a:buClr>
                          <a:srgbClr val="000000"/>
                        </a:buClr>
                        <a:buNone/>
                      </a:pPr>
                      <a:r>
                        <a:rPr lang="zh-CN" altLang="en-US" sz="1600" dirty="0"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中国学术期刊网络出版总库</a:t>
                      </a:r>
                    </a:p>
                  </a:txBody>
                  <a:tcPr marL="67495" marR="67495" marT="28535" marB="28535" anchor="ctr" anchorCtr="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defTabSz="685800" eaLnBrk="1" hangingPunct="1">
                        <a:lnSpc>
                          <a:spcPct val="110000"/>
                        </a:lnSpc>
                        <a:buClr>
                          <a:srgbClr val="000000"/>
                        </a:buClr>
                        <a:buNone/>
                      </a:pPr>
                      <a:r>
                        <a:rPr lang="zh-CN" altLang="en-US" sz="1600" dirty="0"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学术期刊</a:t>
                      </a:r>
                      <a:r>
                        <a:rPr lang="en-US" altLang="x-none" sz="1600" dirty="0"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8760</a:t>
                      </a:r>
                      <a:r>
                        <a:rPr lang="zh-CN" altLang="en-US" sz="1600" dirty="0"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种</a:t>
                      </a:r>
                    </a:p>
                  </a:txBody>
                  <a:tcPr marL="67495" marR="67495" marT="28535" marB="28535" anchor="ctr" anchorCtr="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685800" eaLnBrk="1" hangingPunct="1">
                        <a:lnSpc>
                          <a:spcPct val="110000"/>
                        </a:lnSpc>
                        <a:buClr>
                          <a:srgbClr val="000000"/>
                        </a:buClr>
                        <a:buNone/>
                      </a:pPr>
                      <a:r>
                        <a:rPr lang="en-US" altLang="x-none" sz="1600" dirty="0"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4700</a:t>
                      </a:r>
                      <a:r>
                        <a:rPr lang="zh-CN" altLang="en-US" sz="1600" dirty="0"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余万篇</a:t>
                      </a:r>
                    </a:p>
                  </a:txBody>
                  <a:tcPr marL="67495" marR="67495" marT="28535" marB="28535" anchor="ctr" anchorCtr="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8615">
                <a:tc>
                  <a:txBody>
                    <a:bodyPr/>
                    <a:lstStyle/>
                    <a:p>
                      <a:pPr lvl="0" defTabSz="685800" eaLnBrk="1" hangingPunct="1">
                        <a:lnSpc>
                          <a:spcPct val="110000"/>
                        </a:lnSpc>
                        <a:buClr>
                          <a:srgbClr val="000000"/>
                        </a:buClr>
                        <a:buNone/>
                      </a:pPr>
                      <a:r>
                        <a:rPr lang="zh-CN" altLang="en-US" sz="1600" dirty="0"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中国博士学位论文全文数据库</a:t>
                      </a:r>
                    </a:p>
                  </a:txBody>
                  <a:tcPr marL="67495" marR="67495" marT="28535" marB="28535" anchor="ctr" anchorCtr="1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defTabSz="685800" eaLnBrk="1" hangingPunct="1">
                        <a:lnSpc>
                          <a:spcPct val="110000"/>
                        </a:lnSpc>
                        <a:buClr>
                          <a:srgbClr val="000000"/>
                        </a:buClr>
                        <a:buNone/>
                      </a:pPr>
                      <a:r>
                        <a:rPr lang="zh-CN" altLang="en-US" sz="1600" dirty="0"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427家博士单位；</a:t>
                      </a:r>
                    </a:p>
                  </a:txBody>
                  <a:tcPr marL="67495" marR="67495" marT="28535" marB="28535" anchor="ctr" anchorCtr="1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685800" eaLnBrk="1" hangingPunct="1">
                        <a:lnSpc>
                          <a:spcPct val="110000"/>
                        </a:lnSpc>
                        <a:buClr>
                          <a:srgbClr val="000000"/>
                        </a:buClr>
                        <a:buNone/>
                      </a:pPr>
                      <a:r>
                        <a:rPr lang="zh-CN" altLang="en-US" sz="1600" dirty="0"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博士论文</a:t>
                      </a:r>
                      <a:r>
                        <a:rPr lang="en-US" altLang="zh-CN" sz="1600" dirty="0"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30</a:t>
                      </a:r>
                      <a:r>
                        <a:rPr lang="zh-CN" altLang="en-US" sz="1600" dirty="0"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万余篇；</a:t>
                      </a:r>
                    </a:p>
                  </a:txBody>
                  <a:tcPr marL="67495" marR="67495" marT="28535" marB="28535" anchor="ctr" anchorCtr="1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pPr lvl="0" defTabSz="685800" eaLnBrk="1" hangingPunct="1">
                        <a:lnSpc>
                          <a:spcPct val="110000"/>
                        </a:lnSpc>
                        <a:buClr>
                          <a:srgbClr val="000000"/>
                        </a:buClr>
                        <a:buNone/>
                      </a:pPr>
                      <a:r>
                        <a:rPr lang="zh-CN" altLang="en-US" sz="1600" dirty="0">
                          <a:latin typeface="Arial" panose="020B0604020202020204" pitchFamily="34" charset="0"/>
                          <a:ea typeface="微软雅黑" panose="020B0503020204020204" pitchFamily="34" charset="-122"/>
                          <a:sym typeface="+mn-ea"/>
                        </a:rPr>
                        <a:t>中国优秀硕士学位论文全文数据库</a:t>
                      </a:r>
                    </a:p>
                  </a:txBody>
                  <a:tcPr marL="67495" marR="67495" marT="28535" marB="28535" anchor="ctr" anchorCtr="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defTabSz="685800" eaLnBrk="1" hangingPunct="1">
                        <a:lnSpc>
                          <a:spcPct val="110000"/>
                        </a:lnSpc>
                        <a:buClr>
                          <a:srgbClr val="000000"/>
                        </a:buClr>
                        <a:buNone/>
                      </a:pPr>
                      <a:r>
                        <a:rPr lang="en-US" altLang="x-none" sz="1600" dirty="0">
                          <a:latin typeface="Arial" panose="020B0604020202020204" pitchFamily="34" charset="0"/>
                          <a:ea typeface="微软雅黑" panose="020B0503020204020204" pitchFamily="34" charset="-122"/>
                          <a:sym typeface="+mn-ea"/>
                        </a:rPr>
                        <a:t>684</a:t>
                      </a:r>
                      <a:r>
                        <a:rPr lang="zh-CN" altLang="en-US" sz="1600" dirty="0">
                          <a:latin typeface="Arial" panose="020B0604020202020204" pitchFamily="34" charset="0"/>
                          <a:ea typeface="微软雅黑" panose="020B0503020204020204" pitchFamily="34" charset="-122"/>
                          <a:sym typeface="+mn-ea"/>
                        </a:rPr>
                        <a:t>家硕士单位</a:t>
                      </a:r>
                    </a:p>
                  </a:txBody>
                  <a:tcPr marL="67495" marR="67495" marT="28535" marB="28535" anchor="ctr" anchorCtr="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685800" eaLnBrk="1" hangingPunct="1">
                        <a:lnSpc>
                          <a:spcPct val="110000"/>
                        </a:lnSpc>
                        <a:buClr>
                          <a:srgbClr val="000000"/>
                        </a:buClr>
                        <a:buNone/>
                      </a:pPr>
                      <a:r>
                        <a:rPr lang="zh-CN" altLang="en-US" sz="1600" dirty="0">
                          <a:latin typeface="Arial" panose="020B0604020202020204" pitchFamily="34" charset="0"/>
                          <a:ea typeface="微软雅黑" panose="020B0503020204020204" pitchFamily="34" charset="-122"/>
                          <a:sym typeface="+mn-ea"/>
                        </a:rPr>
                        <a:t>硕士论文</a:t>
                      </a:r>
                      <a:r>
                        <a:rPr lang="en-US" altLang="x-none" sz="1600" dirty="0">
                          <a:latin typeface="Arial" panose="020B0604020202020204" pitchFamily="34" charset="0"/>
                          <a:ea typeface="微软雅黑" panose="020B0503020204020204" pitchFamily="34" charset="-122"/>
                          <a:sym typeface="+mn-ea"/>
                        </a:rPr>
                        <a:t>279</a:t>
                      </a:r>
                      <a:r>
                        <a:rPr lang="zh-CN" altLang="en-US" sz="1600" dirty="0">
                          <a:latin typeface="Arial" panose="020B0604020202020204" pitchFamily="34" charset="0"/>
                          <a:ea typeface="微软雅黑" panose="020B0503020204020204" pitchFamily="34" charset="-122"/>
                          <a:sym typeface="+mn-ea"/>
                        </a:rPr>
                        <a:t>余万篇</a:t>
                      </a:r>
                    </a:p>
                  </a:txBody>
                  <a:tcPr marL="67495" marR="67495" marT="28535" marB="28535" anchor="ctr" anchorCtr="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8615">
                <a:tc>
                  <a:txBody>
                    <a:bodyPr/>
                    <a:lstStyle/>
                    <a:p>
                      <a:pPr lvl="0" algn="l" defTabSz="685800" eaLnBrk="1" hangingPunct="1">
                        <a:lnSpc>
                          <a:spcPct val="110000"/>
                        </a:lnSpc>
                        <a:buClr>
                          <a:srgbClr val="000000"/>
                        </a:buClr>
                        <a:buNone/>
                      </a:pPr>
                      <a:r>
                        <a:rPr lang="zh-CN" altLang="en-US" sz="1600" dirty="0"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中国重要会议论文全文数据库</a:t>
                      </a:r>
                    </a:p>
                  </a:txBody>
                  <a:tcPr marL="67495" marR="67495" marT="28535" marB="28535" anchor="ctr" anchorCtr="1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685800" eaLnBrk="1" hangingPunct="1">
                        <a:lnSpc>
                          <a:spcPct val="110000"/>
                        </a:lnSpc>
                        <a:buClr>
                          <a:srgbClr val="000000"/>
                        </a:buClr>
                        <a:buNone/>
                      </a:pPr>
                      <a:r>
                        <a:rPr lang="zh-CN" altLang="en-US" sz="1600" dirty="0"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10960家主办单位；16,210个会议</a:t>
                      </a:r>
                    </a:p>
                  </a:txBody>
                  <a:tcPr marL="67495" marR="67495" marT="28535" marB="28535" anchor="ctr" anchorCtr="1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685800" eaLnBrk="1" hangingPunct="1">
                        <a:lnSpc>
                          <a:spcPct val="110000"/>
                        </a:lnSpc>
                        <a:buClr>
                          <a:srgbClr val="000000"/>
                        </a:buClr>
                        <a:buNone/>
                      </a:pPr>
                      <a:r>
                        <a:rPr lang="en-US" altLang="x-none" sz="1600" dirty="0"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275</a:t>
                      </a:r>
                      <a:r>
                        <a:rPr lang="zh-CN" altLang="en-US" sz="1600" dirty="0"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余万篇</a:t>
                      </a:r>
                    </a:p>
                  </a:txBody>
                  <a:tcPr marL="67495" marR="67495" marT="28535" marB="28535" anchor="ctr" anchorCtr="1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9885">
                <a:tc>
                  <a:txBody>
                    <a:bodyPr/>
                    <a:lstStyle/>
                    <a:p>
                      <a:pPr lvl="0" defTabSz="685800" eaLnBrk="1" hangingPunct="1">
                        <a:lnSpc>
                          <a:spcPct val="110000"/>
                        </a:lnSpc>
                        <a:buClr>
                          <a:srgbClr val="000000"/>
                        </a:buClr>
                        <a:buNone/>
                      </a:pPr>
                      <a:r>
                        <a:rPr lang="zh-CN" altLang="en-US" sz="1600" dirty="0"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中国专利全文数据库</a:t>
                      </a:r>
                    </a:p>
                  </a:txBody>
                  <a:tcPr marL="67495" marR="67495" marT="28535" marB="28535" anchor="ctr" anchorCtr="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defTabSz="685800" eaLnBrk="1" hangingPunct="1">
                        <a:lnSpc>
                          <a:spcPct val="110000"/>
                        </a:lnSpc>
                        <a:buClr>
                          <a:srgbClr val="000000"/>
                        </a:buClr>
                        <a:buNone/>
                      </a:pPr>
                      <a:r>
                        <a:rPr lang="zh-CN" altLang="en-US" sz="1600" dirty="0"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中国专利</a:t>
                      </a:r>
                    </a:p>
                  </a:txBody>
                  <a:tcPr marL="67495" marR="67495" marT="28535" marB="28535" anchor="ctr" anchorCtr="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685800" eaLnBrk="1" hangingPunct="1">
                        <a:lnSpc>
                          <a:spcPct val="110000"/>
                        </a:lnSpc>
                        <a:buClr>
                          <a:srgbClr val="000000"/>
                        </a:buClr>
                        <a:buNone/>
                      </a:pPr>
                      <a:r>
                        <a:rPr lang="en-US" altLang="x-none" sz="1600" dirty="0"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7833</a:t>
                      </a:r>
                      <a:r>
                        <a:rPr lang="zh-CN" altLang="en-US" sz="1600" dirty="0"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余万个</a:t>
                      </a:r>
                    </a:p>
                  </a:txBody>
                  <a:tcPr marL="67495" marR="67495" marT="28535" marB="28535" anchor="ctr" anchorCtr="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9885">
                <a:tc>
                  <a:txBody>
                    <a:bodyPr/>
                    <a:lstStyle/>
                    <a:p>
                      <a:pPr lvl="0" defTabSz="685800" eaLnBrk="1" hangingPunct="1">
                        <a:lnSpc>
                          <a:spcPct val="110000"/>
                        </a:lnSpc>
                        <a:buClr>
                          <a:srgbClr val="000000"/>
                        </a:buClr>
                        <a:buNone/>
                      </a:pPr>
                      <a:r>
                        <a:rPr lang="zh-CN" altLang="en-US" sz="1600" dirty="0"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中国重要报纸全文数据库</a:t>
                      </a:r>
                    </a:p>
                  </a:txBody>
                  <a:tcPr marL="67495" marR="67495" marT="28535" marB="28535" anchor="ctr" anchorCtr="1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defTabSz="685800" eaLnBrk="1" hangingPunct="1">
                        <a:lnSpc>
                          <a:spcPct val="110000"/>
                        </a:lnSpc>
                        <a:buClr>
                          <a:srgbClr val="000000"/>
                        </a:buClr>
                        <a:buNone/>
                      </a:pPr>
                      <a:r>
                        <a:rPr lang="zh-CN" altLang="en-US" sz="1600" dirty="0"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人民日报、光明日报等</a:t>
                      </a:r>
                      <a:r>
                        <a:rPr lang="en-US" altLang="x-none" sz="1600" dirty="0"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605</a:t>
                      </a:r>
                      <a:r>
                        <a:rPr lang="zh-CN" altLang="en-US" sz="1600" dirty="0"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种重要报纸</a:t>
                      </a:r>
                    </a:p>
                  </a:txBody>
                  <a:tcPr marL="67495" marR="67495" marT="28535" marB="28535" anchor="ctr" anchorCtr="1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685800" eaLnBrk="1" hangingPunct="1">
                        <a:lnSpc>
                          <a:spcPct val="110000"/>
                        </a:lnSpc>
                        <a:buClr>
                          <a:srgbClr val="000000"/>
                        </a:buClr>
                        <a:buNone/>
                      </a:pPr>
                      <a:r>
                        <a:rPr lang="en-US" altLang="x-none" sz="1600" dirty="0"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1461</a:t>
                      </a:r>
                      <a:r>
                        <a:rPr lang="zh-CN" altLang="en-US" sz="1600" dirty="0"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余万篇</a:t>
                      </a:r>
                    </a:p>
                  </a:txBody>
                  <a:tcPr marL="67495" marR="67495" marT="28535" marB="28535" anchor="ctr" anchorCtr="1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8615">
                <a:tc>
                  <a:txBody>
                    <a:bodyPr/>
                    <a:lstStyle/>
                    <a:p>
                      <a:pPr lvl="0" defTabSz="685800" eaLnBrk="1" hangingPunct="1">
                        <a:lnSpc>
                          <a:spcPct val="110000"/>
                        </a:lnSpc>
                        <a:buClr>
                          <a:srgbClr val="000000"/>
                        </a:buClr>
                        <a:buNone/>
                      </a:pPr>
                      <a:r>
                        <a:rPr lang="zh-CN" altLang="en-US" sz="1600" dirty="0"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图书资源</a:t>
                      </a:r>
                    </a:p>
                  </a:txBody>
                  <a:tcPr marL="67495" marR="67495" marT="28535" marB="28535" anchor="ctr" anchorCtr="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defTabSz="685800" eaLnBrk="1" hangingPunct="1">
                        <a:lnSpc>
                          <a:spcPct val="110000"/>
                        </a:lnSpc>
                        <a:buClr>
                          <a:srgbClr val="000000"/>
                        </a:buClr>
                        <a:buNone/>
                      </a:pPr>
                      <a:r>
                        <a:rPr lang="zh-CN" altLang="en-US" sz="1600"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汉语</a:t>
                      </a:r>
                      <a:r>
                        <a:rPr lang="zh-CN" altLang="en-US" sz="1600" dirty="0"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词典</a:t>
                      </a:r>
                      <a:r>
                        <a:rPr lang="zh-CN" altLang="en-US" sz="1600"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、百科全书等图书资源</a:t>
                      </a:r>
                    </a:p>
                  </a:txBody>
                  <a:tcPr marL="67495" marR="67495" marT="28535" marB="28535" anchor="ctr" anchorCtr="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685800" eaLnBrk="1" hangingPunct="1">
                        <a:lnSpc>
                          <a:spcPct val="110000"/>
                        </a:lnSpc>
                        <a:buClr>
                          <a:srgbClr val="000000"/>
                        </a:buClr>
                        <a:buNone/>
                      </a:pPr>
                      <a:r>
                        <a:rPr lang="en-US" altLang="x-none" sz="1600" dirty="0"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8490</a:t>
                      </a:r>
                      <a:r>
                        <a:rPr lang="zh-CN" altLang="en-US" sz="1600" dirty="0"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部</a:t>
                      </a:r>
                    </a:p>
                  </a:txBody>
                  <a:tcPr marL="67495" marR="67495" marT="28535" marB="28535" anchor="ctr" anchorCtr="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9885">
                <a:tc>
                  <a:txBody>
                    <a:bodyPr/>
                    <a:lstStyle/>
                    <a:p>
                      <a:pPr lvl="0" defTabSz="685800" eaLnBrk="1" hangingPunct="1">
                        <a:lnSpc>
                          <a:spcPct val="110000"/>
                        </a:lnSpc>
                        <a:buClr>
                          <a:srgbClr val="000000"/>
                        </a:buClr>
                        <a:buNone/>
                      </a:pPr>
                      <a:r>
                        <a:rPr lang="zh-CN" altLang="en-US" sz="1600" dirty="0"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优先出版文献库</a:t>
                      </a:r>
                    </a:p>
                  </a:txBody>
                  <a:tcPr marL="67495" marR="67495" marT="28535" marB="28535" anchor="ctr" anchorCtr="1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defTabSz="685800" eaLnBrk="1" hangingPunct="1">
                        <a:lnSpc>
                          <a:spcPct val="110000"/>
                        </a:lnSpc>
                        <a:buClr>
                          <a:srgbClr val="000000"/>
                        </a:buClr>
                        <a:buNone/>
                      </a:pPr>
                      <a:r>
                        <a:rPr lang="en-US" altLang="x-none" sz="1600" dirty="0"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3000</a:t>
                      </a:r>
                      <a:r>
                        <a:rPr lang="zh-CN" altLang="en-US" sz="1600" dirty="0"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余种</a:t>
                      </a:r>
                    </a:p>
                  </a:txBody>
                  <a:tcPr marL="67495" marR="67495" marT="28535" marB="28535" anchor="ctr" anchorCtr="1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685800" eaLnBrk="1" hangingPunct="1">
                        <a:lnSpc>
                          <a:spcPct val="110000"/>
                        </a:lnSpc>
                        <a:buClr>
                          <a:srgbClr val="000000"/>
                        </a:buClr>
                        <a:buNone/>
                      </a:pPr>
                      <a:r>
                        <a:rPr lang="en-US" altLang="x-none" sz="1600" dirty="0"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80</a:t>
                      </a:r>
                      <a:r>
                        <a:rPr lang="zh-CN" altLang="en-US" sz="1600" dirty="0"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万余篇</a:t>
                      </a:r>
                    </a:p>
                  </a:txBody>
                  <a:tcPr marL="67495" marR="67495" marT="28535" marB="28535" anchor="ctr" anchorCtr="1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29920">
                <a:tc>
                  <a:txBody>
                    <a:bodyPr/>
                    <a:lstStyle/>
                    <a:p>
                      <a:pPr lvl="0" defTabSz="685800" eaLnBrk="1" hangingPunct="1">
                        <a:lnSpc>
                          <a:spcPct val="110000"/>
                        </a:lnSpc>
                        <a:buClr>
                          <a:srgbClr val="000000"/>
                        </a:buClr>
                        <a:buNone/>
                      </a:pPr>
                      <a:r>
                        <a:rPr lang="zh-CN" altLang="en-US" sz="1600" dirty="0"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合作外文数据库</a:t>
                      </a:r>
                    </a:p>
                  </a:txBody>
                  <a:tcPr marL="67495" marR="67495" marT="28535" marB="28535" anchor="ctr" anchorCtr="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defTabSz="685800" eaLnBrk="1" hangingPunct="1">
                        <a:lnSpc>
                          <a:spcPct val="110000"/>
                        </a:lnSpc>
                        <a:buClr>
                          <a:srgbClr val="000000"/>
                        </a:buClr>
                        <a:buNone/>
                      </a:pPr>
                      <a:r>
                        <a:rPr lang="zh-CN" altLang="en-US" sz="1600" dirty="0"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Springe</a:t>
                      </a:r>
                      <a:r>
                        <a:rPr lang="en-US" altLang="x-none" sz="1600" dirty="0"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r</a:t>
                      </a:r>
                      <a:r>
                        <a:rPr lang="zh-CN" altLang="en-US" sz="1600" dirty="0"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、Taylor &amp; Francis、Wiley等</a:t>
                      </a:r>
                      <a:r>
                        <a:rPr lang="en-US" altLang="zh-CN" sz="1600" dirty="0"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300</a:t>
                      </a:r>
                      <a:r>
                        <a:rPr lang="zh-CN" altLang="en-US" sz="1600" dirty="0"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余家</a:t>
                      </a:r>
                    </a:p>
                  </a:txBody>
                  <a:tcPr marL="67495" marR="67495" marT="28535" marB="28535" anchor="ctr" anchorCtr="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685800" eaLnBrk="1" hangingPunct="1">
                        <a:lnSpc>
                          <a:spcPct val="110000"/>
                        </a:lnSpc>
                        <a:buClr>
                          <a:srgbClr val="000000"/>
                        </a:buClr>
                        <a:buNone/>
                      </a:pPr>
                      <a:r>
                        <a:rPr lang="en-US" altLang="x-none" sz="1600" dirty="0"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4498万余篇</a:t>
                      </a:r>
                    </a:p>
                  </a:txBody>
                  <a:tcPr marL="67495" marR="67495" marT="28535" marB="28535" anchor="ctr" anchorCtr="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9885">
                <a:tc>
                  <a:txBody>
                    <a:bodyPr/>
                    <a:lstStyle/>
                    <a:p>
                      <a:pPr lvl="0" defTabSz="685800" eaLnBrk="1" hangingPunct="1">
                        <a:buClr>
                          <a:srgbClr val="000000"/>
                        </a:buClr>
                        <a:buNone/>
                      </a:pPr>
                      <a:r>
                        <a:rPr lang="zh-CN" altLang="en-US" sz="1600" dirty="0"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互联网资源</a:t>
                      </a:r>
                    </a:p>
                  </a:txBody>
                  <a:tcPr marL="67495" marR="67495" marT="28535" marB="28535" anchor="ctr" anchorCtr="1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defTabSz="685800" eaLnBrk="1" hangingPunct="1">
                        <a:lnSpc>
                          <a:spcPct val="110000"/>
                        </a:lnSpc>
                        <a:buClr>
                          <a:srgbClr val="000000"/>
                        </a:buClr>
                        <a:buNone/>
                      </a:pPr>
                      <a:r>
                        <a:rPr lang="zh-CN" altLang="en-US" sz="1600" dirty="0"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百度文库、道客巴巴、豆丁等网站</a:t>
                      </a:r>
                    </a:p>
                  </a:txBody>
                  <a:tcPr marL="67495" marR="67495" marT="28535" marB="28535" anchor="ctr" anchorCtr="1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685800" eaLnBrk="1" hangingPunct="1">
                        <a:lnSpc>
                          <a:spcPct val="110000"/>
                        </a:lnSpc>
                        <a:buClr>
                          <a:srgbClr val="000000"/>
                        </a:buClr>
                        <a:buNone/>
                      </a:pPr>
                      <a:r>
                        <a:rPr lang="en-US" altLang="x-none" sz="1600" dirty="0"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数十亿条</a:t>
                      </a:r>
                    </a:p>
                  </a:txBody>
                  <a:tcPr marL="67495" marR="67495" marT="28535" marB="28535" anchor="ctr" anchorCtr="1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9251">
                <a:tc gridSpan="3">
                  <a:txBody>
                    <a:bodyPr/>
                    <a:lstStyle/>
                    <a:p>
                      <a:pPr lvl="0" defTabSz="685800" eaLnBrk="1" hangingPunct="1">
                        <a:lnSpc>
                          <a:spcPct val="110000"/>
                        </a:lnSpc>
                        <a:buClr>
                          <a:srgbClr val="000000"/>
                        </a:buClr>
                        <a:buNone/>
                      </a:pPr>
                      <a:r>
                        <a:rPr lang="zh-CN" altLang="en-US" sz="1600" dirty="0"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港澳台学术文献库、标准、成果</a:t>
                      </a:r>
                      <a:r>
                        <a:rPr lang="en-US" altLang="zh-CN" sz="1600" dirty="0"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... ...</a:t>
                      </a:r>
                    </a:p>
                  </a:txBody>
                  <a:tcPr marL="67495" marR="67495" marT="28535" marB="28535" anchor="ctr" anchorCtr="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9251">
                <a:tc gridSpan="3">
                  <a:txBody>
                    <a:bodyPr/>
                    <a:lstStyle/>
                    <a:p>
                      <a:pPr lvl="0" defTabSz="685800" eaLnBrk="1" hangingPunct="1">
                        <a:lnSpc>
                          <a:spcPct val="110000"/>
                        </a:lnSpc>
                        <a:buClr>
                          <a:srgbClr val="000000"/>
                        </a:buClr>
                        <a:buNone/>
                      </a:pPr>
                      <a:r>
                        <a:rPr lang="zh-CN" altLang="en-US" sz="1600" b="1" dirty="0">
                          <a:solidFill>
                            <a:srgbClr val="E8707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以上数据均是日更新，日更新文献约</a:t>
                      </a:r>
                      <a:r>
                        <a:rPr lang="en-US" altLang="x-none" sz="1600" b="1" dirty="0">
                          <a:solidFill>
                            <a:srgbClr val="E8707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2</a:t>
                      </a:r>
                      <a:r>
                        <a:rPr lang="zh-CN" altLang="en-US" sz="1600" b="1" dirty="0">
                          <a:solidFill>
                            <a:srgbClr val="E8707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万余篇</a:t>
                      </a:r>
                    </a:p>
                  </a:txBody>
                  <a:tcPr marL="67495" marR="67495" marT="28535" marB="28535" anchor="ctr" anchorCtr="1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28732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447021" y="242761"/>
            <a:ext cx="7172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质量把控 查重系统</a:t>
            </a:r>
            <a:r>
              <a:rPr lang="en-US" altLang="zh-CN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多维度检测指标体系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9471" y="1007304"/>
            <a:ext cx="8903088" cy="539647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58219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417993" y="234547"/>
            <a:ext cx="53767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质量把控 查重系统</a:t>
            </a:r>
            <a:r>
              <a:rPr lang="en-US" altLang="zh-CN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整体剖析</a:t>
            </a:r>
          </a:p>
        </p:txBody>
      </p:sp>
      <p:graphicFrame>
        <p:nvGraphicFramePr>
          <p:cNvPr id="8" name="表格 7"/>
          <p:cNvGraphicFramePr/>
          <p:nvPr>
            <p:extLst/>
          </p:nvPr>
        </p:nvGraphicFramePr>
        <p:xfrm>
          <a:off x="838907" y="1014394"/>
          <a:ext cx="10521952" cy="29438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1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87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7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481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4879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475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6738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900" dirty="0">
                          <a:solidFill>
                            <a:srgbClr val="FFCC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篇名</a:t>
                      </a:r>
                    </a:p>
                  </a:txBody>
                  <a:tcPr marL="91435" marR="91435" marT="45716" marB="45716" anchor="ctr">
                    <a:solidFill>
                      <a:srgbClr val="3B68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900" dirty="0">
                          <a:solidFill>
                            <a:srgbClr val="FFCC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总文字复制比</a:t>
                      </a:r>
                    </a:p>
                    <a:p>
                      <a:pPr algn="ctr">
                        <a:buNone/>
                      </a:pPr>
                      <a:endParaRPr lang="zh-CN" altLang="en-US" sz="1900" dirty="0">
                        <a:solidFill>
                          <a:srgbClr val="FFCC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91435" marR="91435" marT="45716" marB="45716" anchor="ctr">
                    <a:solidFill>
                      <a:srgbClr val="3B68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900">
                          <a:solidFill>
                            <a:srgbClr val="FFCC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去除引用文献复制比</a:t>
                      </a:r>
                    </a:p>
                  </a:txBody>
                  <a:tcPr marL="91435" marR="91435" marT="45716" marB="45716" anchor="ctr">
                    <a:solidFill>
                      <a:srgbClr val="3B68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900">
                          <a:solidFill>
                            <a:srgbClr val="FFCC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去除本人已发表文献复制比</a:t>
                      </a:r>
                    </a:p>
                  </a:txBody>
                  <a:tcPr marL="91435" marR="91435" marT="45716" marB="45716" anchor="ctr">
                    <a:solidFill>
                      <a:srgbClr val="3B68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900">
                          <a:solidFill>
                            <a:srgbClr val="FFCC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跨语言检测</a:t>
                      </a:r>
                    </a:p>
                  </a:txBody>
                  <a:tcPr marL="91435" marR="91435" marT="45716" marB="45716" anchor="ctr">
                    <a:solidFill>
                      <a:srgbClr val="3B68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900">
                          <a:solidFill>
                            <a:srgbClr val="FFCC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校内互检</a:t>
                      </a:r>
                    </a:p>
                  </a:txBody>
                  <a:tcPr marL="91435" marR="91435" marT="45716" marB="45716" anchor="ctr">
                    <a:solidFill>
                      <a:srgbClr val="3B68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769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9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张</a:t>
                      </a:r>
                      <a:r>
                        <a:rPr lang="en-US" altLang="zh-CN" sz="19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+01234567</a:t>
                      </a:r>
                    </a:p>
                  </a:txBody>
                  <a:tcPr marL="91435" marR="91435" marT="45716" marB="45716" anchor="ctr">
                    <a:solidFill>
                      <a:srgbClr val="3B68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9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30.7%</a:t>
                      </a:r>
                    </a:p>
                  </a:txBody>
                  <a:tcPr marL="91435" marR="91435" marT="45716" marB="45716" anchor="ctr">
                    <a:solidFill>
                      <a:srgbClr val="3B68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9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12%</a:t>
                      </a:r>
                    </a:p>
                  </a:txBody>
                  <a:tcPr marL="91435" marR="91435" marT="45716" marB="45716" anchor="ctr">
                    <a:solidFill>
                      <a:srgbClr val="3B68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9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28.1%</a:t>
                      </a:r>
                    </a:p>
                  </a:txBody>
                  <a:tcPr marL="91435" marR="91435" marT="45716" marB="45716" anchor="ctr">
                    <a:solidFill>
                      <a:srgbClr val="3B68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9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</a:p>
                  </a:txBody>
                  <a:tcPr marL="91435" marR="91435" marT="45716" marB="45716" anchor="ctr">
                    <a:solidFill>
                      <a:srgbClr val="3B68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9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</a:p>
                  </a:txBody>
                  <a:tcPr marL="91435" marR="91435" marT="45716" marB="45716" anchor="ctr">
                    <a:solidFill>
                      <a:srgbClr val="3B68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896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9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赵</a:t>
                      </a:r>
                      <a:r>
                        <a:rPr lang="en-US" altLang="zh-CN" sz="19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+12345678</a:t>
                      </a:r>
                    </a:p>
                  </a:txBody>
                  <a:tcPr marL="91435" marR="91435" marT="45716" marB="45716" anchor="ctr">
                    <a:solidFill>
                      <a:srgbClr val="3B68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9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16.3%</a:t>
                      </a:r>
                    </a:p>
                  </a:txBody>
                  <a:tcPr marL="91435" marR="91435" marT="45716" marB="45716" anchor="ctr">
                    <a:solidFill>
                      <a:srgbClr val="3B68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9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15%</a:t>
                      </a:r>
                    </a:p>
                  </a:txBody>
                  <a:tcPr marL="91435" marR="91435" marT="45716" marB="45716" anchor="ctr">
                    <a:solidFill>
                      <a:srgbClr val="3B68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9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1.1%</a:t>
                      </a:r>
                    </a:p>
                  </a:txBody>
                  <a:tcPr marL="91435" marR="91435" marT="45716" marB="45716" anchor="ctr">
                    <a:solidFill>
                      <a:srgbClr val="3B68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9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</a:p>
                  </a:txBody>
                  <a:tcPr marL="91435" marR="91435" marT="45716" marB="45716" anchor="ctr">
                    <a:solidFill>
                      <a:srgbClr val="3B68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9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</a:p>
                  </a:txBody>
                  <a:tcPr marL="91435" marR="91435" marT="45716" marB="45716" anchor="ctr">
                    <a:solidFill>
                      <a:srgbClr val="3B68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832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9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王</a:t>
                      </a:r>
                      <a:r>
                        <a:rPr lang="en-US" altLang="zh-CN" sz="19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+3456789</a:t>
                      </a:r>
                    </a:p>
                  </a:txBody>
                  <a:tcPr marL="91435" marR="91435" marT="45716" marB="45716" anchor="ctr">
                    <a:solidFill>
                      <a:srgbClr val="3B68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9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23.7%</a:t>
                      </a:r>
                    </a:p>
                  </a:txBody>
                  <a:tcPr marL="91435" marR="91435" marT="45716" marB="45716" anchor="ctr">
                    <a:solidFill>
                      <a:srgbClr val="3B68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9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23.7%</a:t>
                      </a:r>
                    </a:p>
                  </a:txBody>
                  <a:tcPr marL="91435" marR="91435" marT="45716" marB="45716" anchor="ctr">
                    <a:solidFill>
                      <a:srgbClr val="3B68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9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18.3%</a:t>
                      </a:r>
                    </a:p>
                  </a:txBody>
                  <a:tcPr marL="91435" marR="91435" marT="45716" marB="45716" anchor="ctr">
                    <a:solidFill>
                      <a:srgbClr val="3B68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9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0%</a:t>
                      </a:r>
                    </a:p>
                  </a:txBody>
                  <a:tcPr marL="91435" marR="91435" marT="45716" marB="45716" anchor="ctr">
                    <a:solidFill>
                      <a:srgbClr val="3B68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9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</a:p>
                  </a:txBody>
                  <a:tcPr marL="91435" marR="91435" marT="45716" marB="45716" anchor="ctr">
                    <a:solidFill>
                      <a:srgbClr val="3B68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832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900" b="1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理想值</a:t>
                      </a:r>
                    </a:p>
                  </a:txBody>
                  <a:tcPr marL="91435" marR="91435" marT="45716" marB="45716" anchor="ctr">
                    <a:solidFill>
                      <a:srgbClr val="3B68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900" b="1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学校规定</a:t>
                      </a:r>
                    </a:p>
                  </a:txBody>
                  <a:tcPr marL="91435" marR="91435" marT="45716" marB="45716" anchor="ctr">
                    <a:solidFill>
                      <a:srgbClr val="3B68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900" b="1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0%</a:t>
                      </a:r>
                    </a:p>
                  </a:txBody>
                  <a:tcPr marL="91435" marR="91435" marT="45716" marB="45716" anchor="ctr">
                    <a:solidFill>
                      <a:srgbClr val="3B68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9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</a:p>
                  </a:txBody>
                  <a:tcPr marL="91435" marR="91435" marT="45716" marB="45716" anchor="ctr">
                    <a:solidFill>
                      <a:srgbClr val="3B68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900" b="1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  <a:r>
                        <a:rPr lang="zh-CN" altLang="en-US" sz="1900" b="1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或</a:t>
                      </a:r>
                      <a:r>
                        <a:rPr lang="en-US" altLang="zh-CN" sz="1900" b="1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0%</a:t>
                      </a:r>
                    </a:p>
                  </a:txBody>
                  <a:tcPr marL="91435" marR="91435" marT="45716" marB="45716" anchor="ctr">
                    <a:solidFill>
                      <a:srgbClr val="3B68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900" b="1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0%</a:t>
                      </a:r>
                    </a:p>
                  </a:txBody>
                  <a:tcPr marL="91435" marR="91435" marT="45716" marB="45716" anchor="ctr">
                    <a:solidFill>
                      <a:srgbClr val="3B68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rcRect l="1453" t="1780" r="721"/>
          <a:stretch>
            <a:fillRect/>
          </a:stretch>
        </p:blipFill>
        <p:spPr>
          <a:xfrm>
            <a:off x="2046827" y="4276429"/>
            <a:ext cx="8098347" cy="221221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33442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368123" y="183721"/>
            <a:ext cx="53767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质量把控 查重系统</a:t>
            </a:r>
            <a:r>
              <a:rPr lang="en-US" altLang="zh-CN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不端类型</a:t>
            </a:r>
          </a:p>
        </p:txBody>
      </p:sp>
      <p:grpSp>
        <p:nvGrpSpPr>
          <p:cNvPr id="9" name="Group 84"/>
          <p:cNvGrpSpPr/>
          <p:nvPr/>
        </p:nvGrpSpPr>
        <p:grpSpPr>
          <a:xfrm>
            <a:off x="2419934" y="3847034"/>
            <a:ext cx="821919" cy="822605"/>
            <a:chOff x="1245350" y="3178283"/>
            <a:chExt cx="843049" cy="843755"/>
          </a:xfrm>
        </p:grpSpPr>
        <p:sp>
          <p:nvSpPr>
            <p:cNvPr id="10" name="Oval 76"/>
            <p:cNvSpPr>
              <a:spLocks noChangeAspect="1"/>
            </p:cNvSpPr>
            <p:nvPr/>
          </p:nvSpPr>
          <p:spPr>
            <a:xfrm>
              <a:off x="1245350" y="3178283"/>
              <a:ext cx="843049" cy="843755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6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78"/>
            <p:cNvSpPr>
              <a:spLocks noEditPoints="1"/>
            </p:cNvSpPr>
            <p:nvPr/>
          </p:nvSpPr>
          <p:spPr bwMode="auto">
            <a:xfrm>
              <a:off x="1518737" y="3383239"/>
              <a:ext cx="296640" cy="433374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0" y="35"/>
                </a:cxn>
                <a:cxn ang="0">
                  <a:pos x="16" y="74"/>
                </a:cxn>
                <a:cxn ang="0">
                  <a:pos x="35" y="102"/>
                </a:cxn>
                <a:cxn ang="0">
                  <a:pos x="54" y="74"/>
                </a:cxn>
                <a:cxn ang="0">
                  <a:pos x="70" y="35"/>
                </a:cxn>
                <a:cxn ang="0">
                  <a:pos x="35" y="0"/>
                </a:cxn>
                <a:cxn ang="0">
                  <a:pos x="43" y="87"/>
                </a:cxn>
                <a:cxn ang="0">
                  <a:pos x="27" y="89"/>
                </a:cxn>
                <a:cxn ang="0">
                  <a:pos x="26" y="83"/>
                </a:cxn>
                <a:cxn ang="0">
                  <a:pos x="26" y="83"/>
                </a:cxn>
                <a:cxn ang="0">
                  <a:pos x="45" y="80"/>
                </a:cxn>
                <a:cxn ang="0">
                  <a:pos x="44" y="83"/>
                </a:cxn>
                <a:cxn ang="0">
                  <a:pos x="43" y="87"/>
                </a:cxn>
                <a:cxn ang="0">
                  <a:pos x="25" y="79"/>
                </a:cxn>
                <a:cxn ang="0">
                  <a:pos x="23" y="73"/>
                </a:cxn>
                <a:cxn ang="0">
                  <a:pos x="47" y="73"/>
                </a:cxn>
                <a:cxn ang="0">
                  <a:pos x="46" y="77"/>
                </a:cxn>
                <a:cxn ang="0">
                  <a:pos x="25" y="79"/>
                </a:cxn>
                <a:cxn ang="0">
                  <a:pos x="35" y="96"/>
                </a:cxn>
                <a:cxn ang="0">
                  <a:pos x="29" y="92"/>
                </a:cxn>
                <a:cxn ang="0">
                  <a:pos x="42" y="90"/>
                </a:cxn>
                <a:cxn ang="0">
                  <a:pos x="35" y="96"/>
                </a:cxn>
                <a:cxn ang="0">
                  <a:pos x="50" y="67"/>
                </a:cxn>
                <a:cxn ang="0">
                  <a:pos x="20" y="67"/>
                </a:cxn>
                <a:cxn ang="0">
                  <a:pos x="15" y="57"/>
                </a:cxn>
                <a:cxn ang="0">
                  <a:pos x="6" y="35"/>
                </a:cxn>
                <a:cxn ang="0">
                  <a:pos x="35" y="6"/>
                </a:cxn>
                <a:cxn ang="0">
                  <a:pos x="64" y="35"/>
                </a:cxn>
                <a:cxn ang="0">
                  <a:pos x="55" y="57"/>
                </a:cxn>
                <a:cxn ang="0">
                  <a:pos x="50" y="67"/>
                </a:cxn>
                <a:cxn ang="0">
                  <a:pos x="50" y="67"/>
                </a:cxn>
                <a:cxn ang="0">
                  <a:pos x="50" y="67"/>
                </a:cxn>
              </a:cxnLst>
              <a:rect l="0" t="0" r="r" b="b"/>
              <a:pathLst>
                <a:path w="70" h="102">
                  <a:moveTo>
                    <a:pt x="35" y="0"/>
                  </a:moveTo>
                  <a:cubicBezTo>
                    <a:pt x="16" y="0"/>
                    <a:pt x="0" y="16"/>
                    <a:pt x="0" y="35"/>
                  </a:cubicBezTo>
                  <a:cubicBezTo>
                    <a:pt x="0" y="48"/>
                    <a:pt x="12" y="62"/>
                    <a:pt x="16" y="74"/>
                  </a:cubicBezTo>
                  <a:cubicBezTo>
                    <a:pt x="22" y="91"/>
                    <a:pt x="22" y="102"/>
                    <a:pt x="35" y="102"/>
                  </a:cubicBezTo>
                  <a:cubicBezTo>
                    <a:pt x="49" y="102"/>
                    <a:pt x="48" y="92"/>
                    <a:pt x="54" y="74"/>
                  </a:cubicBezTo>
                  <a:cubicBezTo>
                    <a:pt x="58" y="62"/>
                    <a:pt x="70" y="48"/>
                    <a:pt x="70" y="35"/>
                  </a:cubicBezTo>
                  <a:cubicBezTo>
                    <a:pt x="70" y="16"/>
                    <a:pt x="54" y="0"/>
                    <a:pt x="35" y="0"/>
                  </a:cubicBezTo>
                  <a:close/>
                  <a:moveTo>
                    <a:pt x="43" y="87"/>
                  </a:moveTo>
                  <a:cubicBezTo>
                    <a:pt x="27" y="89"/>
                    <a:pt x="27" y="89"/>
                    <a:pt x="27" y="89"/>
                  </a:cubicBezTo>
                  <a:cubicBezTo>
                    <a:pt x="27" y="87"/>
                    <a:pt x="26" y="85"/>
                    <a:pt x="26" y="83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45" y="80"/>
                    <a:pt x="45" y="80"/>
                    <a:pt x="45" y="80"/>
                  </a:cubicBezTo>
                  <a:cubicBezTo>
                    <a:pt x="45" y="81"/>
                    <a:pt x="45" y="82"/>
                    <a:pt x="44" y="83"/>
                  </a:cubicBezTo>
                  <a:cubicBezTo>
                    <a:pt x="44" y="84"/>
                    <a:pt x="44" y="86"/>
                    <a:pt x="43" y="87"/>
                  </a:cubicBezTo>
                  <a:close/>
                  <a:moveTo>
                    <a:pt x="25" y="79"/>
                  </a:moveTo>
                  <a:cubicBezTo>
                    <a:pt x="24" y="78"/>
                    <a:pt x="23" y="76"/>
                    <a:pt x="23" y="73"/>
                  </a:cubicBezTo>
                  <a:cubicBezTo>
                    <a:pt x="47" y="73"/>
                    <a:pt x="47" y="73"/>
                    <a:pt x="47" y="73"/>
                  </a:cubicBezTo>
                  <a:cubicBezTo>
                    <a:pt x="47" y="75"/>
                    <a:pt x="47" y="76"/>
                    <a:pt x="46" y="77"/>
                  </a:cubicBezTo>
                  <a:lnTo>
                    <a:pt x="25" y="79"/>
                  </a:lnTo>
                  <a:close/>
                  <a:moveTo>
                    <a:pt x="35" y="96"/>
                  </a:moveTo>
                  <a:cubicBezTo>
                    <a:pt x="32" y="96"/>
                    <a:pt x="30" y="95"/>
                    <a:pt x="29" y="92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0" y="95"/>
                    <a:pt x="39" y="96"/>
                    <a:pt x="35" y="96"/>
                  </a:cubicBezTo>
                  <a:close/>
                  <a:moveTo>
                    <a:pt x="50" y="67"/>
                  </a:moveTo>
                  <a:cubicBezTo>
                    <a:pt x="20" y="67"/>
                    <a:pt x="20" y="67"/>
                    <a:pt x="20" y="67"/>
                  </a:cubicBezTo>
                  <a:cubicBezTo>
                    <a:pt x="19" y="64"/>
                    <a:pt x="17" y="60"/>
                    <a:pt x="15" y="57"/>
                  </a:cubicBezTo>
                  <a:cubicBezTo>
                    <a:pt x="11" y="49"/>
                    <a:pt x="6" y="41"/>
                    <a:pt x="6" y="35"/>
                  </a:cubicBezTo>
                  <a:cubicBezTo>
                    <a:pt x="6" y="19"/>
                    <a:pt x="19" y="6"/>
                    <a:pt x="35" y="6"/>
                  </a:cubicBezTo>
                  <a:cubicBezTo>
                    <a:pt x="51" y="6"/>
                    <a:pt x="64" y="19"/>
                    <a:pt x="64" y="35"/>
                  </a:cubicBezTo>
                  <a:cubicBezTo>
                    <a:pt x="64" y="41"/>
                    <a:pt x="60" y="49"/>
                    <a:pt x="55" y="57"/>
                  </a:cubicBezTo>
                  <a:cubicBezTo>
                    <a:pt x="53" y="60"/>
                    <a:pt x="52" y="64"/>
                    <a:pt x="50" y="67"/>
                  </a:cubicBezTo>
                  <a:close/>
                  <a:moveTo>
                    <a:pt x="50" y="67"/>
                  </a:moveTo>
                  <a:cubicBezTo>
                    <a:pt x="50" y="67"/>
                    <a:pt x="50" y="67"/>
                    <a:pt x="50" y="67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05875" tIns="52937" rIns="105875" bIns="52937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6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88"/>
          <p:cNvGrpSpPr/>
          <p:nvPr/>
        </p:nvGrpSpPr>
        <p:grpSpPr>
          <a:xfrm>
            <a:off x="5066775" y="3668638"/>
            <a:ext cx="1178404" cy="1179392"/>
            <a:chOff x="3584844" y="2915264"/>
            <a:chExt cx="843049" cy="843755"/>
          </a:xfrm>
        </p:grpSpPr>
        <p:sp>
          <p:nvSpPr>
            <p:cNvPr id="14" name="Oval 57"/>
            <p:cNvSpPr>
              <a:spLocks noChangeAspect="1"/>
            </p:cNvSpPr>
            <p:nvPr/>
          </p:nvSpPr>
          <p:spPr>
            <a:xfrm>
              <a:off x="3584844" y="2915264"/>
              <a:ext cx="843049" cy="843755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6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83"/>
            <p:cNvSpPr>
              <a:spLocks noEditPoints="1"/>
            </p:cNvSpPr>
            <p:nvPr/>
          </p:nvSpPr>
          <p:spPr bwMode="auto">
            <a:xfrm>
              <a:off x="3907109" y="3188253"/>
              <a:ext cx="198518" cy="29777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05875" tIns="52937" rIns="105875" bIns="52937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6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90"/>
          <p:cNvGrpSpPr/>
          <p:nvPr/>
        </p:nvGrpSpPr>
        <p:grpSpPr>
          <a:xfrm>
            <a:off x="8501758" y="3669023"/>
            <a:ext cx="835551" cy="836251"/>
            <a:chOff x="7203324" y="1921403"/>
            <a:chExt cx="843049" cy="843755"/>
          </a:xfrm>
        </p:grpSpPr>
        <p:sp>
          <p:nvSpPr>
            <p:cNvPr id="18" name="Oval 73"/>
            <p:cNvSpPr>
              <a:spLocks noChangeAspect="1"/>
            </p:cNvSpPr>
            <p:nvPr/>
          </p:nvSpPr>
          <p:spPr>
            <a:xfrm>
              <a:off x="7203324" y="1921403"/>
              <a:ext cx="843049" cy="843755"/>
            </a:xfrm>
            <a:prstGeom prst="ellipse">
              <a:avLst/>
            </a:prstGeom>
            <a:solidFill>
              <a:schemeClr val="accent6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6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37"/>
            <p:cNvSpPr>
              <a:spLocks noEditPoints="1"/>
            </p:cNvSpPr>
            <p:nvPr/>
          </p:nvSpPr>
          <p:spPr bwMode="auto">
            <a:xfrm>
              <a:off x="7460025" y="2174501"/>
              <a:ext cx="329647" cy="337558"/>
            </a:xfrm>
            <a:custGeom>
              <a:avLst/>
              <a:gdLst/>
              <a:ahLst/>
              <a:cxnLst>
                <a:cxn ang="0">
                  <a:pos x="46" y="30"/>
                </a:cxn>
                <a:cxn ang="0">
                  <a:pos x="39" y="36"/>
                </a:cxn>
                <a:cxn ang="0">
                  <a:pos x="39" y="50"/>
                </a:cxn>
                <a:cxn ang="0">
                  <a:pos x="38" y="50"/>
                </a:cxn>
                <a:cxn ang="0">
                  <a:pos x="24" y="58"/>
                </a:cxn>
                <a:cxn ang="0">
                  <a:pos x="24" y="59"/>
                </a:cxn>
                <a:cxn ang="0">
                  <a:pos x="23" y="58"/>
                </a:cxn>
                <a:cxn ang="0">
                  <a:pos x="21" y="56"/>
                </a:cxn>
                <a:cxn ang="0">
                  <a:pos x="21" y="55"/>
                </a:cxn>
                <a:cxn ang="0">
                  <a:pos x="24" y="45"/>
                </a:cxn>
                <a:cxn ang="0">
                  <a:pos x="14" y="35"/>
                </a:cxn>
                <a:cxn ang="0">
                  <a:pos x="4" y="38"/>
                </a:cxn>
                <a:cxn ang="0">
                  <a:pos x="3" y="38"/>
                </a:cxn>
                <a:cxn ang="0">
                  <a:pos x="3" y="38"/>
                </a:cxn>
                <a:cxn ang="0">
                  <a:pos x="0" y="35"/>
                </a:cxn>
                <a:cxn ang="0">
                  <a:pos x="0" y="34"/>
                </a:cxn>
                <a:cxn ang="0">
                  <a:pos x="8" y="20"/>
                </a:cxn>
                <a:cxn ang="0">
                  <a:pos x="9" y="20"/>
                </a:cxn>
                <a:cxn ang="0">
                  <a:pos x="23" y="19"/>
                </a:cxn>
                <a:cxn ang="0">
                  <a:pos x="29" y="12"/>
                </a:cxn>
                <a:cxn ang="0">
                  <a:pos x="57" y="0"/>
                </a:cxn>
                <a:cxn ang="0">
                  <a:pos x="58" y="1"/>
                </a:cxn>
                <a:cxn ang="0">
                  <a:pos x="46" y="30"/>
                </a:cxn>
                <a:cxn ang="0">
                  <a:pos x="47" y="8"/>
                </a:cxn>
                <a:cxn ang="0">
                  <a:pos x="43" y="12"/>
                </a:cxn>
                <a:cxn ang="0">
                  <a:pos x="47" y="15"/>
                </a:cxn>
                <a:cxn ang="0">
                  <a:pos x="50" y="12"/>
                </a:cxn>
                <a:cxn ang="0">
                  <a:pos x="47" y="8"/>
                </a:cxn>
              </a:cxnLst>
              <a:rect l="0" t="0" r="r" b="b"/>
              <a:pathLst>
                <a:path w="58" h="59">
                  <a:moveTo>
                    <a:pt x="46" y="30"/>
                  </a:moveTo>
                  <a:cubicBezTo>
                    <a:pt x="44" y="32"/>
                    <a:pt x="42" y="34"/>
                    <a:pt x="39" y="36"/>
                  </a:cubicBezTo>
                  <a:cubicBezTo>
                    <a:pt x="39" y="50"/>
                    <a:pt x="39" y="50"/>
                    <a:pt x="39" y="50"/>
                  </a:cubicBezTo>
                  <a:cubicBezTo>
                    <a:pt x="39" y="50"/>
                    <a:pt x="39" y="50"/>
                    <a:pt x="38" y="50"/>
                  </a:cubicBezTo>
                  <a:cubicBezTo>
                    <a:pt x="24" y="58"/>
                    <a:pt x="24" y="58"/>
                    <a:pt x="24" y="58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4" y="59"/>
                    <a:pt x="23" y="58"/>
                    <a:pt x="23" y="58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6"/>
                    <a:pt x="20" y="55"/>
                    <a:pt x="21" y="55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3" y="38"/>
                    <a:pt x="3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4"/>
                    <a:pt x="0" y="34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9" y="20"/>
                    <a:pt x="9" y="20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5" y="17"/>
                    <a:pt x="27" y="14"/>
                    <a:pt x="29" y="12"/>
                  </a:cubicBezTo>
                  <a:cubicBezTo>
                    <a:pt x="38" y="3"/>
                    <a:pt x="45" y="0"/>
                    <a:pt x="57" y="0"/>
                  </a:cubicBezTo>
                  <a:cubicBezTo>
                    <a:pt x="58" y="0"/>
                    <a:pt x="58" y="1"/>
                    <a:pt x="58" y="1"/>
                  </a:cubicBezTo>
                  <a:cubicBezTo>
                    <a:pt x="58" y="13"/>
                    <a:pt x="55" y="21"/>
                    <a:pt x="46" y="30"/>
                  </a:cubicBezTo>
                  <a:close/>
                  <a:moveTo>
                    <a:pt x="47" y="8"/>
                  </a:moveTo>
                  <a:cubicBezTo>
                    <a:pt x="45" y="8"/>
                    <a:pt x="43" y="10"/>
                    <a:pt x="43" y="12"/>
                  </a:cubicBezTo>
                  <a:cubicBezTo>
                    <a:pt x="43" y="14"/>
                    <a:pt x="45" y="15"/>
                    <a:pt x="47" y="15"/>
                  </a:cubicBezTo>
                  <a:cubicBezTo>
                    <a:pt x="49" y="15"/>
                    <a:pt x="50" y="14"/>
                    <a:pt x="50" y="12"/>
                  </a:cubicBezTo>
                  <a:cubicBezTo>
                    <a:pt x="50" y="10"/>
                    <a:pt x="49" y="8"/>
                    <a:pt x="47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05875" tIns="52937" rIns="105875" bIns="52937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6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89"/>
          <p:cNvGrpSpPr/>
          <p:nvPr/>
        </p:nvGrpSpPr>
        <p:grpSpPr>
          <a:xfrm>
            <a:off x="6707865" y="2697744"/>
            <a:ext cx="1178364" cy="1179351"/>
            <a:chOff x="5696894" y="2915264"/>
            <a:chExt cx="843049" cy="843755"/>
          </a:xfrm>
        </p:grpSpPr>
        <p:sp>
          <p:nvSpPr>
            <p:cNvPr id="21" name="Oval 69"/>
            <p:cNvSpPr>
              <a:spLocks noChangeAspect="1"/>
            </p:cNvSpPr>
            <p:nvPr/>
          </p:nvSpPr>
          <p:spPr>
            <a:xfrm>
              <a:off x="5696894" y="2915264"/>
              <a:ext cx="843049" cy="843755"/>
            </a:xfrm>
            <a:prstGeom prst="ellipse">
              <a:avLst/>
            </a:prstGeom>
            <a:solidFill>
              <a:schemeClr val="accent5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6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57"/>
            <p:cNvSpPr>
              <a:spLocks noEditPoints="1"/>
            </p:cNvSpPr>
            <p:nvPr/>
          </p:nvSpPr>
          <p:spPr bwMode="auto">
            <a:xfrm>
              <a:off x="5972842" y="3208084"/>
              <a:ext cx="291152" cy="258114"/>
            </a:xfrm>
            <a:custGeom>
              <a:avLst/>
              <a:gdLst/>
              <a:ahLst/>
              <a:cxnLst>
                <a:cxn ang="0">
                  <a:pos x="7" y="9"/>
                </a:cxn>
                <a:cxn ang="0">
                  <a:pos x="7" y="57"/>
                </a:cxn>
                <a:cxn ang="0">
                  <a:pos x="6" y="58"/>
                </a:cxn>
                <a:cxn ang="0">
                  <a:pos x="4" y="58"/>
                </a:cxn>
                <a:cxn ang="0">
                  <a:pos x="2" y="57"/>
                </a:cxn>
                <a:cxn ang="0">
                  <a:pos x="2" y="9"/>
                </a:cxn>
                <a:cxn ang="0">
                  <a:pos x="0" y="4"/>
                </a:cxn>
                <a:cxn ang="0">
                  <a:pos x="5" y="0"/>
                </a:cxn>
                <a:cxn ang="0">
                  <a:pos x="10" y="4"/>
                </a:cxn>
                <a:cxn ang="0">
                  <a:pos x="7" y="9"/>
                </a:cxn>
                <a:cxn ang="0">
                  <a:pos x="65" y="36"/>
                </a:cxn>
                <a:cxn ang="0">
                  <a:pos x="63" y="38"/>
                </a:cxn>
                <a:cxn ang="0">
                  <a:pos x="49" y="43"/>
                </a:cxn>
                <a:cxn ang="0">
                  <a:pos x="31" y="37"/>
                </a:cxn>
                <a:cxn ang="0">
                  <a:pos x="13" y="43"/>
                </a:cxn>
                <a:cxn ang="0">
                  <a:pos x="12" y="43"/>
                </a:cxn>
                <a:cxn ang="0">
                  <a:pos x="10" y="41"/>
                </a:cxn>
                <a:cxn ang="0">
                  <a:pos x="10" y="13"/>
                </a:cxn>
                <a:cxn ang="0">
                  <a:pos x="11" y="11"/>
                </a:cxn>
                <a:cxn ang="0">
                  <a:pos x="14" y="9"/>
                </a:cxn>
                <a:cxn ang="0">
                  <a:pos x="30" y="4"/>
                </a:cxn>
                <a:cxn ang="0">
                  <a:pos x="46" y="9"/>
                </a:cxn>
                <a:cxn ang="0">
                  <a:pos x="49" y="10"/>
                </a:cxn>
                <a:cxn ang="0">
                  <a:pos x="63" y="4"/>
                </a:cxn>
                <a:cxn ang="0">
                  <a:pos x="65" y="7"/>
                </a:cxn>
                <a:cxn ang="0">
                  <a:pos x="65" y="36"/>
                </a:cxn>
              </a:cxnLst>
              <a:rect l="0" t="0" r="r" b="b"/>
              <a:pathLst>
                <a:path w="65" h="58">
                  <a:moveTo>
                    <a:pt x="7" y="9"/>
                  </a:moveTo>
                  <a:cubicBezTo>
                    <a:pt x="7" y="57"/>
                    <a:pt x="7" y="57"/>
                    <a:pt x="7" y="57"/>
                  </a:cubicBezTo>
                  <a:cubicBezTo>
                    <a:pt x="7" y="57"/>
                    <a:pt x="7" y="58"/>
                    <a:pt x="6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3" y="58"/>
                    <a:pt x="2" y="57"/>
                    <a:pt x="2" y="57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10" y="2"/>
                    <a:pt x="10" y="4"/>
                  </a:cubicBezTo>
                  <a:cubicBezTo>
                    <a:pt x="10" y="6"/>
                    <a:pt x="9" y="8"/>
                    <a:pt x="7" y="9"/>
                  </a:cubicBezTo>
                  <a:close/>
                  <a:moveTo>
                    <a:pt x="65" y="36"/>
                  </a:moveTo>
                  <a:cubicBezTo>
                    <a:pt x="65" y="37"/>
                    <a:pt x="65" y="38"/>
                    <a:pt x="63" y="38"/>
                  </a:cubicBezTo>
                  <a:cubicBezTo>
                    <a:pt x="59" y="41"/>
                    <a:pt x="54" y="43"/>
                    <a:pt x="49" y="43"/>
                  </a:cubicBezTo>
                  <a:cubicBezTo>
                    <a:pt x="43" y="43"/>
                    <a:pt x="39" y="37"/>
                    <a:pt x="31" y="37"/>
                  </a:cubicBezTo>
                  <a:cubicBezTo>
                    <a:pt x="25" y="37"/>
                    <a:pt x="19" y="40"/>
                    <a:pt x="13" y="43"/>
                  </a:cubicBezTo>
                  <a:cubicBezTo>
                    <a:pt x="13" y="43"/>
                    <a:pt x="12" y="43"/>
                    <a:pt x="12" y="43"/>
                  </a:cubicBezTo>
                  <a:cubicBezTo>
                    <a:pt x="11" y="43"/>
                    <a:pt x="10" y="42"/>
                    <a:pt x="10" y="41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2"/>
                    <a:pt x="10" y="11"/>
                    <a:pt x="11" y="11"/>
                  </a:cubicBezTo>
                  <a:cubicBezTo>
                    <a:pt x="12" y="10"/>
                    <a:pt x="13" y="9"/>
                    <a:pt x="14" y="9"/>
                  </a:cubicBezTo>
                  <a:cubicBezTo>
                    <a:pt x="19" y="7"/>
                    <a:pt x="24" y="4"/>
                    <a:pt x="30" y="4"/>
                  </a:cubicBezTo>
                  <a:cubicBezTo>
                    <a:pt x="36" y="4"/>
                    <a:pt x="40" y="6"/>
                    <a:pt x="46" y="9"/>
                  </a:cubicBezTo>
                  <a:cubicBezTo>
                    <a:pt x="47" y="9"/>
                    <a:pt x="48" y="10"/>
                    <a:pt x="49" y="10"/>
                  </a:cubicBezTo>
                  <a:cubicBezTo>
                    <a:pt x="55" y="10"/>
                    <a:pt x="61" y="4"/>
                    <a:pt x="63" y="4"/>
                  </a:cubicBezTo>
                  <a:cubicBezTo>
                    <a:pt x="64" y="4"/>
                    <a:pt x="65" y="6"/>
                    <a:pt x="65" y="7"/>
                  </a:cubicBezTo>
                  <a:lnTo>
                    <a:pt x="65" y="3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05875" tIns="52937" rIns="105875" bIns="52937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6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Group 85"/>
          <p:cNvGrpSpPr/>
          <p:nvPr/>
        </p:nvGrpSpPr>
        <p:grpSpPr>
          <a:xfrm>
            <a:off x="3664469" y="2536195"/>
            <a:ext cx="976123" cy="976939"/>
            <a:chOff x="2347176" y="2092666"/>
            <a:chExt cx="843049" cy="843755"/>
          </a:xfrm>
        </p:grpSpPr>
        <p:sp>
          <p:nvSpPr>
            <p:cNvPr id="24" name="Oval 48"/>
            <p:cNvSpPr>
              <a:spLocks noChangeAspect="1"/>
            </p:cNvSpPr>
            <p:nvPr/>
          </p:nvSpPr>
          <p:spPr>
            <a:xfrm>
              <a:off x="2347176" y="2092666"/>
              <a:ext cx="843049" cy="843755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6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65"/>
            <p:cNvSpPr>
              <a:spLocks noEditPoints="1"/>
            </p:cNvSpPr>
            <p:nvPr/>
          </p:nvSpPr>
          <p:spPr bwMode="auto">
            <a:xfrm>
              <a:off x="2585919" y="2347985"/>
              <a:ext cx="365563" cy="333116"/>
            </a:xfrm>
            <a:custGeom>
              <a:avLst/>
              <a:gdLst/>
              <a:ahLst/>
              <a:cxnLst>
                <a:cxn ang="0">
                  <a:pos x="45" y="41"/>
                </a:cxn>
                <a:cxn ang="0">
                  <a:pos x="47" y="50"/>
                </a:cxn>
                <a:cxn ang="0">
                  <a:pos x="40" y="56"/>
                </a:cxn>
                <a:cxn ang="0">
                  <a:pos x="31" y="60"/>
                </a:cxn>
                <a:cxn ang="0">
                  <a:pos x="21" y="60"/>
                </a:cxn>
                <a:cxn ang="0">
                  <a:pos x="13" y="56"/>
                </a:cxn>
                <a:cxn ang="0">
                  <a:pos x="5" y="50"/>
                </a:cxn>
                <a:cxn ang="0">
                  <a:pos x="8" y="41"/>
                </a:cxn>
                <a:cxn ang="0">
                  <a:pos x="0" y="32"/>
                </a:cxn>
                <a:cxn ang="0">
                  <a:pos x="9" y="26"/>
                </a:cxn>
                <a:cxn ang="0">
                  <a:pos x="5" y="20"/>
                </a:cxn>
                <a:cxn ang="0">
                  <a:pos x="17" y="18"/>
                </a:cxn>
                <a:cxn ang="0">
                  <a:pos x="22" y="10"/>
                </a:cxn>
                <a:cxn ang="0">
                  <a:pos x="32" y="17"/>
                </a:cxn>
                <a:cxn ang="0">
                  <a:pos x="41" y="14"/>
                </a:cxn>
                <a:cxn ang="0">
                  <a:pos x="47" y="22"/>
                </a:cxn>
                <a:cxn ang="0">
                  <a:pos x="51" y="30"/>
                </a:cxn>
                <a:cxn ang="0">
                  <a:pos x="26" y="25"/>
                </a:cxn>
                <a:cxn ang="0">
                  <a:pos x="36" y="35"/>
                </a:cxn>
                <a:cxn ang="0">
                  <a:pos x="72" y="19"/>
                </a:cxn>
                <a:cxn ang="0">
                  <a:pos x="72" y="27"/>
                </a:cxn>
                <a:cxn ang="0">
                  <a:pos x="62" y="25"/>
                </a:cxn>
                <a:cxn ang="0">
                  <a:pos x="52" y="27"/>
                </a:cxn>
                <a:cxn ang="0">
                  <a:pos x="53" y="19"/>
                </a:cxn>
                <a:cxn ang="0">
                  <a:pos x="53" y="11"/>
                </a:cxn>
                <a:cxn ang="0">
                  <a:pos x="52" y="3"/>
                </a:cxn>
                <a:cxn ang="0">
                  <a:pos x="62" y="4"/>
                </a:cxn>
                <a:cxn ang="0">
                  <a:pos x="67" y="0"/>
                </a:cxn>
                <a:cxn ang="0">
                  <a:pos x="70" y="9"/>
                </a:cxn>
                <a:cxn ang="0">
                  <a:pos x="78" y="18"/>
                </a:cxn>
                <a:cxn ang="0">
                  <a:pos x="70" y="62"/>
                </a:cxn>
                <a:cxn ang="0">
                  <a:pos x="67" y="71"/>
                </a:cxn>
                <a:cxn ang="0">
                  <a:pos x="61" y="66"/>
                </a:cxn>
                <a:cxn ang="0">
                  <a:pos x="52" y="68"/>
                </a:cxn>
                <a:cxn ang="0">
                  <a:pos x="47" y="59"/>
                </a:cxn>
                <a:cxn ang="0">
                  <a:pos x="54" y="50"/>
                </a:cxn>
                <a:cxn ang="0">
                  <a:pos x="57" y="41"/>
                </a:cxn>
                <a:cxn ang="0">
                  <a:pos x="63" y="46"/>
                </a:cxn>
                <a:cxn ang="0">
                  <a:pos x="72" y="44"/>
                </a:cxn>
                <a:cxn ang="0">
                  <a:pos x="72" y="52"/>
                </a:cxn>
                <a:cxn ang="0">
                  <a:pos x="62" y="10"/>
                </a:cxn>
                <a:cxn ang="0">
                  <a:pos x="67" y="15"/>
                </a:cxn>
                <a:cxn ang="0">
                  <a:pos x="57" y="56"/>
                </a:cxn>
                <a:cxn ang="0">
                  <a:pos x="62" y="51"/>
                </a:cxn>
              </a:cxnLst>
              <a:rect l="0" t="0" r="r" b="b"/>
              <a:pathLst>
                <a:path w="78" h="71">
                  <a:moveTo>
                    <a:pt x="52" y="39"/>
                  </a:moveTo>
                  <a:cubicBezTo>
                    <a:pt x="52" y="40"/>
                    <a:pt x="51" y="40"/>
                    <a:pt x="51" y="40"/>
                  </a:cubicBezTo>
                  <a:cubicBezTo>
                    <a:pt x="45" y="41"/>
                    <a:pt x="45" y="41"/>
                    <a:pt x="45" y="41"/>
                  </a:cubicBezTo>
                  <a:cubicBezTo>
                    <a:pt x="44" y="42"/>
                    <a:pt x="44" y="43"/>
                    <a:pt x="43" y="44"/>
                  </a:cubicBezTo>
                  <a:cubicBezTo>
                    <a:pt x="45" y="46"/>
                    <a:pt x="46" y="47"/>
                    <a:pt x="47" y="49"/>
                  </a:cubicBezTo>
                  <a:cubicBezTo>
                    <a:pt x="47" y="49"/>
                    <a:pt x="47" y="49"/>
                    <a:pt x="47" y="50"/>
                  </a:cubicBezTo>
                  <a:cubicBezTo>
                    <a:pt x="47" y="50"/>
                    <a:pt x="47" y="50"/>
                    <a:pt x="47" y="50"/>
                  </a:cubicBezTo>
                  <a:cubicBezTo>
                    <a:pt x="46" y="52"/>
                    <a:pt x="42" y="56"/>
                    <a:pt x="41" y="56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4" y="53"/>
                    <a:pt x="33" y="53"/>
                    <a:pt x="32" y="54"/>
                  </a:cubicBezTo>
                  <a:cubicBezTo>
                    <a:pt x="32" y="56"/>
                    <a:pt x="32" y="58"/>
                    <a:pt x="31" y="60"/>
                  </a:cubicBezTo>
                  <a:cubicBezTo>
                    <a:pt x="31" y="61"/>
                    <a:pt x="30" y="61"/>
                    <a:pt x="30" y="61"/>
                  </a:cubicBezTo>
                  <a:cubicBezTo>
                    <a:pt x="22" y="61"/>
                    <a:pt x="22" y="61"/>
                    <a:pt x="22" y="61"/>
                  </a:cubicBezTo>
                  <a:cubicBezTo>
                    <a:pt x="22" y="61"/>
                    <a:pt x="21" y="61"/>
                    <a:pt x="21" y="60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19" y="54"/>
                    <a:pt x="18" y="53"/>
                    <a:pt x="17" y="53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10" y="55"/>
                    <a:pt x="5" y="51"/>
                    <a:pt x="5" y="50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7" y="47"/>
                    <a:pt x="8" y="46"/>
                    <a:pt x="9" y="44"/>
                  </a:cubicBezTo>
                  <a:cubicBezTo>
                    <a:pt x="8" y="43"/>
                    <a:pt x="8" y="42"/>
                    <a:pt x="8" y="41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1" y="40"/>
                    <a:pt x="0" y="40"/>
                    <a:pt x="0" y="3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1"/>
                    <a:pt x="1" y="30"/>
                    <a:pt x="1" y="3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8"/>
                    <a:pt x="8" y="27"/>
                    <a:pt x="9" y="26"/>
                  </a:cubicBezTo>
                  <a:cubicBezTo>
                    <a:pt x="8" y="25"/>
                    <a:pt x="7" y="23"/>
                    <a:pt x="5" y="22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0"/>
                    <a:pt x="5" y="20"/>
                  </a:cubicBezTo>
                  <a:cubicBezTo>
                    <a:pt x="6" y="19"/>
                    <a:pt x="11" y="14"/>
                    <a:pt x="12" y="14"/>
                  </a:cubicBezTo>
                  <a:cubicBezTo>
                    <a:pt x="12" y="14"/>
                    <a:pt x="12" y="14"/>
                    <a:pt x="13" y="14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8" y="18"/>
                    <a:pt x="19" y="17"/>
                    <a:pt x="20" y="17"/>
                  </a:cubicBezTo>
                  <a:cubicBezTo>
                    <a:pt x="21" y="15"/>
                    <a:pt x="21" y="13"/>
                    <a:pt x="21" y="11"/>
                  </a:cubicBezTo>
                  <a:cubicBezTo>
                    <a:pt x="21" y="10"/>
                    <a:pt x="22" y="10"/>
                    <a:pt x="22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10"/>
                    <a:pt x="31" y="10"/>
                    <a:pt x="31" y="11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3" y="17"/>
                    <a:pt x="34" y="18"/>
                    <a:pt x="35" y="18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40" y="14"/>
                    <a:pt x="40" y="14"/>
                    <a:pt x="41" y="14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2" y="15"/>
                    <a:pt x="47" y="20"/>
                    <a:pt x="47" y="21"/>
                  </a:cubicBezTo>
                  <a:cubicBezTo>
                    <a:pt x="47" y="21"/>
                    <a:pt x="47" y="21"/>
                    <a:pt x="47" y="22"/>
                  </a:cubicBezTo>
                  <a:cubicBezTo>
                    <a:pt x="46" y="23"/>
                    <a:pt x="45" y="25"/>
                    <a:pt x="43" y="26"/>
                  </a:cubicBezTo>
                  <a:cubicBezTo>
                    <a:pt x="44" y="27"/>
                    <a:pt x="44" y="28"/>
                    <a:pt x="45" y="30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1" y="31"/>
                    <a:pt x="52" y="31"/>
                    <a:pt x="52" y="32"/>
                  </a:cubicBezTo>
                  <a:lnTo>
                    <a:pt x="52" y="39"/>
                  </a:lnTo>
                  <a:close/>
                  <a:moveTo>
                    <a:pt x="26" y="25"/>
                  </a:moveTo>
                  <a:cubicBezTo>
                    <a:pt x="21" y="25"/>
                    <a:pt x="16" y="30"/>
                    <a:pt x="16" y="35"/>
                  </a:cubicBezTo>
                  <a:cubicBezTo>
                    <a:pt x="16" y="41"/>
                    <a:pt x="21" y="46"/>
                    <a:pt x="26" y="46"/>
                  </a:cubicBezTo>
                  <a:cubicBezTo>
                    <a:pt x="32" y="46"/>
                    <a:pt x="36" y="41"/>
                    <a:pt x="36" y="35"/>
                  </a:cubicBezTo>
                  <a:cubicBezTo>
                    <a:pt x="36" y="30"/>
                    <a:pt x="32" y="25"/>
                    <a:pt x="26" y="25"/>
                  </a:cubicBezTo>
                  <a:close/>
                  <a:moveTo>
                    <a:pt x="78" y="18"/>
                  </a:moveTo>
                  <a:cubicBezTo>
                    <a:pt x="78" y="18"/>
                    <a:pt x="72" y="19"/>
                    <a:pt x="72" y="19"/>
                  </a:cubicBezTo>
                  <a:cubicBezTo>
                    <a:pt x="71" y="20"/>
                    <a:pt x="71" y="20"/>
                    <a:pt x="70" y="21"/>
                  </a:cubicBezTo>
                  <a:cubicBezTo>
                    <a:pt x="71" y="22"/>
                    <a:pt x="72" y="26"/>
                    <a:pt x="72" y="26"/>
                  </a:cubicBezTo>
                  <a:cubicBezTo>
                    <a:pt x="72" y="27"/>
                    <a:pt x="72" y="27"/>
                    <a:pt x="72" y="27"/>
                  </a:cubicBezTo>
                  <a:cubicBezTo>
                    <a:pt x="72" y="27"/>
                    <a:pt x="68" y="30"/>
                    <a:pt x="67" y="30"/>
                  </a:cubicBezTo>
                  <a:cubicBezTo>
                    <a:pt x="67" y="30"/>
                    <a:pt x="64" y="26"/>
                    <a:pt x="63" y="25"/>
                  </a:cubicBezTo>
                  <a:cubicBezTo>
                    <a:pt x="63" y="25"/>
                    <a:pt x="63" y="25"/>
                    <a:pt x="62" y="25"/>
                  </a:cubicBezTo>
                  <a:cubicBezTo>
                    <a:pt x="62" y="25"/>
                    <a:pt x="61" y="25"/>
                    <a:pt x="61" y="25"/>
                  </a:cubicBezTo>
                  <a:cubicBezTo>
                    <a:pt x="61" y="26"/>
                    <a:pt x="58" y="30"/>
                    <a:pt x="57" y="30"/>
                  </a:cubicBezTo>
                  <a:cubicBezTo>
                    <a:pt x="57" y="30"/>
                    <a:pt x="53" y="27"/>
                    <a:pt x="52" y="27"/>
                  </a:cubicBezTo>
                  <a:cubicBezTo>
                    <a:pt x="52" y="27"/>
                    <a:pt x="52" y="27"/>
                    <a:pt x="52" y="26"/>
                  </a:cubicBezTo>
                  <a:cubicBezTo>
                    <a:pt x="52" y="26"/>
                    <a:pt x="54" y="22"/>
                    <a:pt x="54" y="21"/>
                  </a:cubicBezTo>
                  <a:cubicBezTo>
                    <a:pt x="53" y="20"/>
                    <a:pt x="53" y="20"/>
                    <a:pt x="53" y="19"/>
                  </a:cubicBezTo>
                  <a:cubicBezTo>
                    <a:pt x="52" y="19"/>
                    <a:pt x="47" y="18"/>
                    <a:pt x="47" y="18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7" y="11"/>
                    <a:pt x="52" y="11"/>
                    <a:pt x="53" y="11"/>
                  </a:cubicBezTo>
                  <a:cubicBezTo>
                    <a:pt x="53" y="10"/>
                    <a:pt x="53" y="9"/>
                    <a:pt x="54" y="9"/>
                  </a:cubicBezTo>
                  <a:cubicBezTo>
                    <a:pt x="54" y="8"/>
                    <a:pt x="52" y="4"/>
                    <a:pt x="52" y="3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3" y="3"/>
                    <a:pt x="57" y="0"/>
                    <a:pt x="57" y="0"/>
                  </a:cubicBezTo>
                  <a:cubicBezTo>
                    <a:pt x="58" y="0"/>
                    <a:pt x="61" y="4"/>
                    <a:pt x="61" y="5"/>
                  </a:cubicBezTo>
                  <a:cubicBezTo>
                    <a:pt x="61" y="4"/>
                    <a:pt x="62" y="4"/>
                    <a:pt x="62" y="4"/>
                  </a:cubicBezTo>
                  <a:cubicBezTo>
                    <a:pt x="63" y="4"/>
                    <a:pt x="63" y="4"/>
                    <a:pt x="63" y="5"/>
                  </a:cubicBezTo>
                  <a:cubicBezTo>
                    <a:pt x="64" y="3"/>
                    <a:pt x="66" y="1"/>
                    <a:pt x="6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8" y="0"/>
                    <a:pt x="72" y="2"/>
                    <a:pt x="72" y="3"/>
                  </a:cubicBezTo>
                  <a:cubicBezTo>
                    <a:pt x="72" y="3"/>
                    <a:pt x="72" y="3"/>
                    <a:pt x="72" y="3"/>
                  </a:cubicBezTo>
                  <a:cubicBezTo>
                    <a:pt x="72" y="4"/>
                    <a:pt x="71" y="8"/>
                    <a:pt x="70" y="9"/>
                  </a:cubicBezTo>
                  <a:cubicBezTo>
                    <a:pt x="71" y="9"/>
                    <a:pt x="71" y="10"/>
                    <a:pt x="72" y="11"/>
                  </a:cubicBezTo>
                  <a:cubicBezTo>
                    <a:pt x="72" y="11"/>
                    <a:pt x="78" y="11"/>
                    <a:pt x="78" y="12"/>
                  </a:cubicBezTo>
                  <a:lnTo>
                    <a:pt x="78" y="18"/>
                  </a:lnTo>
                  <a:close/>
                  <a:moveTo>
                    <a:pt x="78" y="59"/>
                  </a:moveTo>
                  <a:cubicBezTo>
                    <a:pt x="78" y="59"/>
                    <a:pt x="72" y="60"/>
                    <a:pt x="72" y="60"/>
                  </a:cubicBezTo>
                  <a:cubicBezTo>
                    <a:pt x="71" y="61"/>
                    <a:pt x="71" y="61"/>
                    <a:pt x="70" y="62"/>
                  </a:cubicBezTo>
                  <a:cubicBezTo>
                    <a:pt x="71" y="63"/>
                    <a:pt x="72" y="67"/>
                    <a:pt x="72" y="68"/>
                  </a:cubicBezTo>
                  <a:cubicBezTo>
                    <a:pt x="72" y="68"/>
                    <a:pt x="72" y="68"/>
                    <a:pt x="72" y="68"/>
                  </a:cubicBezTo>
                  <a:cubicBezTo>
                    <a:pt x="72" y="68"/>
                    <a:pt x="68" y="71"/>
                    <a:pt x="67" y="71"/>
                  </a:cubicBezTo>
                  <a:cubicBezTo>
                    <a:pt x="67" y="71"/>
                    <a:pt x="64" y="67"/>
                    <a:pt x="63" y="66"/>
                  </a:cubicBezTo>
                  <a:cubicBezTo>
                    <a:pt x="63" y="66"/>
                    <a:pt x="63" y="66"/>
                    <a:pt x="62" y="66"/>
                  </a:cubicBezTo>
                  <a:cubicBezTo>
                    <a:pt x="62" y="66"/>
                    <a:pt x="61" y="66"/>
                    <a:pt x="61" y="66"/>
                  </a:cubicBezTo>
                  <a:cubicBezTo>
                    <a:pt x="61" y="67"/>
                    <a:pt x="58" y="71"/>
                    <a:pt x="57" y="71"/>
                  </a:cubicBezTo>
                  <a:cubicBezTo>
                    <a:pt x="57" y="71"/>
                    <a:pt x="53" y="68"/>
                    <a:pt x="5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7"/>
                    <a:pt x="54" y="63"/>
                    <a:pt x="54" y="62"/>
                  </a:cubicBezTo>
                  <a:cubicBezTo>
                    <a:pt x="53" y="61"/>
                    <a:pt x="53" y="61"/>
                    <a:pt x="53" y="60"/>
                  </a:cubicBezTo>
                  <a:cubicBezTo>
                    <a:pt x="52" y="60"/>
                    <a:pt x="47" y="59"/>
                    <a:pt x="47" y="59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47" y="52"/>
                    <a:pt x="52" y="52"/>
                    <a:pt x="53" y="52"/>
                  </a:cubicBezTo>
                  <a:cubicBezTo>
                    <a:pt x="53" y="51"/>
                    <a:pt x="53" y="50"/>
                    <a:pt x="54" y="50"/>
                  </a:cubicBezTo>
                  <a:cubicBezTo>
                    <a:pt x="54" y="49"/>
                    <a:pt x="52" y="45"/>
                    <a:pt x="52" y="4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3" y="44"/>
                    <a:pt x="57" y="41"/>
                    <a:pt x="57" y="41"/>
                  </a:cubicBezTo>
                  <a:cubicBezTo>
                    <a:pt x="58" y="41"/>
                    <a:pt x="61" y="45"/>
                    <a:pt x="61" y="46"/>
                  </a:cubicBezTo>
                  <a:cubicBezTo>
                    <a:pt x="61" y="46"/>
                    <a:pt x="62" y="46"/>
                    <a:pt x="62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4" y="44"/>
                    <a:pt x="66" y="43"/>
                    <a:pt x="67" y="41"/>
                  </a:cubicBezTo>
                  <a:cubicBezTo>
                    <a:pt x="67" y="41"/>
                    <a:pt x="67" y="41"/>
                    <a:pt x="67" y="41"/>
                  </a:cubicBezTo>
                  <a:cubicBezTo>
                    <a:pt x="68" y="41"/>
                    <a:pt x="72" y="44"/>
                    <a:pt x="72" y="44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2" y="45"/>
                    <a:pt x="71" y="49"/>
                    <a:pt x="70" y="50"/>
                  </a:cubicBezTo>
                  <a:cubicBezTo>
                    <a:pt x="71" y="50"/>
                    <a:pt x="71" y="51"/>
                    <a:pt x="72" y="52"/>
                  </a:cubicBezTo>
                  <a:cubicBezTo>
                    <a:pt x="72" y="52"/>
                    <a:pt x="78" y="52"/>
                    <a:pt x="78" y="53"/>
                  </a:cubicBezTo>
                  <a:lnTo>
                    <a:pt x="78" y="59"/>
                  </a:lnTo>
                  <a:close/>
                  <a:moveTo>
                    <a:pt x="62" y="10"/>
                  </a:moveTo>
                  <a:cubicBezTo>
                    <a:pt x="59" y="10"/>
                    <a:pt x="57" y="12"/>
                    <a:pt x="57" y="15"/>
                  </a:cubicBezTo>
                  <a:cubicBezTo>
                    <a:pt x="57" y="18"/>
                    <a:pt x="59" y="20"/>
                    <a:pt x="62" y="20"/>
                  </a:cubicBezTo>
                  <a:cubicBezTo>
                    <a:pt x="65" y="20"/>
                    <a:pt x="67" y="18"/>
                    <a:pt x="67" y="15"/>
                  </a:cubicBezTo>
                  <a:cubicBezTo>
                    <a:pt x="67" y="12"/>
                    <a:pt x="65" y="10"/>
                    <a:pt x="62" y="10"/>
                  </a:cubicBezTo>
                  <a:close/>
                  <a:moveTo>
                    <a:pt x="62" y="51"/>
                  </a:moveTo>
                  <a:cubicBezTo>
                    <a:pt x="59" y="51"/>
                    <a:pt x="57" y="53"/>
                    <a:pt x="57" y="56"/>
                  </a:cubicBezTo>
                  <a:cubicBezTo>
                    <a:pt x="57" y="59"/>
                    <a:pt x="59" y="61"/>
                    <a:pt x="62" y="61"/>
                  </a:cubicBezTo>
                  <a:cubicBezTo>
                    <a:pt x="65" y="61"/>
                    <a:pt x="67" y="59"/>
                    <a:pt x="67" y="56"/>
                  </a:cubicBezTo>
                  <a:cubicBezTo>
                    <a:pt x="67" y="53"/>
                    <a:pt x="65" y="51"/>
                    <a:pt x="62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05875" tIns="52937" rIns="105875" bIns="52937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6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26" name="Straight Connector 109"/>
          <p:cNvCxnSpPr/>
          <p:nvPr/>
        </p:nvCxnSpPr>
        <p:spPr>
          <a:xfrm rot="5400000" flipH="1" flipV="1">
            <a:off x="3242409" y="3455424"/>
            <a:ext cx="423849" cy="420276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111"/>
          <p:cNvCxnSpPr/>
          <p:nvPr/>
        </p:nvCxnSpPr>
        <p:spPr>
          <a:xfrm rot="5400000" flipH="1" flipV="1">
            <a:off x="6205192" y="3455424"/>
            <a:ext cx="423849" cy="420276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113"/>
          <p:cNvCxnSpPr/>
          <p:nvPr/>
        </p:nvCxnSpPr>
        <p:spPr>
          <a:xfrm rot="16200000" flipH="1">
            <a:off x="7961089" y="3455425"/>
            <a:ext cx="423849" cy="420276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114"/>
          <p:cNvCxnSpPr/>
          <p:nvPr/>
        </p:nvCxnSpPr>
        <p:spPr>
          <a:xfrm rot="16200000" flipH="1">
            <a:off x="4622093" y="3455425"/>
            <a:ext cx="423849" cy="420276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Footer Text"/>
          <p:cNvSpPr txBox="1"/>
          <p:nvPr/>
        </p:nvSpPr>
        <p:spPr>
          <a:xfrm>
            <a:off x="2079018" y="4980407"/>
            <a:ext cx="1493807" cy="3499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895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文字抄袭</a:t>
            </a:r>
          </a:p>
        </p:txBody>
      </p:sp>
      <p:sp>
        <p:nvSpPr>
          <p:cNvPr id="32" name="Footer Text"/>
          <p:cNvSpPr txBox="1"/>
          <p:nvPr/>
        </p:nvSpPr>
        <p:spPr>
          <a:xfrm>
            <a:off x="3389666" y="1811939"/>
            <a:ext cx="1493807" cy="3499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895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数据抄袭</a:t>
            </a:r>
          </a:p>
        </p:txBody>
      </p:sp>
      <p:sp>
        <p:nvSpPr>
          <p:cNvPr id="33" name="Footer Text"/>
          <p:cNvSpPr txBox="1"/>
          <p:nvPr/>
        </p:nvSpPr>
        <p:spPr>
          <a:xfrm>
            <a:off x="8172895" y="4979954"/>
            <a:ext cx="1493807" cy="3499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895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观点抄袭</a:t>
            </a:r>
          </a:p>
        </p:txBody>
      </p:sp>
      <p:sp>
        <p:nvSpPr>
          <p:cNvPr id="34" name="Footer Text"/>
          <p:cNvSpPr txBox="1"/>
          <p:nvPr/>
        </p:nvSpPr>
        <p:spPr>
          <a:xfrm>
            <a:off x="6406001" y="1812393"/>
            <a:ext cx="1493807" cy="3499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895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简繁文抄袭</a:t>
            </a:r>
          </a:p>
        </p:txBody>
      </p:sp>
      <p:sp>
        <p:nvSpPr>
          <p:cNvPr id="35" name="Footer Text"/>
          <p:cNvSpPr txBox="1"/>
          <p:nvPr/>
        </p:nvSpPr>
        <p:spPr>
          <a:xfrm>
            <a:off x="4912558" y="4980408"/>
            <a:ext cx="1493807" cy="3499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895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跨语言抄袭</a:t>
            </a:r>
          </a:p>
        </p:txBody>
      </p:sp>
      <p:grpSp>
        <p:nvGrpSpPr>
          <p:cNvPr id="36" name="组合 35"/>
          <p:cNvGrpSpPr/>
          <p:nvPr/>
        </p:nvGrpSpPr>
        <p:grpSpPr>
          <a:xfrm>
            <a:off x="1263649" y="1520642"/>
            <a:ext cx="9782811" cy="4184725"/>
            <a:chOff x="1665" y="346"/>
            <a:chExt cx="16971" cy="8147"/>
          </a:xfrm>
        </p:grpSpPr>
        <p:grpSp>
          <p:nvGrpSpPr>
            <p:cNvPr id="37" name="组合 36"/>
            <p:cNvGrpSpPr/>
            <p:nvPr/>
          </p:nvGrpSpPr>
          <p:grpSpPr>
            <a:xfrm>
              <a:off x="1665" y="346"/>
              <a:ext cx="16971" cy="8147"/>
              <a:chOff x="2370" y="-112"/>
              <a:chExt cx="16971" cy="8147"/>
            </a:xfrm>
          </p:grpSpPr>
          <p:pic>
            <p:nvPicPr>
              <p:cNvPr id="39" name="图片 38" descr="疑似剽窃文字表述"/>
              <p:cNvPicPr>
                <a:picLocks noChangeAspect="1"/>
              </p:cNvPicPr>
              <p:nvPr/>
            </p:nvPicPr>
            <p:blipFill>
              <a:blip r:embed="rId4"/>
              <a:srcRect b="34565"/>
              <a:stretch>
                <a:fillRect/>
              </a:stretch>
            </p:blipFill>
            <p:spPr>
              <a:xfrm>
                <a:off x="2370" y="3766"/>
                <a:ext cx="9674" cy="4269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</p:pic>
          <p:pic>
            <p:nvPicPr>
              <p:cNvPr id="40" name="图片 39" descr="文字表述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70" y="-112"/>
                <a:ext cx="16971" cy="3879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</p:pic>
          <p:pic>
            <p:nvPicPr>
              <p:cNvPr id="41" name="图片 40" descr="文字剽窃"/>
              <p:cNvPicPr>
                <a:picLocks noChangeAspect="1"/>
              </p:cNvPicPr>
              <p:nvPr/>
            </p:nvPicPr>
            <p:blipFill>
              <a:blip r:embed="rId6"/>
              <a:srcRect b="35020"/>
              <a:stretch>
                <a:fillRect/>
              </a:stretch>
            </p:blipFill>
            <p:spPr>
              <a:xfrm>
                <a:off x="12043" y="3766"/>
                <a:ext cx="7297" cy="4239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</p:pic>
        </p:grpSp>
        <p:sp>
          <p:nvSpPr>
            <p:cNvPr id="38" name="圆角矩形 37"/>
            <p:cNvSpPr/>
            <p:nvPr/>
          </p:nvSpPr>
          <p:spPr>
            <a:xfrm>
              <a:off x="4228" y="3427"/>
              <a:ext cx="2382" cy="908"/>
            </a:xfrm>
            <a:prstGeom prst="roundRect">
              <a:avLst/>
            </a:prstGeom>
            <a:noFill/>
            <a:ln w="50800" cmpd="sng">
              <a:solidFill>
                <a:schemeClr val="accent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275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3265171" y="1196792"/>
            <a:ext cx="5393055" cy="4646295"/>
            <a:chOff x="5142" y="1679"/>
            <a:chExt cx="8493" cy="7317"/>
          </a:xfrm>
        </p:grpSpPr>
        <p:sp>
          <p:nvSpPr>
            <p:cNvPr id="43" name="圆角矩形 42"/>
            <p:cNvSpPr/>
            <p:nvPr/>
          </p:nvSpPr>
          <p:spPr>
            <a:xfrm>
              <a:off x="5142" y="6770"/>
              <a:ext cx="8462" cy="2226"/>
            </a:xfrm>
            <a:prstGeom prst="roundRect">
              <a:avLst>
                <a:gd name="adj" fmla="val 16667"/>
              </a:avLst>
            </a:prstGeom>
            <a:noFill/>
            <a:ln w="38100" cap="flat" cmpd="sng">
              <a:solidFill>
                <a:srgbClr val="969696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fontAlgn="base"/>
              <a:endParaRPr lang="zh-CN" altLang="en-US" sz="1535" noProof="1"/>
            </a:p>
          </p:txBody>
        </p:sp>
        <p:pic>
          <p:nvPicPr>
            <p:cNvPr id="44" name="图片 43" descr="1表格大图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173" y="1679"/>
              <a:ext cx="8462" cy="4949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45" name="图片 44" descr="2表格小图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341" y="6921"/>
              <a:ext cx="7967" cy="9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6" name="矩形 45"/>
            <p:cNvSpPr/>
            <p:nvPr/>
          </p:nvSpPr>
          <p:spPr>
            <a:xfrm>
              <a:off x="7173" y="2512"/>
              <a:ext cx="4454" cy="580"/>
            </a:xfrm>
            <a:prstGeom prst="rect">
              <a:avLst/>
            </a:prstGeom>
            <a:noFill/>
            <a:ln w="38100" cap="flat" cmpd="sng">
              <a:solidFill>
                <a:schemeClr val="hlink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fontAlgn="base"/>
              <a:endParaRPr lang="zh-CN" altLang="en-US" sz="1535" noProof="1"/>
            </a:p>
          </p:txBody>
        </p:sp>
        <p:pic>
          <p:nvPicPr>
            <p:cNvPr id="47" name="图片 46" descr="3表格小图2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341" y="7953"/>
              <a:ext cx="7967" cy="859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8" name="矩形 47"/>
            <p:cNvSpPr/>
            <p:nvPr/>
          </p:nvSpPr>
          <p:spPr>
            <a:xfrm>
              <a:off x="6982" y="4156"/>
              <a:ext cx="4838" cy="580"/>
            </a:xfrm>
            <a:prstGeom prst="rect">
              <a:avLst/>
            </a:prstGeom>
            <a:noFill/>
            <a:ln w="38100" cap="flat" cmpd="sng">
              <a:solidFill>
                <a:schemeClr val="hlink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fontAlgn="base"/>
              <a:endParaRPr lang="zh-CN" altLang="en-US" sz="1535" noProof="1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2117726" y="1046932"/>
            <a:ext cx="7276465" cy="5200015"/>
            <a:chOff x="3441" y="1326"/>
            <a:chExt cx="12960" cy="9261"/>
          </a:xfrm>
        </p:grpSpPr>
        <p:pic>
          <p:nvPicPr>
            <p:cNvPr id="50" name="图片 49" descr="1中英文大图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480" y="1326"/>
              <a:ext cx="12921" cy="521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51" name="下弧形箭头 50"/>
            <p:cNvSpPr/>
            <p:nvPr/>
          </p:nvSpPr>
          <p:spPr>
            <a:xfrm>
              <a:off x="8376" y="4956"/>
              <a:ext cx="2655" cy="981"/>
            </a:xfrm>
            <a:prstGeom prst="curvedUpArrow">
              <a:avLst>
                <a:gd name="adj1" fmla="val 54252"/>
                <a:gd name="adj2" fmla="val 108505"/>
                <a:gd name="adj3" fmla="val 33333"/>
              </a:avLst>
            </a:prstGeom>
            <a:gradFill rotWithShape="0">
              <a:gsLst>
                <a:gs pos="0">
                  <a:schemeClr val="accent2">
                    <a:alpha val="100000"/>
                  </a:schemeClr>
                </a:gs>
                <a:gs pos="100000">
                  <a:srgbClr val="FF9933">
                    <a:alpha val="100000"/>
                  </a:srgbClr>
                </a:gs>
              </a:gsLst>
              <a:lin ang="5400000" scaled="1"/>
              <a:tileRect/>
            </a:gradFill>
            <a:ln w="9525" cap="flat" cmpd="sng">
              <a:solidFill>
                <a:srgbClr val="FF99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fontAlgn="base"/>
              <a:endParaRPr lang="zh-CN" altLang="en-US" sz="1535" noProof="1"/>
            </a:p>
          </p:txBody>
        </p:sp>
        <p:sp>
          <p:nvSpPr>
            <p:cNvPr id="52" name="下弧形箭头 51"/>
            <p:cNvSpPr/>
            <p:nvPr/>
          </p:nvSpPr>
          <p:spPr>
            <a:xfrm rot="10740000">
              <a:off x="8070" y="3483"/>
              <a:ext cx="2853" cy="993"/>
            </a:xfrm>
            <a:prstGeom prst="curvedUpArrow">
              <a:avLst>
                <a:gd name="adj1" fmla="val 57505"/>
                <a:gd name="adj2" fmla="val 115011"/>
                <a:gd name="adj3" fmla="val 33333"/>
              </a:avLst>
            </a:prstGeom>
            <a:gradFill rotWithShape="0">
              <a:gsLst>
                <a:gs pos="0">
                  <a:schemeClr val="hlink">
                    <a:alpha val="10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5400000" scaled="1"/>
              <a:tileRect/>
            </a:gradFill>
            <a:ln w="9525" cap="flat" cmpd="sng">
              <a:solidFill>
                <a:schemeClr val="hlink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fontAlgn="base"/>
              <a:endParaRPr lang="zh-CN" altLang="en-US" sz="1535" noProof="1"/>
            </a:p>
          </p:txBody>
        </p:sp>
        <p:pic>
          <p:nvPicPr>
            <p:cNvPr id="53" name="图片 52" descr="3小语种大图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441" y="6537"/>
              <a:ext cx="12960" cy="4050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54" name="组合 53"/>
          <p:cNvGrpSpPr/>
          <p:nvPr/>
        </p:nvGrpSpPr>
        <p:grpSpPr>
          <a:xfrm>
            <a:off x="1845019" y="2430927"/>
            <a:ext cx="7802880" cy="2287881"/>
            <a:chOff x="3120" y="3948"/>
            <a:chExt cx="12960" cy="3800"/>
          </a:xfrm>
        </p:grpSpPr>
        <p:pic>
          <p:nvPicPr>
            <p:cNvPr id="55" name="图片 54" descr="4繁简体大图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120" y="3948"/>
              <a:ext cx="12960" cy="380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56" name="矩形 55"/>
            <p:cNvSpPr/>
            <p:nvPr/>
          </p:nvSpPr>
          <p:spPr>
            <a:xfrm>
              <a:off x="6138" y="4485"/>
              <a:ext cx="609" cy="408"/>
            </a:xfrm>
            <a:prstGeom prst="rect">
              <a:avLst/>
            </a:prstGeom>
            <a:noFill/>
            <a:ln w="38100" cap="flat" cmpd="sng">
              <a:solidFill>
                <a:schemeClr val="hlink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fontAlgn="base"/>
              <a:endParaRPr lang="zh-CN" altLang="en-US" sz="1535" noProof="1"/>
            </a:p>
          </p:txBody>
        </p:sp>
        <p:sp>
          <p:nvSpPr>
            <p:cNvPr id="57" name="矩形 56"/>
            <p:cNvSpPr/>
            <p:nvPr/>
          </p:nvSpPr>
          <p:spPr>
            <a:xfrm>
              <a:off x="15009" y="4179"/>
              <a:ext cx="609" cy="408"/>
            </a:xfrm>
            <a:prstGeom prst="rect">
              <a:avLst/>
            </a:prstGeom>
            <a:noFill/>
            <a:ln w="38100" cap="flat" cmpd="sng">
              <a:solidFill>
                <a:schemeClr val="hlink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fontAlgn="base"/>
              <a:endParaRPr lang="zh-CN" altLang="en-US" sz="1535" noProof="1"/>
            </a:p>
          </p:txBody>
        </p:sp>
        <p:pic>
          <p:nvPicPr>
            <p:cNvPr id="58" name="图片 57" descr="国际网络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5565" y="5364"/>
              <a:ext cx="2811" cy="121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59" name="图片 58" descr="因特网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1052" y="5364"/>
              <a:ext cx="2811" cy="121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60" name="左右箭头 59"/>
            <p:cNvSpPr/>
            <p:nvPr/>
          </p:nvSpPr>
          <p:spPr>
            <a:xfrm>
              <a:off x="8682" y="5586"/>
              <a:ext cx="1836" cy="774"/>
            </a:xfrm>
            <a:prstGeom prst="leftRightArrow">
              <a:avLst>
                <a:gd name="adj1" fmla="val 50000"/>
                <a:gd name="adj2" fmla="val 47441"/>
              </a:avLst>
            </a:prstGeom>
            <a:gradFill rotWithShape="0">
              <a:gsLst>
                <a:gs pos="0">
                  <a:schemeClr val="accent1">
                    <a:alpha val="100000"/>
                  </a:schemeClr>
                </a:gs>
                <a:gs pos="100000">
                  <a:schemeClr val="hlink">
                    <a:alpha val="100000"/>
                  </a:schemeClr>
                </a:gs>
              </a:gsLst>
              <a:lin ang="5400000" scaled="1"/>
              <a:tileRect/>
            </a:gradFill>
            <a:ln w="9525" cap="flat" cmpd="sng">
              <a:solidFill>
                <a:schemeClr val="accent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fontAlgn="base"/>
              <a:endParaRPr lang="zh-CN" altLang="en-US" sz="1535" noProof="1"/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1386832" y="1519744"/>
            <a:ext cx="9536853" cy="4265093"/>
            <a:chOff x="1698" y="1029"/>
            <a:chExt cx="15840" cy="7084"/>
          </a:xfrm>
        </p:grpSpPr>
        <p:grpSp>
          <p:nvGrpSpPr>
            <p:cNvPr id="62" name="组合 61"/>
            <p:cNvGrpSpPr/>
            <p:nvPr/>
          </p:nvGrpSpPr>
          <p:grpSpPr>
            <a:xfrm>
              <a:off x="1698" y="1029"/>
              <a:ext cx="15841" cy="7084"/>
              <a:chOff x="1698" y="1029"/>
              <a:chExt cx="15841" cy="7084"/>
            </a:xfrm>
          </p:grpSpPr>
          <p:pic>
            <p:nvPicPr>
              <p:cNvPr id="64" name="图片 63" descr="观点抄袭"/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698" y="1029"/>
                <a:ext cx="15840" cy="3865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</p:pic>
          <p:pic>
            <p:nvPicPr>
              <p:cNvPr id="65" name="图片 64" descr="观点抄袭2"/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698" y="4894"/>
                <a:ext cx="15841" cy="1337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</p:pic>
          <p:pic>
            <p:nvPicPr>
              <p:cNvPr id="66" name="图片 65" descr="疑似剽窃观点"/>
              <p:cNvPicPr>
                <a:picLocks noChangeAspect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700" y="6231"/>
                <a:ext cx="15839" cy="1882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</p:pic>
        </p:grpSp>
        <p:sp>
          <p:nvSpPr>
            <p:cNvPr id="63" name="圆角矩形 62"/>
            <p:cNvSpPr/>
            <p:nvPr/>
          </p:nvSpPr>
          <p:spPr>
            <a:xfrm>
              <a:off x="2123" y="4326"/>
              <a:ext cx="3977" cy="504"/>
            </a:xfrm>
            <a:prstGeom prst="roundRect">
              <a:avLst/>
            </a:prstGeom>
            <a:noFill/>
            <a:ln w="50800" cmpd="sng">
              <a:solidFill>
                <a:schemeClr val="accent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275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064373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Content Placeholder 2"/>
          <p:cNvSpPr txBox="1"/>
          <p:nvPr/>
        </p:nvSpPr>
        <p:spPr>
          <a:xfrm>
            <a:off x="577389" y="247039"/>
            <a:ext cx="4116380" cy="36933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 dirty="0">
                <a:solidFill>
                  <a:srgbClr val="0070C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产生高复制比的原因</a:t>
            </a:r>
          </a:p>
        </p:txBody>
      </p:sp>
      <p:grpSp>
        <p:nvGrpSpPr>
          <p:cNvPr id="20" name="组合 19"/>
          <p:cNvGrpSpPr/>
          <p:nvPr/>
        </p:nvGrpSpPr>
        <p:grpSpPr>
          <a:xfrm>
            <a:off x="947703" y="1008850"/>
            <a:ext cx="10519468" cy="5067506"/>
            <a:chOff x="485" y="148"/>
            <a:chExt cx="18205" cy="10547"/>
          </a:xfrm>
        </p:grpSpPr>
        <p:pic>
          <p:nvPicPr>
            <p:cNvPr id="21" name="图片 2" descr="系统识别格式图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5" y="153"/>
              <a:ext cx="9070" cy="5290"/>
            </a:xfrm>
            <a:prstGeom prst="rect">
              <a:avLst/>
            </a:prstGeom>
            <a:noFill/>
            <a:ln w="28575">
              <a:solidFill>
                <a:srgbClr val="007943"/>
              </a:solidFill>
            </a:ln>
          </p:spPr>
        </p:pic>
        <p:pic>
          <p:nvPicPr>
            <p:cNvPr id="113669" name="图片 3" descr="系统识别格式图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30" y="148"/>
              <a:ext cx="9060" cy="5290"/>
            </a:xfrm>
            <a:prstGeom prst="rect">
              <a:avLst/>
            </a:prstGeom>
            <a:noFill/>
            <a:ln w="28575">
              <a:solidFill>
                <a:srgbClr val="007943"/>
              </a:solidFill>
            </a:ln>
          </p:spPr>
        </p:pic>
        <p:pic>
          <p:nvPicPr>
            <p:cNvPr id="113670" name="图片 4" descr="系统识别格式图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09" y="5465"/>
              <a:ext cx="9048" cy="5225"/>
            </a:xfrm>
            <a:prstGeom prst="rect">
              <a:avLst/>
            </a:prstGeom>
            <a:noFill/>
            <a:ln w="28575">
              <a:solidFill>
                <a:srgbClr val="007943"/>
              </a:solidFill>
            </a:ln>
          </p:spPr>
        </p:pic>
        <p:pic>
          <p:nvPicPr>
            <p:cNvPr id="113671" name="图片 5" descr="系统识别格式图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630" y="5413"/>
              <a:ext cx="9060" cy="5282"/>
            </a:xfrm>
            <a:prstGeom prst="rect">
              <a:avLst/>
            </a:prstGeom>
            <a:noFill/>
            <a:ln w="28575">
              <a:solidFill>
                <a:srgbClr val="007943"/>
              </a:solidFill>
            </a:ln>
          </p:spPr>
        </p:pic>
      </p:grpSp>
      <p:cxnSp>
        <p:nvCxnSpPr>
          <p:cNvPr id="22" name="直接连接符 21"/>
          <p:cNvCxnSpPr/>
          <p:nvPr/>
        </p:nvCxnSpPr>
        <p:spPr>
          <a:xfrm flipV="1">
            <a:off x="11597339" y="3573323"/>
            <a:ext cx="270495" cy="158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011071"/>
            <a:ext cx="6420518" cy="4650420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786309" y="5749996"/>
            <a:ext cx="4217529" cy="910938"/>
            <a:chOff x="1306" y="9550"/>
            <a:chExt cx="7005" cy="1513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306" y="9609"/>
              <a:ext cx="6989" cy="1455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1393" y="9550"/>
              <a:ext cx="6918" cy="1474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D9D9D9">
                      <a:alpha val="50196"/>
                    </a:srgbClr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5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574047" y="5749996"/>
            <a:ext cx="4192242" cy="956094"/>
            <a:chOff x="10919" y="9550"/>
            <a:chExt cx="6963" cy="1588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0968" y="9609"/>
              <a:ext cx="6914" cy="1485"/>
            </a:xfrm>
            <a:prstGeom prst="rect">
              <a:avLst/>
            </a:prstGeom>
          </p:spPr>
        </p:pic>
        <p:sp>
          <p:nvSpPr>
            <p:cNvPr id="11" name="矩形 10"/>
            <p:cNvSpPr/>
            <p:nvPr/>
          </p:nvSpPr>
          <p:spPr>
            <a:xfrm>
              <a:off x="10919" y="9550"/>
              <a:ext cx="6962" cy="1588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D9D9D9">
                      <a:alpha val="50196"/>
                    </a:srgbClr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5"/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79855" y="1065258"/>
            <a:ext cx="6312145" cy="4596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347671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组合 46"/>
          <p:cNvGrpSpPr/>
          <p:nvPr/>
        </p:nvGrpSpPr>
        <p:grpSpPr>
          <a:xfrm>
            <a:off x="398879" y="1644663"/>
            <a:ext cx="11412781" cy="4960576"/>
            <a:chOff x="-800" y="3493"/>
            <a:chExt cx="20000" cy="7906"/>
          </a:xfrm>
        </p:grpSpPr>
        <p:sp>
          <p:nvSpPr>
            <p:cNvPr id="4" name="矩形 3"/>
            <p:cNvSpPr/>
            <p:nvPr/>
          </p:nvSpPr>
          <p:spPr>
            <a:xfrm>
              <a:off x="-27" y="6625"/>
              <a:ext cx="19227" cy="30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6" tIns="60957" rIns="121916" bIns="60957"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" name="等腰三角形 16"/>
            <p:cNvSpPr/>
            <p:nvPr/>
          </p:nvSpPr>
          <p:spPr>
            <a:xfrm rot="10800000">
              <a:off x="839" y="3493"/>
              <a:ext cx="2155" cy="2764"/>
            </a:xfrm>
            <a:custGeom>
              <a:avLst/>
              <a:gdLst/>
              <a:ahLst/>
              <a:cxnLst/>
              <a:rect l="l" t="t" r="r" b="b"/>
              <a:pathLst>
                <a:path w="1368152" h="1754559">
                  <a:moveTo>
                    <a:pt x="684076" y="1754559"/>
                  </a:moveTo>
                  <a:cubicBezTo>
                    <a:pt x="306271" y="1754559"/>
                    <a:pt x="0" y="1445288"/>
                    <a:pt x="0" y="1063784"/>
                  </a:cubicBezTo>
                  <a:cubicBezTo>
                    <a:pt x="0" y="844976"/>
                    <a:pt x="100747" y="649929"/>
                    <a:pt x="259415" y="525868"/>
                  </a:cubicBezTo>
                  <a:lnTo>
                    <a:pt x="706586" y="11919"/>
                  </a:lnTo>
                  <a:lnTo>
                    <a:pt x="710664" y="4942"/>
                  </a:lnTo>
                  <a:lnTo>
                    <a:pt x="711586" y="6173"/>
                  </a:lnTo>
                  <a:lnTo>
                    <a:pt x="716956" y="0"/>
                  </a:lnTo>
                  <a:lnTo>
                    <a:pt x="735882" y="38619"/>
                  </a:lnTo>
                  <a:lnTo>
                    <a:pt x="1088020" y="508871"/>
                  </a:lnTo>
                  <a:cubicBezTo>
                    <a:pt x="1258413" y="632938"/>
                    <a:pt x="1368152" y="835420"/>
                    <a:pt x="1368152" y="1063784"/>
                  </a:cubicBezTo>
                  <a:cubicBezTo>
                    <a:pt x="1368152" y="1445288"/>
                    <a:pt x="1061881" y="1754559"/>
                    <a:pt x="684076" y="1754559"/>
                  </a:cubicBezTo>
                  <a:close/>
                </a:path>
              </a:pathLst>
            </a:custGeom>
            <a:solidFill>
              <a:srgbClr val="3B68A1"/>
            </a:solidFill>
            <a:ln>
              <a:noFill/>
            </a:ln>
            <a:effectLst>
              <a:innerShdw blurRad="63500" dist="76200" dir="8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6" tIns="60957" rIns="121916" bIns="60957"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9" name="椭圆 8"/>
            <p:cNvSpPr/>
            <p:nvPr/>
          </p:nvSpPr>
          <p:spPr>
            <a:xfrm>
              <a:off x="1575" y="6456"/>
              <a:ext cx="547" cy="547"/>
            </a:xfrm>
            <a:prstGeom prst="ellipse">
              <a:avLst/>
            </a:prstGeom>
            <a:solidFill>
              <a:srgbClr val="3B68A1"/>
            </a:solidFill>
            <a:ln w="19050">
              <a:solidFill>
                <a:schemeClr val="bg1"/>
              </a:solidFill>
            </a:ln>
            <a:effectLst>
              <a:outerShdw blurRad="254000" dist="50800" dir="7200000" sx="92000" sy="92000" algn="ctr" rotWithShape="0">
                <a:srgbClr val="000000">
                  <a:alpha val="58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08" tIns="60953" rIns="121908" bIns="60953" spcCol="0"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10" name="等腰三角形 16"/>
            <p:cNvSpPr/>
            <p:nvPr/>
          </p:nvSpPr>
          <p:spPr>
            <a:xfrm rot="10800000">
              <a:off x="4467" y="3493"/>
              <a:ext cx="2155" cy="2764"/>
            </a:xfrm>
            <a:custGeom>
              <a:avLst/>
              <a:gdLst/>
              <a:ahLst/>
              <a:cxnLst/>
              <a:rect l="l" t="t" r="r" b="b"/>
              <a:pathLst>
                <a:path w="1368152" h="1754559">
                  <a:moveTo>
                    <a:pt x="684076" y="1754559"/>
                  </a:moveTo>
                  <a:cubicBezTo>
                    <a:pt x="306271" y="1754559"/>
                    <a:pt x="0" y="1445288"/>
                    <a:pt x="0" y="1063784"/>
                  </a:cubicBezTo>
                  <a:cubicBezTo>
                    <a:pt x="0" y="844976"/>
                    <a:pt x="100747" y="649929"/>
                    <a:pt x="259415" y="525868"/>
                  </a:cubicBezTo>
                  <a:lnTo>
                    <a:pt x="706586" y="11919"/>
                  </a:lnTo>
                  <a:lnTo>
                    <a:pt x="710664" y="4942"/>
                  </a:lnTo>
                  <a:lnTo>
                    <a:pt x="711586" y="6173"/>
                  </a:lnTo>
                  <a:lnTo>
                    <a:pt x="716956" y="0"/>
                  </a:lnTo>
                  <a:lnTo>
                    <a:pt x="735882" y="38619"/>
                  </a:lnTo>
                  <a:lnTo>
                    <a:pt x="1088020" y="508871"/>
                  </a:lnTo>
                  <a:cubicBezTo>
                    <a:pt x="1258413" y="632938"/>
                    <a:pt x="1368152" y="835420"/>
                    <a:pt x="1368152" y="1063784"/>
                  </a:cubicBezTo>
                  <a:cubicBezTo>
                    <a:pt x="1368152" y="1445288"/>
                    <a:pt x="1061881" y="1754559"/>
                    <a:pt x="684076" y="1754559"/>
                  </a:cubicBezTo>
                  <a:close/>
                </a:path>
              </a:pathLst>
            </a:custGeom>
            <a:solidFill>
              <a:srgbClr val="F79E5A"/>
            </a:solidFill>
            <a:ln>
              <a:noFill/>
            </a:ln>
            <a:effectLst>
              <a:innerShdw blurRad="63500" dist="76200" dir="8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6" tIns="60957" rIns="121916" bIns="60957"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11" name="椭圆 10"/>
            <p:cNvSpPr/>
            <p:nvPr/>
          </p:nvSpPr>
          <p:spPr>
            <a:xfrm>
              <a:off x="5212" y="6456"/>
              <a:ext cx="547" cy="547"/>
            </a:xfrm>
            <a:prstGeom prst="ellipse">
              <a:avLst/>
            </a:prstGeom>
            <a:solidFill>
              <a:srgbClr val="F79E5A"/>
            </a:solidFill>
            <a:ln w="19050">
              <a:solidFill>
                <a:schemeClr val="bg1"/>
              </a:solidFill>
            </a:ln>
            <a:effectLst>
              <a:outerShdw blurRad="254000" dist="50800" dir="7200000" sx="92000" sy="92000" algn="ctr" rotWithShape="0">
                <a:srgbClr val="000000">
                  <a:alpha val="58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08" tIns="60953" rIns="121908" bIns="60953" spcCol="0"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12" name="等腰三角形 16"/>
            <p:cNvSpPr/>
            <p:nvPr/>
          </p:nvSpPr>
          <p:spPr>
            <a:xfrm rot="10800000">
              <a:off x="12388" y="3493"/>
              <a:ext cx="2155" cy="2764"/>
            </a:xfrm>
            <a:custGeom>
              <a:avLst/>
              <a:gdLst/>
              <a:ahLst/>
              <a:cxnLst/>
              <a:rect l="l" t="t" r="r" b="b"/>
              <a:pathLst>
                <a:path w="1368152" h="1754559">
                  <a:moveTo>
                    <a:pt x="684076" y="1754559"/>
                  </a:moveTo>
                  <a:cubicBezTo>
                    <a:pt x="306271" y="1754559"/>
                    <a:pt x="0" y="1445288"/>
                    <a:pt x="0" y="1063784"/>
                  </a:cubicBezTo>
                  <a:cubicBezTo>
                    <a:pt x="0" y="844976"/>
                    <a:pt x="100747" y="649929"/>
                    <a:pt x="259415" y="525868"/>
                  </a:cubicBezTo>
                  <a:lnTo>
                    <a:pt x="706586" y="11919"/>
                  </a:lnTo>
                  <a:lnTo>
                    <a:pt x="710664" y="4942"/>
                  </a:lnTo>
                  <a:lnTo>
                    <a:pt x="711586" y="6173"/>
                  </a:lnTo>
                  <a:lnTo>
                    <a:pt x="716956" y="0"/>
                  </a:lnTo>
                  <a:lnTo>
                    <a:pt x="735882" y="38619"/>
                  </a:lnTo>
                  <a:lnTo>
                    <a:pt x="1088020" y="508871"/>
                  </a:lnTo>
                  <a:cubicBezTo>
                    <a:pt x="1258413" y="632938"/>
                    <a:pt x="1368152" y="835420"/>
                    <a:pt x="1368152" y="1063784"/>
                  </a:cubicBezTo>
                  <a:cubicBezTo>
                    <a:pt x="1368152" y="1445288"/>
                    <a:pt x="1061881" y="1754559"/>
                    <a:pt x="684076" y="1754559"/>
                  </a:cubicBezTo>
                  <a:close/>
                </a:path>
              </a:pathLst>
            </a:custGeom>
            <a:solidFill>
              <a:srgbClr val="4DCEB8"/>
            </a:solidFill>
            <a:ln>
              <a:noFill/>
            </a:ln>
            <a:effectLst>
              <a:innerShdw blurRad="63500" dist="76200" dir="8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6" tIns="60957" rIns="121916" bIns="60957"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25" name="椭圆 24"/>
            <p:cNvSpPr/>
            <p:nvPr/>
          </p:nvSpPr>
          <p:spPr>
            <a:xfrm>
              <a:off x="13177" y="6456"/>
              <a:ext cx="547" cy="547"/>
            </a:xfrm>
            <a:prstGeom prst="ellipse">
              <a:avLst/>
            </a:prstGeom>
            <a:solidFill>
              <a:srgbClr val="4DCEB8"/>
            </a:solidFill>
            <a:ln w="19050">
              <a:solidFill>
                <a:schemeClr val="bg1"/>
              </a:solidFill>
            </a:ln>
            <a:effectLst>
              <a:outerShdw blurRad="254000" dist="50800" dir="7200000" sx="92000" sy="92000" algn="ctr" rotWithShape="0">
                <a:srgbClr val="000000">
                  <a:alpha val="58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08" tIns="60953" rIns="121908" bIns="60953" spcCol="0"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31" name="等腰三角形 16"/>
            <p:cNvSpPr/>
            <p:nvPr/>
          </p:nvSpPr>
          <p:spPr>
            <a:xfrm rot="10800000">
              <a:off x="8282" y="3493"/>
              <a:ext cx="2155" cy="2764"/>
            </a:xfrm>
            <a:custGeom>
              <a:avLst/>
              <a:gdLst/>
              <a:ahLst/>
              <a:cxnLst/>
              <a:rect l="l" t="t" r="r" b="b"/>
              <a:pathLst>
                <a:path w="1368152" h="1754559">
                  <a:moveTo>
                    <a:pt x="684076" y="1754559"/>
                  </a:moveTo>
                  <a:cubicBezTo>
                    <a:pt x="306271" y="1754559"/>
                    <a:pt x="0" y="1445288"/>
                    <a:pt x="0" y="1063784"/>
                  </a:cubicBezTo>
                  <a:cubicBezTo>
                    <a:pt x="0" y="844976"/>
                    <a:pt x="100747" y="649929"/>
                    <a:pt x="259415" y="525868"/>
                  </a:cubicBezTo>
                  <a:lnTo>
                    <a:pt x="706586" y="11919"/>
                  </a:lnTo>
                  <a:lnTo>
                    <a:pt x="710664" y="4942"/>
                  </a:lnTo>
                  <a:lnTo>
                    <a:pt x="711586" y="6173"/>
                  </a:lnTo>
                  <a:lnTo>
                    <a:pt x="716956" y="0"/>
                  </a:lnTo>
                  <a:lnTo>
                    <a:pt x="735882" y="38619"/>
                  </a:lnTo>
                  <a:lnTo>
                    <a:pt x="1088020" y="508871"/>
                  </a:lnTo>
                  <a:cubicBezTo>
                    <a:pt x="1258413" y="632938"/>
                    <a:pt x="1368152" y="835420"/>
                    <a:pt x="1368152" y="1063784"/>
                  </a:cubicBezTo>
                  <a:cubicBezTo>
                    <a:pt x="1368152" y="1445288"/>
                    <a:pt x="1061881" y="1754559"/>
                    <a:pt x="684076" y="1754559"/>
                  </a:cubicBezTo>
                  <a:close/>
                </a:path>
              </a:pathLst>
            </a:custGeom>
            <a:solidFill>
              <a:srgbClr val="B95F95"/>
            </a:solidFill>
            <a:ln>
              <a:noFill/>
            </a:ln>
            <a:effectLst>
              <a:innerShdw blurRad="63500" dist="76200" dir="8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6" tIns="60957" rIns="121916" bIns="60957"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34" name="椭圆 33"/>
            <p:cNvSpPr/>
            <p:nvPr/>
          </p:nvSpPr>
          <p:spPr>
            <a:xfrm>
              <a:off x="9086" y="6456"/>
              <a:ext cx="547" cy="547"/>
            </a:xfrm>
            <a:prstGeom prst="ellipse">
              <a:avLst/>
            </a:prstGeom>
            <a:solidFill>
              <a:srgbClr val="B95F95"/>
            </a:solidFill>
            <a:ln w="19050">
              <a:solidFill>
                <a:schemeClr val="bg1"/>
              </a:solidFill>
            </a:ln>
            <a:effectLst>
              <a:outerShdw blurRad="254000" dist="50800" dir="7200000" sx="92000" sy="92000" algn="ctr" rotWithShape="0">
                <a:srgbClr val="000000">
                  <a:alpha val="58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08" tIns="60953" rIns="121908" bIns="60953" spcCol="0"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35" name="Rectangle 42"/>
            <p:cNvSpPr/>
            <p:nvPr/>
          </p:nvSpPr>
          <p:spPr>
            <a:xfrm flipH="1">
              <a:off x="-800" y="7622"/>
              <a:ext cx="4824" cy="1976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121916" tIns="0" rIns="121916" bIns="0" rtlCol="0" anchor="t"/>
            <a:lstStyle/>
            <a:p>
              <a:pPr algn="l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6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微软雅黑" panose="020B0503020204020204" pitchFamily="34" charset="-122"/>
                </a:rPr>
                <a:t>（1）数据来源：真实可靠；</a:t>
              </a:r>
            </a:p>
            <a:p>
              <a:pPr algn="l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6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微软雅黑" panose="020B0503020204020204" pitchFamily="34" charset="-122"/>
                </a:rPr>
                <a:t>（2）实验记录：忠实详尽；</a:t>
              </a:r>
            </a:p>
            <a:p>
              <a:pPr algn="l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6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微软雅黑" panose="020B0503020204020204" pitchFamily="34" charset="-122"/>
                </a:rPr>
                <a:t>（3）原始数据：保存完好；</a:t>
              </a:r>
            </a:p>
            <a:p>
              <a:pPr algn="l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6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微软雅黑" panose="020B0503020204020204" pitchFamily="34" charset="-122"/>
                </a:rPr>
                <a:t>（4）数据处理：尊重事实。</a:t>
              </a:r>
            </a:p>
          </p:txBody>
        </p:sp>
        <p:sp>
          <p:nvSpPr>
            <p:cNvPr id="36" name="Rectangle 42"/>
            <p:cNvSpPr/>
            <p:nvPr/>
          </p:nvSpPr>
          <p:spPr>
            <a:xfrm flipH="1">
              <a:off x="4024" y="7670"/>
              <a:ext cx="3123" cy="1882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121916" tIns="0" rIns="121916" bIns="0" rtlCol="0" anchor="t"/>
            <a:lstStyle/>
            <a:p>
              <a:pPr algn="l">
                <a:lnSpc>
                  <a:spcPct val="120000"/>
                </a:lnSpc>
                <a:buNone/>
              </a:pPr>
              <a:r>
                <a:rPr lang="zh-CN" altLang="en-US" sz="16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微软雅黑" panose="020B0503020204020204" pitchFamily="34" charset="-122"/>
                </a:rPr>
                <a:t>（1）避免剽窃；</a:t>
              </a:r>
            </a:p>
            <a:p>
              <a:pPr algn="l">
                <a:lnSpc>
                  <a:spcPct val="120000"/>
                </a:lnSpc>
                <a:buNone/>
              </a:pPr>
              <a:r>
                <a:rPr lang="zh-CN" altLang="en-US" sz="16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微软雅黑" panose="020B0503020204020204" pitchFamily="34" charset="-122"/>
                </a:rPr>
                <a:t>（2）正确引用；</a:t>
              </a:r>
            </a:p>
            <a:p>
              <a:pPr algn="l">
                <a:lnSpc>
                  <a:spcPct val="120000"/>
                </a:lnSpc>
                <a:buNone/>
              </a:pPr>
              <a:r>
                <a:rPr lang="zh-CN" altLang="en-US" sz="16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微软雅黑" panose="020B0503020204020204" pitchFamily="34" charset="-122"/>
                </a:rPr>
                <a:t>（3）写明论文资金来源。</a:t>
              </a:r>
            </a:p>
          </p:txBody>
        </p:sp>
        <p:sp>
          <p:nvSpPr>
            <p:cNvPr id="37" name="Rectangle 42"/>
            <p:cNvSpPr/>
            <p:nvPr/>
          </p:nvSpPr>
          <p:spPr>
            <a:xfrm flipH="1">
              <a:off x="7638" y="7672"/>
              <a:ext cx="3594" cy="2041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121916" tIns="0" rIns="121916" bIns="0" rtlCol="0" anchor="t"/>
            <a:lstStyle/>
            <a:p>
              <a:pPr algn="l">
                <a:lnSpc>
                  <a:spcPct val="120000"/>
                </a:lnSpc>
                <a:buNone/>
              </a:pPr>
              <a:r>
                <a:rPr lang="zh-CN" altLang="en-US" sz="16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+mn-ea"/>
                </a:rPr>
                <a:t>（1）接受同行评议；</a:t>
              </a:r>
            </a:p>
            <a:p>
              <a:pPr algn="l">
                <a:lnSpc>
                  <a:spcPct val="120000"/>
                </a:lnSpc>
                <a:buNone/>
              </a:pPr>
              <a:r>
                <a:rPr lang="zh-CN" altLang="en-US" sz="16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+mn-ea"/>
                </a:rPr>
                <a:t>（2）不一稿多投；</a:t>
              </a:r>
            </a:p>
            <a:p>
              <a:pPr algn="l">
                <a:lnSpc>
                  <a:spcPct val="120000"/>
                </a:lnSpc>
                <a:buNone/>
              </a:pPr>
              <a:r>
                <a:rPr lang="zh-CN" altLang="en-US" sz="16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+mn-ea"/>
                </a:rPr>
                <a:t>（3）国家资助成果发表后共享。</a:t>
              </a:r>
            </a:p>
          </p:txBody>
        </p:sp>
        <p:sp>
          <p:nvSpPr>
            <p:cNvPr id="38" name="Rectangle 42"/>
            <p:cNvSpPr/>
            <p:nvPr/>
          </p:nvSpPr>
          <p:spPr>
            <a:xfrm flipH="1">
              <a:off x="11470" y="7672"/>
              <a:ext cx="4456" cy="3727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121916" tIns="0" rIns="121916" bIns="0" rtlCol="0" anchor="t"/>
            <a:lstStyle/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867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+mn-ea"/>
                </a:rPr>
                <a:t>（</a:t>
              </a:r>
              <a:r>
                <a:rPr lang="en-US" altLang="zh-CN" sz="16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+mn-ea"/>
                </a:rPr>
                <a:t>1</a:t>
              </a:r>
              <a:r>
                <a:rPr lang="zh-CN" altLang="en-US" sz="16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+mn-ea"/>
                </a:rPr>
                <a:t>）不遗漏有实质贡献者，不挂名无实质贡献者；</a:t>
              </a:r>
              <a:endParaRPr lang="zh-CN" altLang="en-US" sz="16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6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+mn-ea"/>
                </a:rPr>
                <a:t>（</a:t>
              </a:r>
              <a:r>
                <a:rPr lang="en-US" altLang="zh-CN" sz="16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+mn-ea"/>
                </a:rPr>
                <a:t>2</a:t>
              </a:r>
              <a:r>
                <a:rPr lang="zh-CN" altLang="en-US" sz="16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+mn-ea"/>
                </a:rPr>
                <a:t>）不应该在某个人不知情的情况下就把他列为共同作者。</a:t>
              </a:r>
              <a:endParaRPr lang="zh-CN" altLang="en-US" sz="16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6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+mn-ea"/>
                </a:rPr>
                <a:t>（</a:t>
              </a:r>
              <a:r>
                <a:rPr lang="en-US" altLang="zh-CN" sz="16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+mn-ea"/>
                </a:rPr>
                <a:t>3</a:t>
              </a:r>
              <a:r>
                <a:rPr lang="zh-CN" altLang="en-US" sz="16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+mn-ea"/>
                </a:rPr>
                <a:t>）不轻易在自己不了解的论文上署名。</a:t>
              </a:r>
            </a:p>
          </p:txBody>
        </p:sp>
        <p:sp>
          <p:nvSpPr>
            <p:cNvPr id="39" name="标题 1"/>
            <p:cNvSpPr txBox="1"/>
            <p:nvPr/>
          </p:nvSpPr>
          <p:spPr>
            <a:xfrm>
              <a:off x="1066" y="4043"/>
              <a:ext cx="1701" cy="1252"/>
            </a:xfrm>
            <a:prstGeom prst="rect">
              <a:avLst/>
            </a:prstGeom>
          </p:spPr>
          <p:txBody>
            <a:bodyPr lIns="239992" tIns="60957" rIns="121916" bIns="0">
              <a:normAutofit fontScale="60000" lnSpcReduction="20000"/>
            </a:bodyPr>
            <a:lstStyle>
              <a:lvl1pPr algn="ctr" defTabSz="913765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 fontAlgn="auto">
                <a:lnSpc>
                  <a:spcPct val="100000"/>
                </a:lnSpc>
              </a:pPr>
              <a:r>
                <a:rPr lang="zh-CN" altLang="en-US" sz="3733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数据处理</a:t>
              </a:r>
            </a:p>
          </p:txBody>
        </p:sp>
        <p:sp>
          <p:nvSpPr>
            <p:cNvPr id="40" name="标题 1"/>
            <p:cNvSpPr txBox="1"/>
            <p:nvPr/>
          </p:nvSpPr>
          <p:spPr>
            <a:xfrm>
              <a:off x="4694" y="4043"/>
              <a:ext cx="1701" cy="1252"/>
            </a:xfrm>
            <a:prstGeom prst="rect">
              <a:avLst/>
            </a:prstGeom>
          </p:spPr>
          <p:txBody>
            <a:bodyPr lIns="239992" tIns="60957" rIns="121916" bIns="0">
              <a:normAutofit fontScale="60000" lnSpcReduction="20000"/>
            </a:bodyPr>
            <a:lstStyle>
              <a:lvl1pPr algn="ctr" defTabSz="913765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zh-CN" altLang="en-US" sz="3733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论文撰写</a:t>
              </a:r>
            </a:p>
          </p:txBody>
        </p:sp>
        <p:sp>
          <p:nvSpPr>
            <p:cNvPr id="41" name="标题 1"/>
            <p:cNvSpPr txBox="1"/>
            <p:nvPr/>
          </p:nvSpPr>
          <p:spPr>
            <a:xfrm>
              <a:off x="8431" y="4060"/>
              <a:ext cx="1701" cy="1252"/>
            </a:xfrm>
            <a:prstGeom prst="rect">
              <a:avLst/>
            </a:prstGeom>
          </p:spPr>
          <p:txBody>
            <a:bodyPr lIns="239992" tIns="60957" rIns="121916" bIns="0">
              <a:normAutofit fontScale="60000" lnSpcReduction="20000"/>
            </a:bodyPr>
            <a:lstStyle>
              <a:lvl1pPr algn="ctr" defTabSz="913765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zh-CN" altLang="en-US" sz="3733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论文发表</a:t>
              </a:r>
            </a:p>
          </p:txBody>
        </p:sp>
        <p:sp>
          <p:nvSpPr>
            <p:cNvPr id="42" name="标题 1"/>
            <p:cNvSpPr txBox="1"/>
            <p:nvPr/>
          </p:nvSpPr>
          <p:spPr>
            <a:xfrm>
              <a:off x="12520" y="4060"/>
              <a:ext cx="1701" cy="1252"/>
            </a:xfrm>
            <a:prstGeom prst="rect">
              <a:avLst/>
            </a:prstGeom>
          </p:spPr>
          <p:txBody>
            <a:bodyPr lIns="239992" tIns="60957" rIns="121916" bIns="0">
              <a:normAutofit fontScale="60000" lnSpcReduction="20000"/>
            </a:bodyPr>
            <a:lstStyle>
              <a:lvl1pPr algn="ctr" defTabSz="913765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zh-CN" altLang="en-US" sz="3733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论文署名</a:t>
              </a:r>
            </a:p>
          </p:txBody>
        </p:sp>
        <p:sp>
          <p:nvSpPr>
            <p:cNvPr id="43" name="等腰三角形 16"/>
            <p:cNvSpPr/>
            <p:nvPr/>
          </p:nvSpPr>
          <p:spPr>
            <a:xfrm rot="10800000">
              <a:off x="16515" y="3493"/>
              <a:ext cx="2155" cy="2764"/>
            </a:xfrm>
            <a:custGeom>
              <a:avLst/>
              <a:gdLst/>
              <a:ahLst/>
              <a:cxnLst/>
              <a:rect l="l" t="t" r="r" b="b"/>
              <a:pathLst>
                <a:path w="1368152" h="1754559">
                  <a:moveTo>
                    <a:pt x="684076" y="1754559"/>
                  </a:moveTo>
                  <a:cubicBezTo>
                    <a:pt x="306271" y="1754559"/>
                    <a:pt x="0" y="1445288"/>
                    <a:pt x="0" y="1063784"/>
                  </a:cubicBezTo>
                  <a:cubicBezTo>
                    <a:pt x="0" y="844976"/>
                    <a:pt x="100747" y="649929"/>
                    <a:pt x="259415" y="525868"/>
                  </a:cubicBezTo>
                  <a:lnTo>
                    <a:pt x="706586" y="11919"/>
                  </a:lnTo>
                  <a:lnTo>
                    <a:pt x="710664" y="4942"/>
                  </a:lnTo>
                  <a:lnTo>
                    <a:pt x="711586" y="6173"/>
                  </a:lnTo>
                  <a:lnTo>
                    <a:pt x="716956" y="0"/>
                  </a:lnTo>
                  <a:lnTo>
                    <a:pt x="735882" y="38619"/>
                  </a:lnTo>
                  <a:lnTo>
                    <a:pt x="1088020" y="508871"/>
                  </a:lnTo>
                  <a:cubicBezTo>
                    <a:pt x="1258413" y="632938"/>
                    <a:pt x="1368152" y="835420"/>
                    <a:pt x="1368152" y="1063784"/>
                  </a:cubicBezTo>
                  <a:cubicBezTo>
                    <a:pt x="1368152" y="1445288"/>
                    <a:pt x="1061881" y="1754559"/>
                    <a:pt x="684076" y="1754559"/>
                  </a:cubicBezTo>
                  <a:close/>
                </a:path>
              </a:pathLst>
            </a:custGeom>
            <a:solidFill>
              <a:srgbClr val="673977"/>
            </a:solidFill>
            <a:ln>
              <a:noFill/>
            </a:ln>
            <a:effectLst>
              <a:innerShdw blurRad="63500" dist="76200" dir="8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6" tIns="60957" rIns="121916" bIns="60957"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44" name="椭圆 43"/>
            <p:cNvSpPr/>
            <p:nvPr/>
          </p:nvSpPr>
          <p:spPr>
            <a:xfrm>
              <a:off x="17319" y="6456"/>
              <a:ext cx="547" cy="547"/>
            </a:xfrm>
            <a:prstGeom prst="ellipse">
              <a:avLst/>
            </a:prstGeom>
            <a:solidFill>
              <a:srgbClr val="673977"/>
            </a:solidFill>
            <a:ln w="19050">
              <a:solidFill>
                <a:schemeClr val="bg1"/>
              </a:solidFill>
            </a:ln>
            <a:effectLst>
              <a:outerShdw blurRad="254000" dist="50800" dir="7200000" sx="92000" sy="92000" algn="ctr" rotWithShape="0">
                <a:srgbClr val="000000">
                  <a:alpha val="58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08" tIns="60953" rIns="121908" bIns="60953" spcCol="0"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45" name="标题 1"/>
            <p:cNvSpPr txBox="1"/>
            <p:nvPr/>
          </p:nvSpPr>
          <p:spPr>
            <a:xfrm>
              <a:off x="16662" y="4060"/>
              <a:ext cx="1701" cy="1252"/>
            </a:xfrm>
            <a:prstGeom prst="rect">
              <a:avLst/>
            </a:prstGeom>
          </p:spPr>
          <p:txBody>
            <a:bodyPr lIns="239992" tIns="60957" rIns="121916" bIns="0">
              <a:normAutofit fontScale="60000" lnSpcReduction="20000"/>
            </a:bodyPr>
            <a:lstStyle>
              <a:lvl1pPr algn="ctr" defTabSz="913765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zh-CN" altLang="en-US" sz="3733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学术履历</a:t>
              </a:r>
            </a:p>
          </p:txBody>
        </p:sp>
        <p:sp>
          <p:nvSpPr>
            <p:cNvPr id="46" name="Rectangle 42"/>
            <p:cNvSpPr/>
            <p:nvPr/>
          </p:nvSpPr>
          <p:spPr>
            <a:xfrm flipH="1">
              <a:off x="16094" y="7670"/>
              <a:ext cx="2997" cy="1881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121916" tIns="0" rIns="121916" bIns="0" rtlCol="0" anchor="t"/>
            <a:lstStyle/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6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+mn-ea"/>
                </a:rPr>
                <a:t>只陈述事实，不要自己做主观评价，更不要拔高、捏造学历和成果。</a:t>
              </a:r>
            </a:p>
          </p:txBody>
        </p:sp>
      </p:grpSp>
      <p:sp>
        <p:nvSpPr>
          <p:cNvPr id="48" name="文本框 47"/>
          <p:cNvSpPr txBox="1"/>
          <p:nvPr/>
        </p:nvSpPr>
        <p:spPr>
          <a:xfrm>
            <a:off x="489643" y="538722"/>
            <a:ext cx="23361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学术</a:t>
            </a:r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论文规范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95378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1000"/>
    </mc:Choice>
    <mc:Fallback xmlns="">
      <p:transition advTm="1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BFF6A17-FF07-480D-89A2-1FDF5A15EE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507" y="1335345"/>
            <a:ext cx="5128493" cy="4394286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A582AD85-5E49-492B-A87C-C5F5C7955E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941" y="59815"/>
            <a:ext cx="2984205" cy="6565250"/>
          </a:xfrm>
          <a:prstGeom prst="rect">
            <a:avLst/>
          </a:prstGeom>
        </p:spPr>
      </p:pic>
      <p:sp>
        <p:nvSpPr>
          <p:cNvPr id="4" name="Content Placeholder 2"/>
          <p:cNvSpPr txBox="1"/>
          <p:nvPr/>
        </p:nvSpPr>
        <p:spPr>
          <a:xfrm>
            <a:off x="10248873" y="1716363"/>
            <a:ext cx="545740" cy="361021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lvl="0" algn="l">
              <a:defRPr/>
            </a:pPr>
            <a:r>
              <a:rPr lang="zh-CN" altLang="en-US" sz="2800" b="1" spc="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rPr>
              <a:t>仰望</a:t>
            </a:r>
            <a:r>
              <a:rPr lang="zh-CN" altLang="en-US" sz="2800" b="1" spc="6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rPr>
              <a:t>星空</a:t>
            </a:r>
            <a:endParaRPr lang="en-US" altLang="zh-CN" sz="2800" b="1" spc="600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Source Han Serif SC" panose="02020400000000000000" pitchFamily="18" charset="-122"/>
            </a:endParaRPr>
          </a:p>
          <a:p>
            <a:pPr lvl="0" algn="l">
              <a:defRPr/>
            </a:pPr>
            <a:r>
              <a:rPr lang="zh-CN" altLang="en-US" sz="2800" b="1" spc="6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rPr>
              <a:t>脚踏实地</a:t>
            </a:r>
            <a:endParaRPr lang="zh-CN" altLang="en-US" sz="2800" b="1" spc="6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Source Han Serif SC" panose="02020400000000000000" pitchFamily="18" charset="-122"/>
            </a:endParaRPr>
          </a:p>
        </p:txBody>
      </p:sp>
      <p:sp>
        <p:nvSpPr>
          <p:cNvPr id="5" name="Content Placeholder 2"/>
          <p:cNvSpPr txBox="1"/>
          <p:nvPr/>
        </p:nvSpPr>
        <p:spPr>
          <a:xfrm>
            <a:off x="11111023" y="1716363"/>
            <a:ext cx="431074" cy="361021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 spc="6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学会利用</a:t>
            </a:r>
            <a:endParaRPr lang="en-US" altLang="zh-CN" sz="2800" b="1" spc="600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l"/>
            <a:r>
              <a:rPr lang="zh-CN" altLang="en-US" sz="2800" b="1" spc="6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学习</a:t>
            </a:r>
            <a:r>
              <a:rPr lang="zh-CN" altLang="en-US" sz="2800" b="1" spc="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工具</a:t>
            </a:r>
          </a:p>
        </p:txBody>
      </p:sp>
    </p:spTree>
    <p:extLst>
      <p:ext uri="{BB962C8B-B14F-4D97-AF65-F5344CB8AC3E}">
        <p14:creationId xmlns:p14="http://schemas.microsoft.com/office/powerpoint/2010/main" val="1213531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MH_Other_8"/>
          <p:cNvPicPr/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87"/>
          <a:stretch>
            <a:fillRect/>
          </a:stretch>
        </p:blipFill>
        <p:spPr bwMode="auto">
          <a:xfrm rot="5400000" flipH="1">
            <a:off x="6024000" y="-3397958"/>
            <a:ext cx="144000" cy="10450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MH_Other_8"/>
          <p:cNvPicPr/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87"/>
          <a:stretch>
            <a:fillRect/>
          </a:stretch>
        </p:blipFill>
        <p:spPr bwMode="auto">
          <a:xfrm rot="16200000" flipH="1" flipV="1">
            <a:off x="6024000" y="-58270"/>
            <a:ext cx="144000" cy="10450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矩形 17"/>
          <p:cNvSpPr/>
          <p:nvPr/>
        </p:nvSpPr>
        <p:spPr>
          <a:xfrm>
            <a:off x="0" y="1839202"/>
            <a:ext cx="12192000" cy="325566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-489390" y="2557548"/>
            <a:ext cx="7010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</a:t>
            </a:r>
            <a:r>
              <a:rPr lang="zh-CN" altLang="en-US" sz="6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各位观看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1862" y="2084998"/>
            <a:ext cx="2154192" cy="2154192"/>
          </a:xfrm>
          <a:prstGeom prst="rect">
            <a:avLst/>
          </a:prstGeom>
        </p:spPr>
      </p:pic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9CB121D8-F2A7-4CB3-B2C3-1288ECF61B2D}"/>
              </a:ext>
            </a:extLst>
          </p:cNvPr>
          <p:cNvCxnSpPr>
            <a:cxnSpLocks/>
          </p:cNvCxnSpPr>
          <p:nvPr/>
        </p:nvCxnSpPr>
        <p:spPr>
          <a:xfrm>
            <a:off x="437346" y="3815766"/>
            <a:ext cx="49680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2"/>
          <p:cNvSpPr txBox="1">
            <a:spLocks noChangeArrowheads="1"/>
          </p:cNvSpPr>
          <p:nvPr/>
        </p:nvSpPr>
        <p:spPr bwMode="auto">
          <a:xfrm>
            <a:off x="9423867" y="4390432"/>
            <a:ext cx="249018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</a:t>
            </a:r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信公众号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08611" y="5681703"/>
            <a:ext cx="4193561" cy="523196"/>
          </a:xfrm>
          <a:prstGeom prst="rect">
            <a:avLst/>
          </a:prstGeom>
          <a:noFill/>
        </p:spPr>
        <p:txBody>
          <a:bodyPr wrap="square" lIns="91416" tIns="45708" rIns="91416" bIns="45708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2800" dirty="0">
                <a:solidFill>
                  <a:srgbClr val="0070C0"/>
                </a:solidFill>
              </a:rPr>
              <a:t>中国知</a:t>
            </a:r>
            <a:r>
              <a:rPr lang="zh-CN" altLang="en-US" sz="2800" dirty="0" smtClean="0">
                <a:solidFill>
                  <a:srgbClr val="0070C0"/>
                </a:solidFill>
              </a:rPr>
              <a:t>网  研学事业部 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12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1191650"/>
  <p:tag name="MH_LIBRARY" val="GRAPHIC"/>
  <p:tag name="MH_TYPE" val="Other"/>
  <p:tag name="MH_ORDER" val="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1191650"/>
  <p:tag name="MH_LIBRARY" val="GRAPHIC"/>
  <p:tag name="MH_TYPE" val="Other"/>
  <p:tag name="MH_ORDER" val="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23132948"/>
  <p:tag name="MH_LIBRARY" val="GRAPHIC"/>
  <p:tag name="MH_TYPE" val="SubTitle"/>
  <p:tag name="MH_ORDER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23132948"/>
  <p:tag name="MH_LIBRARY" val="GRAPHIC"/>
  <p:tag name="MH_TYPE" val="SubTitle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23132948"/>
  <p:tag name="MH_LIBRARY" val="GRAPHIC"/>
  <p:tag name="MH_TYPE" val="SubTitle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9837"/>
  <p:tag name="KSO_WM_UNIT_TYPE" val="n_h_i"/>
  <p:tag name="KSO_WM_UNIT_INDEX" val="1_1_1"/>
  <p:tag name="KSO_WM_UNIT_ID" val="diagram20169837_3*n_h_i*1_1_1"/>
  <p:tag name="KSO_WM_UNIT_LAYERLEVEL" val="1_1_1"/>
  <p:tag name="KSO_WM_DIAGRAM_GROUP_CODE" val="n1-1"/>
  <p:tag name="KSO_WM_UNIT_LINE_FORE_SCHEMECOLOR_INDEX" val="7"/>
  <p:tag name="KSO_WM_UNIT_LINE_FILL_TYPE" val="2"/>
  <p:tag name="KSO_WM_UNIT_TEXT_FILL_FORE_SCHEMECOLOR_INDEX" val="14"/>
  <p:tag name="KSO_WM_UNIT_TEXT_FILL_TYPE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9837"/>
  <p:tag name="KSO_WM_UNIT_TYPE" val="n_h_f"/>
  <p:tag name="KSO_WM_UNIT_INDEX" val="1_1_1"/>
  <p:tag name="KSO_WM_UNIT_LAYERLEVEL" val="1_1_1"/>
  <p:tag name="KSO_WM_UNIT_VALUE" val="4"/>
  <p:tag name="KSO_WM_UNIT_HIGHLIGHT" val="0"/>
  <p:tag name="KSO_WM_UNIT_COMPATIBLE" val="0"/>
  <p:tag name="KSO_WM_UNIT_CLEAR" val="0"/>
  <p:tag name="KSO_WM_DIAGRAM_GROUP_CODE" val="n1-1"/>
  <p:tag name="KSO_WM_UNIT_ID" val="diagram20169837_3*n_h_f*1_1_1"/>
  <p:tag name="KSO_WM_UNIT_PRESET_TEXT" val="重点项目"/>
  <p:tag name="KSO_WM_UNIT_TEXT_FILL_FORE_SCHEMECOLOR_INDEX" val="7"/>
  <p:tag name="KSO_WM_UNIT_TEXT_FILL_TYPE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9837"/>
  <p:tag name="KSO_WM_UNIT_TYPE" val="n_h_i"/>
  <p:tag name="KSO_WM_UNIT_INDEX" val="1_1_2"/>
  <p:tag name="KSO_WM_UNIT_ID" val="diagram20169837_3*n_h_i*1_1_2"/>
  <p:tag name="KSO_WM_UNIT_LAYERLEVEL" val="1_1_1"/>
  <p:tag name="KSO_WM_DIAGRAM_GROUP_CODE" val="n1-1"/>
  <p:tag name="KSO_WM_UNIT_FILL_FORE_SCHEMECOLOR_INDEX" val="7"/>
  <p:tag name="KSO_WM_UNIT_FILL_TYPE" val="1"/>
  <p:tag name="KSO_WM_UNIT_LINE_FORE_SCHEMECOLOR_INDEX" val="6"/>
  <p:tag name="KSO_WM_UNIT_LINE_FILL_TYPE" val="2"/>
  <p:tag name="KSO_WM_UNIT_TEXT_FILL_FORE_SCHEMECOLOR_INDEX" val="14"/>
  <p:tag name="KSO_WM_UNIT_TEXT_FILL_TYPE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9837"/>
  <p:tag name="KSO_WM_UNIT_TYPE" val="n_h_i"/>
  <p:tag name="KSO_WM_UNIT_INDEX" val="1_2_1"/>
  <p:tag name="KSO_WM_UNIT_ID" val="diagram20169837_3*n_h_i*1_2_1"/>
  <p:tag name="KSO_WM_UNIT_LAYERLEVEL" val="1_1_1"/>
  <p:tag name="KSO_WM_DIAGRAM_GROUP_CODE" val="n1-1"/>
  <p:tag name="KSO_WM_UNIT_FILL_FORE_SCHEMECOLOR_INDEX" val="7"/>
  <p:tag name="KSO_WM_UNIT_FILL_TYPE" val="1"/>
  <p:tag name="KSO_WM_UNIT_LINE_FORE_SCHEMECOLOR_INDEX" val="7"/>
  <p:tag name="KSO_WM_UNIT_LINE_FILL_TYPE" val="2"/>
  <p:tag name="KSO_WM_UNIT_TEXT_FILL_FORE_SCHEMECOLOR_INDEX" val="14"/>
  <p:tag name="KSO_WM_UNIT_TEXT_FILL_TYPE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9837"/>
  <p:tag name="KSO_WM_UNIT_TYPE" val="n_h_i"/>
  <p:tag name="KSO_WM_UNIT_INDEX" val="1_2_2"/>
  <p:tag name="KSO_WM_UNIT_ID" val="diagram20169837_3*n_h_i*1_2_2"/>
  <p:tag name="KSO_WM_UNIT_LAYERLEVEL" val="1_1_1"/>
  <p:tag name="KSO_WM_DIAGRAM_GROUP_CODE" val="n1-1"/>
  <p:tag name="KSO_WM_UNIT_FILL_FORE_SCHEMECOLOR_INDEX" val="7"/>
  <p:tag name="KSO_WM_UNIT_FILL_TYPE" val="1"/>
  <p:tag name="KSO_WM_UNIT_LINE_FORE_SCHEMECOLOR_INDEX" val="7"/>
  <p:tag name="KSO_WM_UNIT_LINE_FILL_TYPE" val="2"/>
  <p:tag name="KSO_WM_UNIT_TEXT_FILL_FORE_SCHEMECOLOR_INDEX" val="14"/>
  <p:tag name="KSO_WM_UNIT_TEXT_FILL_TYPE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9837"/>
  <p:tag name="KSO_WM_UNIT_TYPE" val="n_h_i"/>
  <p:tag name="KSO_WM_UNIT_INDEX" val="1_2_3"/>
  <p:tag name="KSO_WM_UNIT_ID" val="diagram20169837_3*n_h_i*1_2_3"/>
  <p:tag name="KSO_WM_UNIT_LAYERLEVEL" val="1_1_1"/>
  <p:tag name="KSO_WM_DIAGRAM_GROUP_CODE" val="n1-1"/>
  <p:tag name="KSO_WM_UNIT_FILL_FORE_SCHEMECOLOR_INDEX" val="7"/>
  <p:tag name="KSO_WM_UNIT_FILL_TYPE" val="1"/>
  <p:tag name="KSO_WM_UNIT_LINE_FORE_SCHEMECOLOR_INDEX" val="7"/>
  <p:tag name="KSO_WM_UNIT_LINE_FILL_TYPE" val="2"/>
  <p:tag name="KSO_WM_UNIT_TEXT_FILL_FORE_SCHEMECOLOR_INDEX" val="14"/>
  <p:tag name="KSO_WM_UNIT_TEXT_FILL_TYPE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9837"/>
  <p:tag name="KSO_WM_UNIT_TYPE" val="n_h_i"/>
  <p:tag name="KSO_WM_UNIT_INDEX" val="1_2_4"/>
  <p:tag name="KSO_WM_UNIT_ID" val="diagram20169837_3*n_h_i*1_2_4"/>
  <p:tag name="KSO_WM_UNIT_LAYERLEVEL" val="1_1_1"/>
  <p:tag name="KSO_WM_DIAGRAM_GROUP_CODE" val="n1-1"/>
  <p:tag name="KSO_WM_UNIT_FILL_FORE_SCHEMECOLOR_INDEX" val="7"/>
  <p:tag name="KSO_WM_UNIT_FILL_TYPE" val="1"/>
  <p:tag name="KSO_WM_UNIT_LINE_FORE_SCHEMECOLOR_INDEX" val="7"/>
  <p:tag name="KSO_WM_UNIT_LINE_FILL_TYPE" val="2"/>
  <p:tag name="KSO_WM_UNIT_TEXT_FILL_FORE_SCHEMECOLOR_INDEX" val="14"/>
  <p:tag name="KSO_WM_UNIT_TEXT_FILL_TYPE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9837"/>
  <p:tag name="KSO_WM_UNIT_TYPE" val="n_h_f"/>
  <p:tag name="KSO_WM_UNIT_INDEX" val="1_2_4"/>
  <p:tag name="KSO_WM_UNIT_LAYERLEVEL" val="1_1_1"/>
  <p:tag name="KSO_WM_UNIT_VALUE" val="4"/>
  <p:tag name="KSO_WM_UNIT_HIGHLIGHT" val="0"/>
  <p:tag name="KSO_WM_UNIT_COMPATIBLE" val="0"/>
  <p:tag name="KSO_WM_UNIT_CLEAR" val="0"/>
  <p:tag name="KSO_WM_DIAGRAM_GROUP_CODE" val="n1-1"/>
  <p:tag name="KSO_WM_UNIT_ID" val="diagram20169837_3*n_h_f*1_2_4"/>
  <p:tag name="KSO_WM_UNIT_PRESET_TEXT" val="工作项目4"/>
  <p:tag name="KSO_WM_UNIT_TEXT_FILL_FORE_SCHEMECOLOR_INDEX" val="7"/>
  <p:tag name="KSO_WM_UNIT_TEXT_FILL_TYPE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9837"/>
  <p:tag name="KSO_WM_UNIT_TYPE" val="n_h_f"/>
  <p:tag name="KSO_WM_UNIT_INDEX" val="1_2_3"/>
  <p:tag name="KSO_WM_UNIT_LAYERLEVEL" val="1_1_1"/>
  <p:tag name="KSO_WM_UNIT_VALUE" val="4"/>
  <p:tag name="KSO_WM_UNIT_HIGHLIGHT" val="0"/>
  <p:tag name="KSO_WM_UNIT_COMPATIBLE" val="0"/>
  <p:tag name="KSO_WM_UNIT_CLEAR" val="0"/>
  <p:tag name="KSO_WM_DIAGRAM_GROUP_CODE" val="n1-1"/>
  <p:tag name="KSO_WM_UNIT_ID" val="diagram20169837_3*n_h_f*1_2_3"/>
  <p:tag name="KSO_WM_UNIT_PRESET_TEXT" val="工作项目3"/>
  <p:tag name="KSO_WM_UNIT_TEXT_FILL_FORE_SCHEMECOLOR_INDEX" val="7"/>
  <p:tag name="KSO_WM_UNIT_TEXT_FILL_TYPE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9837"/>
  <p:tag name="KSO_WM_UNIT_TYPE" val="n_h_f"/>
  <p:tag name="KSO_WM_UNIT_INDEX" val="1_2_1"/>
  <p:tag name="KSO_WM_UNIT_LAYERLEVEL" val="1_1_1"/>
  <p:tag name="KSO_WM_UNIT_VALUE" val="4"/>
  <p:tag name="KSO_WM_UNIT_HIGHLIGHT" val="0"/>
  <p:tag name="KSO_WM_UNIT_COMPATIBLE" val="0"/>
  <p:tag name="KSO_WM_UNIT_CLEAR" val="0"/>
  <p:tag name="KSO_WM_DIAGRAM_GROUP_CODE" val="n1-1"/>
  <p:tag name="KSO_WM_UNIT_ID" val="diagram20169837_3*n_h_f*1_2_1"/>
  <p:tag name="KSO_WM_UNIT_PRESET_TEXT" val="工作项目1"/>
  <p:tag name="KSO_WM_UNIT_TEXT_FILL_FORE_SCHEMECOLOR_INDEX" val="7"/>
  <p:tag name="KSO_WM_UNIT_TEXT_FILL_TYPE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20169837"/>
  <p:tag name="KSO_WM_UNIT_TYPE" val="n_h_f"/>
  <p:tag name="KSO_WM_UNIT_INDEX" val="1_2_2"/>
  <p:tag name="KSO_WM_UNIT_LAYERLEVEL" val="1_1_1"/>
  <p:tag name="KSO_WM_UNIT_VALUE" val="4"/>
  <p:tag name="KSO_WM_UNIT_HIGHLIGHT" val="0"/>
  <p:tag name="KSO_WM_UNIT_COMPATIBLE" val="0"/>
  <p:tag name="KSO_WM_UNIT_CLEAR" val="0"/>
  <p:tag name="KSO_WM_DIAGRAM_GROUP_CODE" val="n1-1"/>
  <p:tag name="KSO_WM_UNIT_ID" val="diagram20169837_3*n_h_f*1_2_2"/>
  <p:tag name="KSO_WM_UNIT_PRESET_TEXT" val="工作项目2"/>
  <p:tag name="KSO_WM_UNIT_TEXT_FILL_FORE_SCHEMECOLOR_INDEX" val="7"/>
  <p:tag name="KSO_WM_UNIT_TEXT_FILL_TYPE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basetag"/>
  <p:tag name="KSO_WM_TEMPLATE_INDEX" val="20163626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basetag"/>
  <p:tag name="KSO_WM_TEMPLATE_INDEX" val="2016362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basetag"/>
  <p:tag name="KSO_WM_TEMPLATE_INDEX" val="20163626"/>
  <p:tag name="KSO_WM_TAG_VERSION" val="1.0"/>
  <p:tag name="KSO_WM_SLIDE_ID" val="basetag20163626_19"/>
  <p:tag name="KSO_WM_SLIDE_INDEX" val="19"/>
  <p:tag name="KSO_WM_SLIDE_ITEM_CNT" val="0"/>
  <p:tag name="KSO_WM_SLIDE_TYPE" val="text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timelin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1191650"/>
  <p:tag name="MH_LIBRARY" val="GRAPHIC"/>
  <p:tag name="MH_TYPE" val="Other"/>
  <p:tag name="MH_ORDER" val="8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1191650"/>
  <p:tag name="MH_LIBRARY" val="GRAPHIC"/>
  <p:tag name="MH_TYPE" val="Other"/>
  <p:tag name="MH_ORDER" val="8"/>
</p:tagLst>
</file>

<file path=ppt/theme/theme1.xml><?xml version="1.0" encoding="utf-8"?>
<a:theme xmlns:a="http://schemas.openxmlformats.org/drawingml/2006/main" name="Office 主题​​">
  <a:themeElements>
    <a:clrScheme name="蓝绿色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4675</TotalTime>
  <Words>4215</Words>
  <Application>Microsoft Office PowerPoint</Application>
  <PresentationFormat>宽屏</PresentationFormat>
  <Paragraphs>706</Paragraphs>
  <Slides>82</Slides>
  <Notes>30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82</vt:i4>
      </vt:variant>
    </vt:vector>
  </HeadingPairs>
  <TitlesOfParts>
    <vt:vector size="99" baseType="lpstr">
      <vt:lpstr>-apple-system-font</vt:lpstr>
      <vt:lpstr>Gill Sans</vt:lpstr>
      <vt:lpstr>Impact MT Std</vt:lpstr>
      <vt:lpstr>Source Han Serif SC</vt:lpstr>
      <vt:lpstr>等线</vt:lpstr>
      <vt:lpstr>等线 Light</vt:lpstr>
      <vt:lpstr>行楷体</vt:lpstr>
      <vt:lpstr>黑体</vt:lpstr>
      <vt:lpstr>时尚中黑简体</vt:lpstr>
      <vt:lpstr>宋体</vt:lpstr>
      <vt:lpstr>微软雅黑</vt:lpstr>
      <vt:lpstr>Arial</vt:lpstr>
      <vt:lpstr>Arial Black</vt:lpstr>
      <vt:lpstr>Calibri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规范引用    严谨撰文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答辩-19</dc:title>
  <dc:creator>LP</dc:creator>
  <cp:lastModifiedBy>gll</cp:lastModifiedBy>
  <cp:revision>734</cp:revision>
  <dcterms:created xsi:type="dcterms:W3CDTF">2016-11-24T09:20:00Z</dcterms:created>
  <dcterms:modified xsi:type="dcterms:W3CDTF">2019-11-15T01:02:53Z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2052-10.1.0.6490</vt:lpwstr>
  </property>
</Properties>
</file>