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7" r:id="rId2"/>
    <p:sldId id="258" r:id="rId3"/>
    <p:sldId id="259" r:id="rId4"/>
    <p:sldId id="260" r:id="rId5"/>
    <p:sldId id="295" r:id="rId6"/>
    <p:sldId id="277" r:id="rId7"/>
    <p:sldId id="261" r:id="rId8"/>
    <p:sldId id="265" r:id="rId9"/>
    <p:sldId id="266" r:id="rId10"/>
    <p:sldId id="268" r:id="rId11"/>
    <p:sldId id="269" r:id="rId12"/>
    <p:sldId id="270" r:id="rId13"/>
    <p:sldId id="276" r:id="rId14"/>
    <p:sldId id="296" r:id="rId15"/>
    <p:sldId id="297" r:id="rId16"/>
    <p:sldId id="272" r:id="rId17"/>
    <p:sldId id="288" r:id="rId18"/>
    <p:sldId id="302" r:id="rId19"/>
    <p:sldId id="289" r:id="rId20"/>
    <p:sldId id="304" r:id="rId21"/>
    <p:sldId id="281" r:id="rId22"/>
    <p:sldId id="282" r:id="rId23"/>
    <p:sldId id="292" r:id="rId24"/>
    <p:sldId id="283" r:id="rId25"/>
    <p:sldId id="293" r:id="rId26"/>
    <p:sldId id="300" r:id="rId27"/>
    <p:sldId id="303" r:id="rId28"/>
    <p:sldId id="294" r:id="rId29"/>
    <p:sldId id="299" r:id="rId30"/>
  </p:sldIdLst>
  <p:sldSz cx="1008062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50" autoAdjust="0"/>
    <p:restoredTop sz="94716" autoAdjust="0"/>
  </p:normalViewPr>
  <p:slideViewPr>
    <p:cSldViewPr>
      <p:cViewPr>
        <p:scale>
          <a:sx n="69" d="100"/>
          <a:sy n="69" d="100"/>
        </p:scale>
        <p:origin x="-340" y="-20"/>
      </p:cViewPr>
      <p:guideLst>
        <p:guide orient="horz" pos="2160"/>
        <p:guide pos="317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68DA03-2B04-45AC-865D-831E764A5D00}" type="datetimeFigureOut">
              <a:rPr lang="zh-CN" altLang="en-US" smtClean="0"/>
              <a:pPr/>
              <a:t>2018/10/18</a:t>
            </a:fld>
            <a:endParaRPr lang="zh-CN" altLang="en-US"/>
          </a:p>
        </p:txBody>
      </p:sp>
      <p:sp>
        <p:nvSpPr>
          <p:cNvPr id="4" name="幻灯片图像占位符 3"/>
          <p:cNvSpPr>
            <a:spLocks noGrp="1" noRot="1" noChangeAspect="1"/>
          </p:cNvSpPr>
          <p:nvPr>
            <p:ph type="sldImg" idx="2"/>
          </p:nvPr>
        </p:nvSpPr>
        <p:spPr>
          <a:xfrm>
            <a:off x="909638" y="685800"/>
            <a:ext cx="50387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63608B-59E0-476E-AA76-92D23212D38E}"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7</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8</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9</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10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11</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12</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13</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16</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17</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19</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21</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22</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23</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24</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25</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09638" y="685800"/>
            <a:ext cx="50387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BD07AE-6B91-4720-A2EF-6291CAF61ED5}" type="slidenum">
              <a:rPr lang="zh-CN" altLang="en-US" smtClean="0"/>
              <a:pPr/>
              <a:t>28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756047" y="2130429"/>
            <a:ext cx="8568531"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12094" y="3886200"/>
            <a:ext cx="705643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E20902C-4815-4B3E-9541-CB9496290368}" type="datetimeFigureOut">
              <a:rPr lang="zh-CN" altLang="en-US" smtClean="0"/>
              <a:pPr/>
              <a:t>2018/10/18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2E7AA6-1A11-4F54-B86E-211BB401B0FE}"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20902C-4815-4B3E-9541-CB9496290368}" type="datetimeFigureOut">
              <a:rPr lang="zh-CN" altLang="en-US" smtClean="0"/>
              <a:pPr/>
              <a:t>2018/10/18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2E7AA6-1A11-4F54-B86E-211BB401B0FE}"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96300" y="4406903"/>
            <a:ext cx="8568531"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96300" y="2906717"/>
            <a:ext cx="856853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E20902C-4815-4B3E-9541-CB9496290368}" type="datetimeFigureOut">
              <a:rPr lang="zh-CN" altLang="en-US" smtClean="0"/>
              <a:pPr/>
              <a:t>2018/10/18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2E7AA6-1A11-4F54-B86E-211BB401B0FE}"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04031" y="1600204"/>
            <a:ext cx="445227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124318" y="1600204"/>
            <a:ext cx="445227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E20902C-4815-4B3E-9541-CB9496290368}" type="datetimeFigureOut">
              <a:rPr lang="zh-CN" altLang="en-US" smtClean="0"/>
              <a:pPr/>
              <a:t>2018/10/18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2E7AA6-1A11-4F54-B86E-211BB401B0FE}"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04032" y="1535113"/>
            <a:ext cx="445402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504032" y="2174875"/>
            <a:ext cx="445402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120819" y="1535113"/>
            <a:ext cx="445577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5120819" y="2174875"/>
            <a:ext cx="445577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E20902C-4815-4B3E-9541-CB9496290368}" type="datetimeFigureOut">
              <a:rPr lang="zh-CN" altLang="en-US" smtClean="0"/>
              <a:pPr/>
              <a:t>2018/10/18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82E7AA6-1A11-4F54-B86E-211BB401B0FE}"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E20902C-4815-4B3E-9541-CB9496290368}" type="datetimeFigureOut">
              <a:rPr lang="zh-CN" altLang="en-US" smtClean="0"/>
              <a:pPr/>
              <a:t>2018/10/18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82E7AA6-1A11-4F54-B86E-211BB401B0FE}"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E20902C-4815-4B3E-9541-CB9496290368}" type="datetimeFigureOut">
              <a:rPr lang="zh-CN" altLang="en-US" smtClean="0"/>
              <a:pPr/>
              <a:t>2018/10/18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82E7AA6-1A11-4F54-B86E-211BB401B0FE}"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04034" y="273050"/>
            <a:ext cx="3316456"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941245" y="273052"/>
            <a:ext cx="56353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504034" y="1435102"/>
            <a:ext cx="331645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E20902C-4815-4B3E-9541-CB9496290368}" type="datetimeFigureOut">
              <a:rPr lang="zh-CN" altLang="en-US" smtClean="0"/>
              <a:pPr/>
              <a:t>2018/10/18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2E7AA6-1A11-4F54-B86E-211BB401B0FE}"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75873" y="4800601"/>
            <a:ext cx="604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975873" y="612775"/>
            <a:ext cx="604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975873" y="5367339"/>
            <a:ext cx="604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E20902C-4815-4B3E-9541-CB9496290368}" type="datetimeFigureOut">
              <a:rPr lang="zh-CN" altLang="en-US" smtClean="0"/>
              <a:pPr/>
              <a:t>2018/10/18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2E7AA6-1A11-4F54-B86E-211BB401B0FE}"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20902C-4815-4B3E-9541-CB9496290368}" type="datetimeFigureOut">
              <a:rPr lang="zh-CN" altLang="en-US" smtClean="0"/>
              <a:pPr/>
              <a:t>2018/10/18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2E7AA6-1A11-4F54-B86E-211BB401B0FE}"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308454" y="274639"/>
            <a:ext cx="2268141"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04031" y="274639"/>
            <a:ext cx="6636411"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20902C-4815-4B3E-9541-CB9496290368}" type="datetimeFigureOut">
              <a:rPr lang="zh-CN" altLang="en-US" smtClean="0"/>
              <a:pPr/>
              <a:t>2018/10/18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2E7AA6-1A11-4F54-B86E-211BB401B0FE}"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descr="未标题-4.jpg"/>
          <p:cNvPicPr>
            <a:picLocks noChangeAspect="1"/>
          </p:cNvPicPr>
          <p:nvPr userDrawn="1"/>
        </p:nvPicPr>
        <p:blipFill>
          <a:blip r:embed="rId13" cstate="print"/>
          <a:stretch>
            <a:fillRect/>
          </a:stretch>
        </p:blipFill>
        <p:spPr>
          <a:xfrm>
            <a:off x="0" y="0"/>
            <a:ext cx="10080625" cy="6858000"/>
          </a:xfrm>
          <a:prstGeom prst="rect">
            <a:avLst/>
          </a:prstGeom>
        </p:spPr>
      </p:pic>
      <p:sp>
        <p:nvSpPr>
          <p:cNvPr id="2" name="标题占位符 1"/>
          <p:cNvSpPr>
            <a:spLocks noGrp="1"/>
          </p:cNvSpPr>
          <p:nvPr>
            <p:ph type="title"/>
          </p:nvPr>
        </p:nvSpPr>
        <p:spPr>
          <a:xfrm>
            <a:off x="436052" y="1052736"/>
            <a:ext cx="9072563"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04031" y="1600204"/>
            <a:ext cx="9072563" cy="4525963"/>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504031" y="6356354"/>
            <a:ext cx="235214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20902C-4815-4B3E-9541-CB9496290368}" type="datetimeFigureOut">
              <a:rPr lang="zh-CN" altLang="en-US" smtClean="0"/>
              <a:pPr/>
              <a:t>2018/10/18</a:t>
            </a:fld>
            <a:endParaRPr lang="zh-CN" altLang="en-US"/>
          </a:p>
        </p:txBody>
      </p:sp>
      <p:sp>
        <p:nvSpPr>
          <p:cNvPr id="5" name="页脚占位符 4"/>
          <p:cNvSpPr>
            <a:spLocks noGrp="1"/>
          </p:cNvSpPr>
          <p:nvPr>
            <p:ph type="ftr" sz="quarter" idx="3"/>
          </p:nvPr>
        </p:nvSpPr>
        <p:spPr>
          <a:xfrm>
            <a:off x="3444214" y="6356354"/>
            <a:ext cx="319219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7224448" y="6356354"/>
            <a:ext cx="235214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2E7AA6-1A11-4F54-B86E-211BB401B0FE}"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372" y="5517232"/>
            <a:ext cx="4802175" cy="1332088"/>
            <a:chOff x="71995" y="5517232"/>
            <a:chExt cx="4355989" cy="1332088"/>
          </a:xfrm>
        </p:grpSpPr>
        <p:pic>
          <p:nvPicPr>
            <p:cNvPr id="1031" name="Picture 7"/>
            <p:cNvPicPr>
              <a:picLocks noChangeAspect="1" noChangeArrowheads="1"/>
            </p:cNvPicPr>
            <p:nvPr/>
          </p:nvPicPr>
          <p:blipFill>
            <a:blip r:embed="rId3" cstate="print"/>
            <a:srcRect/>
            <a:stretch>
              <a:fillRect/>
            </a:stretch>
          </p:blipFill>
          <p:spPr bwMode="auto">
            <a:xfrm>
              <a:off x="71995" y="6309320"/>
              <a:ext cx="4355989" cy="54000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107504" y="5517232"/>
              <a:ext cx="2736304" cy="1046231"/>
            </a:xfrm>
            <a:prstGeom prst="rect">
              <a:avLst/>
            </a:prstGeom>
            <a:noFill/>
            <a:ln w="9525">
              <a:noFill/>
              <a:miter lim="800000"/>
              <a:headEnd/>
              <a:tailEnd/>
            </a:ln>
          </p:spPr>
        </p:pic>
      </p:grpSp>
      <p:pic>
        <p:nvPicPr>
          <p:cNvPr id="1029" name="Picture 5"/>
          <p:cNvPicPr>
            <a:picLocks noChangeAspect="1" noChangeArrowheads="1"/>
          </p:cNvPicPr>
          <p:nvPr/>
        </p:nvPicPr>
        <p:blipFill>
          <a:blip r:embed="rId5" cstate="print"/>
          <a:srcRect/>
          <a:stretch>
            <a:fillRect/>
          </a:stretch>
        </p:blipFill>
        <p:spPr bwMode="auto">
          <a:xfrm>
            <a:off x="555" y="620688"/>
            <a:ext cx="10100469" cy="4925574"/>
          </a:xfrm>
          <a:prstGeom prst="rect">
            <a:avLst/>
          </a:prstGeom>
          <a:noFill/>
          <a:ln w="9525">
            <a:noFill/>
            <a:miter lim="800000"/>
            <a:headEnd/>
            <a:tailEnd/>
          </a:ln>
        </p:spPr>
      </p:pic>
      <p:sp>
        <p:nvSpPr>
          <p:cNvPr id="3" name="TextBox 2"/>
          <p:cNvSpPr txBox="1"/>
          <p:nvPr/>
        </p:nvSpPr>
        <p:spPr>
          <a:xfrm>
            <a:off x="4392240" y="2492898"/>
            <a:ext cx="6072302" cy="954107"/>
          </a:xfrm>
          <a:prstGeom prst="rect">
            <a:avLst/>
          </a:prstGeom>
          <a:noFill/>
        </p:spPr>
        <p:txBody>
          <a:bodyPr wrap="square" rtlCol="0">
            <a:spAutoFit/>
          </a:bodyPr>
          <a:lstStyle/>
          <a:p>
            <a:pPr algn="ctr"/>
            <a:r>
              <a:rPr lang="en-US" altLang="zh-CN" sz="2800" b="1" spc="-150" dirty="0" smtClean="0">
                <a:solidFill>
                  <a:schemeClr val="bg2">
                    <a:lumMod val="10000"/>
                  </a:schemeClr>
                </a:solidFill>
                <a:effectLst>
                  <a:outerShdw blurRad="38100" dist="38100" dir="2700000" algn="tl">
                    <a:srgbClr val="000000">
                      <a:alpha val="43137"/>
                    </a:srgbClr>
                  </a:outerShdw>
                </a:effectLst>
                <a:latin typeface="华文细黑" pitchFamily="2" charset="-122"/>
                <a:ea typeface="华文细黑" pitchFamily="2" charset="-122"/>
                <a:cs typeface="Arial" pitchFamily="34" charset="0"/>
              </a:rPr>
              <a:t>                   </a:t>
            </a:r>
            <a:r>
              <a:rPr lang="en-US" altLang="zh-CN" sz="2800" spc="-150" dirty="0" smtClean="0">
                <a:solidFill>
                  <a:schemeClr val="bg2">
                    <a:lumMod val="10000"/>
                  </a:schemeClr>
                </a:solidFill>
                <a:effectLst>
                  <a:outerShdw blurRad="38100" dist="38100" dir="2700000" algn="tl">
                    <a:srgbClr val="000000">
                      <a:alpha val="43137"/>
                    </a:srgbClr>
                  </a:outerShdw>
                </a:effectLst>
                <a:latin typeface="华文细黑" pitchFamily="2" charset="-122"/>
                <a:ea typeface="华文细黑" pitchFamily="2" charset="-122"/>
                <a:cs typeface="Arial" pitchFamily="34" charset="0"/>
              </a:rPr>
              <a:t>Al Manhal </a:t>
            </a:r>
          </a:p>
          <a:p>
            <a:pPr algn="ctr"/>
            <a:r>
              <a:rPr lang="zh-CN" altLang="en-US" sz="2800" b="1" spc="-150" dirty="0" smtClean="0">
                <a:solidFill>
                  <a:schemeClr val="bg2">
                    <a:lumMod val="10000"/>
                  </a:schemeClr>
                </a:solidFill>
                <a:effectLst>
                  <a:outerShdw blurRad="38100" dist="38100" dir="2700000" algn="tl">
                    <a:srgbClr val="000000">
                      <a:alpha val="43137"/>
                    </a:srgbClr>
                  </a:outerShdw>
                </a:effectLst>
                <a:latin typeface="华文细黑" pitchFamily="2" charset="-122"/>
                <a:ea typeface="华文细黑" pitchFamily="2" charset="-122"/>
                <a:cs typeface="Arial" pitchFamily="34" charset="0"/>
              </a:rPr>
              <a:t>数据库介绍与平台使用指南</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txBox="1">
            <a:spLocks/>
          </p:cNvSpPr>
          <p:nvPr/>
        </p:nvSpPr>
        <p:spPr>
          <a:xfrm>
            <a:off x="674202" y="1419622"/>
            <a:ext cx="6271322" cy="3156998"/>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altLang="zh-CN" sz="3600" b="0" i="0" u="none" strike="noStrike" kern="1200" cap="none" spc="0" normalizeH="0" baseline="0" noProof="0" dirty="0" smtClean="0">
                <a:ln>
                  <a:noFill/>
                </a:ln>
                <a:solidFill>
                  <a:schemeClr val="tx1">
                    <a:tint val="75000"/>
                  </a:schemeClr>
                </a:solidFill>
                <a:effectLst/>
                <a:uLnTx/>
                <a:uFillTx/>
                <a:latin typeface="华文细黑" pitchFamily="2" charset="-122"/>
                <a:ea typeface="华文细黑" pitchFamily="2" charset="-122"/>
              </a:rPr>
              <a:t> </a:t>
            </a:r>
          </a:p>
        </p:txBody>
      </p:sp>
      <p:sp>
        <p:nvSpPr>
          <p:cNvPr id="4" name="TextBox 3"/>
          <p:cNvSpPr txBox="1"/>
          <p:nvPr/>
        </p:nvSpPr>
        <p:spPr>
          <a:xfrm>
            <a:off x="3881558" y="1672347"/>
            <a:ext cx="6271322" cy="5170646"/>
          </a:xfrm>
          <a:prstGeom prst="rect">
            <a:avLst/>
          </a:prstGeom>
          <a:noFill/>
        </p:spPr>
        <p:txBody>
          <a:bodyPr wrap="square" rtlCol="0">
            <a:spAutoFit/>
          </a:bodyPr>
          <a:lstStyle/>
          <a:p>
            <a:pPr marL="342900" indent="-342900">
              <a:lnSpc>
                <a:spcPct val="150000"/>
              </a:lnSpc>
              <a:buAutoNum type="arabicPeriod"/>
            </a:pPr>
            <a:r>
              <a:rPr lang="en-US" altLang="zh-CN" sz="2000" b="1" dirty="0" smtClean="0">
                <a:latin typeface="华文细黑" pitchFamily="2" charset="-122"/>
                <a:ea typeface="华文细黑" pitchFamily="2" charset="-122"/>
              </a:rPr>
              <a:t>Al </a:t>
            </a:r>
            <a:r>
              <a:rPr lang="en-US" altLang="zh-CN" sz="2000" b="1" dirty="0" err="1" smtClean="0">
                <a:latin typeface="华文细黑" pitchFamily="2" charset="-122"/>
                <a:ea typeface="华文细黑" pitchFamily="2" charset="-122"/>
              </a:rPr>
              <a:t>Manhal</a:t>
            </a:r>
            <a:r>
              <a:rPr lang="en-US" altLang="zh-CN" sz="2000" b="1" dirty="0" smtClean="0">
                <a:latin typeface="华文细黑" pitchFamily="2" charset="-122"/>
                <a:ea typeface="华文细黑" pitchFamily="2" charset="-122"/>
              </a:rPr>
              <a:t>  (</a:t>
            </a:r>
            <a:r>
              <a:rPr lang="zh-CN" altLang="en-US" sz="2000" b="1" dirty="0" smtClean="0">
                <a:latin typeface="华文细黑" pitchFamily="2" charset="-122"/>
                <a:ea typeface="华文细黑" pitchFamily="2" charset="-122"/>
              </a:rPr>
              <a:t>曼哈尔出版社</a:t>
            </a:r>
            <a:r>
              <a:rPr lang="en-US" altLang="zh-CN" sz="2000" b="1" dirty="0" smtClean="0">
                <a:latin typeface="华文细黑" pitchFamily="2" charset="-122"/>
                <a:ea typeface="华文细黑" pitchFamily="2" charset="-122"/>
              </a:rPr>
              <a:t>) </a:t>
            </a:r>
          </a:p>
          <a:p>
            <a:pPr marL="342900" indent="-342900">
              <a:lnSpc>
                <a:spcPct val="150000"/>
              </a:lnSpc>
              <a:buAutoNum type="arabicPeriod"/>
            </a:pPr>
            <a:r>
              <a:rPr lang="en-US" altLang="zh-CN" sz="2000" b="1" dirty="0" smtClean="0">
                <a:solidFill>
                  <a:schemeClr val="bg1">
                    <a:lumMod val="65000"/>
                  </a:schemeClr>
                </a:solidFill>
                <a:latin typeface="华文细黑" pitchFamily="2" charset="-122"/>
                <a:ea typeface="华文细黑" pitchFamily="2" charset="-122"/>
              </a:rPr>
              <a:t>Al </a:t>
            </a:r>
            <a:r>
              <a:rPr lang="en-US" altLang="zh-CN" sz="2000" b="1" dirty="0" err="1" smtClean="0">
                <a:solidFill>
                  <a:schemeClr val="bg1">
                    <a:lumMod val="65000"/>
                  </a:schemeClr>
                </a:solidFill>
                <a:latin typeface="华文细黑" pitchFamily="2" charset="-122"/>
                <a:ea typeface="华文细黑" pitchFamily="2" charset="-122"/>
              </a:rPr>
              <a:t>Manhal</a:t>
            </a:r>
            <a:r>
              <a:rPr lang="en-US" altLang="zh-CN" sz="2000" b="1" dirty="0" smtClean="0">
                <a:solidFill>
                  <a:schemeClr val="bg1">
                    <a:lumMod val="65000"/>
                  </a:schemeClr>
                </a:solidFill>
                <a:latin typeface="华文细黑" pitchFamily="2" charset="-122"/>
                <a:ea typeface="华文细黑" pitchFamily="2" charset="-122"/>
              </a:rPr>
              <a:t> </a:t>
            </a:r>
            <a:r>
              <a:rPr lang="zh-CN" altLang="en-US" sz="2000" b="1" dirty="0" smtClean="0">
                <a:solidFill>
                  <a:schemeClr val="bg1">
                    <a:lumMod val="65000"/>
                  </a:schemeClr>
                </a:solidFill>
                <a:latin typeface="华文细黑" pitchFamily="2" charset="-122"/>
                <a:ea typeface="华文细黑" pitchFamily="2" charset="-122"/>
              </a:rPr>
              <a:t>阿拉伯语数据库电子资源简介</a:t>
            </a:r>
            <a:endParaRPr lang="en-US" altLang="zh-CN" sz="2000" b="1" dirty="0" smtClean="0">
              <a:solidFill>
                <a:schemeClr val="bg1">
                  <a:lumMod val="65000"/>
                </a:schemeClr>
              </a:solidFill>
              <a:latin typeface="华文细黑" pitchFamily="2" charset="-122"/>
              <a:ea typeface="华文细黑" pitchFamily="2" charset="-122"/>
            </a:endParaRPr>
          </a:p>
          <a:p>
            <a:pPr marL="342900" indent="-342900">
              <a:lnSpc>
                <a:spcPct val="150000"/>
              </a:lnSpc>
            </a:pPr>
            <a:r>
              <a:rPr lang="en-US" altLang="zh-CN" sz="2000" dirty="0" smtClean="0">
                <a:solidFill>
                  <a:schemeClr val="bg1">
                    <a:lumMod val="65000"/>
                  </a:schemeClr>
                </a:solidFill>
                <a:latin typeface="华文细黑" pitchFamily="2" charset="-122"/>
                <a:ea typeface="华文细黑" pitchFamily="2" charset="-122"/>
              </a:rPr>
              <a:t>      </a:t>
            </a:r>
            <a:r>
              <a:rPr lang="zh-CN" altLang="en-US" sz="2000" dirty="0" smtClean="0">
                <a:solidFill>
                  <a:schemeClr val="bg1">
                    <a:lumMod val="65000"/>
                  </a:schemeClr>
                </a:solidFill>
                <a:latin typeface="华文细黑" pitchFamily="2" charset="-122"/>
                <a:ea typeface="华文细黑" pitchFamily="2" charset="-122"/>
              </a:rPr>
              <a:t>电子期刊、研究报告、学术论文</a:t>
            </a:r>
            <a:endParaRPr lang="en-US" altLang="zh-CN" sz="2000" dirty="0" smtClean="0">
              <a:solidFill>
                <a:schemeClr val="bg1">
                  <a:lumMod val="65000"/>
                </a:schemeClr>
              </a:solidFill>
              <a:latin typeface="华文细黑" pitchFamily="2" charset="-122"/>
              <a:ea typeface="华文细黑" pitchFamily="2" charset="-122"/>
            </a:endParaRPr>
          </a:p>
          <a:p>
            <a:pPr marL="457200" indent="-457200">
              <a:lnSpc>
                <a:spcPct val="150000"/>
              </a:lnSpc>
            </a:pPr>
            <a:r>
              <a:rPr lang="en-US" altLang="zh-CN" sz="2000" b="1" dirty="0" smtClean="0">
                <a:solidFill>
                  <a:schemeClr val="bg1">
                    <a:lumMod val="65000"/>
                  </a:schemeClr>
                </a:solidFill>
                <a:latin typeface="华文细黑" pitchFamily="2" charset="-122"/>
                <a:ea typeface="华文细黑" pitchFamily="2" charset="-122"/>
              </a:rPr>
              <a:t>3.  Al Manhal </a:t>
            </a:r>
            <a:r>
              <a:rPr lang="zh-CN" altLang="en-US" sz="2000" b="1" dirty="0" smtClean="0">
                <a:solidFill>
                  <a:schemeClr val="bg1">
                    <a:lumMod val="65000"/>
                  </a:schemeClr>
                </a:solidFill>
                <a:latin typeface="华文细黑" pitchFamily="2" charset="-122"/>
                <a:ea typeface="华文细黑" pitchFamily="2" charset="-122"/>
              </a:rPr>
              <a:t>新平台使用</a:t>
            </a:r>
            <a:endParaRPr lang="en-US" altLang="zh-CN" sz="2000" b="1" dirty="0" smtClean="0">
              <a:solidFill>
                <a:schemeClr val="bg1">
                  <a:lumMod val="65000"/>
                </a:schemeClr>
              </a:solidFill>
              <a:latin typeface="华文细黑" pitchFamily="2" charset="-122"/>
              <a:ea typeface="华文细黑" pitchFamily="2" charset="-122"/>
            </a:endParaRPr>
          </a:p>
          <a:p>
            <a:pPr marL="457200" indent="-457200">
              <a:lnSpc>
                <a:spcPct val="150000"/>
              </a:lnSpc>
            </a:pPr>
            <a:r>
              <a:rPr lang="en-US" altLang="zh-CN" sz="2000" b="1" dirty="0" smtClean="0">
                <a:solidFill>
                  <a:schemeClr val="bg1">
                    <a:lumMod val="65000"/>
                  </a:schemeClr>
                </a:solidFill>
                <a:latin typeface="华文细黑" pitchFamily="2" charset="-122"/>
                <a:ea typeface="华文细黑" pitchFamily="2" charset="-122"/>
              </a:rPr>
              <a:t>      3.1 </a:t>
            </a:r>
            <a:r>
              <a:rPr lang="zh-CN" altLang="en-US" sz="2000" b="1" dirty="0" smtClean="0">
                <a:solidFill>
                  <a:schemeClr val="bg1">
                    <a:lumMod val="65000"/>
                  </a:schemeClr>
                </a:solidFill>
                <a:latin typeface="华文细黑" pitchFamily="2" charset="-122"/>
                <a:ea typeface="华文细黑" pitchFamily="2" charset="-122"/>
              </a:rPr>
              <a:t>平台功能及特色</a:t>
            </a:r>
            <a:endParaRPr lang="en-US" altLang="zh-CN" sz="2000" b="1" dirty="0" smtClean="0">
              <a:solidFill>
                <a:schemeClr val="bg1">
                  <a:lumMod val="65000"/>
                </a:schemeClr>
              </a:solidFill>
              <a:latin typeface="华文细黑" pitchFamily="2" charset="-122"/>
              <a:ea typeface="华文细黑" pitchFamily="2" charset="-122"/>
            </a:endParaRPr>
          </a:p>
          <a:p>
            <a:pPr marL="457200" indent="-457200">
              <a:lnSpc>
                <a:spcPct val="150000"/>
              </a:lnSpc>
            </a:pPr>
            <a:r>
              <a:rPr lang="en-US" altLang="zh-CN" sz="2000" b="1" dirty="0" smtClean="0">
                <a:solidFill>
                  <a:schemeClr val="bg1">
                    <a:lumMod val="65000"/>
                  </a:schemeClr>
                </a:solidFill>
                <a:latin typeface="华文细黑" pitchFamily="2" charset="-122"/>
                <a:ea typeface="华文细黑" pitchFamily="2" charset="-122"/>
              </a:rPr>
              <a:t>      3.2 </a:t>
            </a:r>
            <a:r>
              <a:rPr lang="zh-CN" altLang="en-US" sz="2000" b="1" dirty="0" smtClean="0">
                <a:solidFill>
                  <a:schemeClr val="bg1">
                    <a:lumMod val="65000"/>
                  </a:schemeClr>
                </a:solidFill>
                <a:latin typeface="华文细黑" pitchFamily="2" charset="-122"/>
                <a:ea typeface="华文细黑" pitchFamily="2" charset="-122"/>
              </a:rPr>
              <a:t>平台使用方法</a:t>
            </a:r>
            <a:endParaRPr lang="en-US" altLang="zh-CN" sz="2000" b="1" dirty="0" smtClean="0">
              <a:solidFill>
                <a:schemeClr val="bg1">
                  <a:lumMod val="65000"/>
                </a:schemeClr>
              </a:solidFill>
              <a:latin typeface="华文细黑" pitchFamily="2" charset="-122"/>
              <a:ea typeface="华文细黑" pitchFamily="2" charset="-122"/>
            </a:endParaRPr>
          </a:p>
          <a:p>
            <a:pPr marL="342900" indent="-342900">
              <a:lnSpc>
                <a:spcPct val="150000"/>
              </a:lnSpc>
            </a:pPr>
            <a:r>
              <a:rPr lang="en-US" altLang="zh-CN" sz="2000" dirty="0" smtClean="0">
                <a:solidFill>
                  <a:schemeClr val="bg1">
                    <a:lumMod val="65000"/>
                  </a:schemeClr>
                </a:solidFill>
                <a:latin typeface="华文细黑" pitchFamily="2" charset="-122"/>
                <a:ea typeface="华文细黑" pitchFamily="2" charset="-122"/>
              </a:rPr>
              <a:t>       </a:t>
            </a:r>
            <a:r>
              <a:rPr lang="zh-CN" altLang="en-US" sz="2000" dirty="0" smtClean="0">
                <a:solidFill>
                  <a:schemeClr val="bg1">
                    <a:lumMod val="65000"/>
                  </a:schemeClr>
                </a:solidFill>
                <a:latin typeface="华文细黑" pitchFamily="2" charset="-122"/>
                <a:ea typeface="华文细黑" pitchFamily="2" charset="-122"/>
              </a:rPr>
              <a:t>数据库主页</a:t>
            </a:r>
            <a:endParaRPr lang="en-US" altLang="zh-CN" sz="2000" dirty="0" smtClean="0">
              <a:solidFill>
                <a:schemeClr val="bg1">
                  <a:lumMod val="65000"/>
                </a:schemeClr>
              </a:solidFill>
              <a:latin typeface="华文细黑" pitchFamily="2" charset="-122"/>
              <a:ea typeface="华文细黑" pitchFamily="2" charset="-122"/>
            </a:endParaRPr>
          </a:p>
          <a:p>
            <a:pPr marL="342900" indent="-342900">
              <a:lnSpc>
                <a:spcPct val="150000"/>
              </a:lnSpc>
            </a:pPr>
            <a:r>
              <a:rPr lang="zh-CN" altLang="en-US" sz="2000" dirty="0" smtClean="0">
                <a:solidFill>
                  <a:schemeClr val="bg1">
                    <a:lumMod val="65000"/>
                  </a:schemeClr>
                </a:solidFill>
                <a:latin typeface="华文细黑" pitchFamily="2" charset="-122"/>
                <a:ea typeface="华文细黑" pitchFamily="2" charset="-122"/>
              </a:rPr>
              <a:t>       </a:t>
            </a:r>
            <a:r>
              <a:rPr lang="zh-CN" altLang="en-US" sz="2000" dirty="0" smtClean="0">
                <a:solidFill>
                  <a:schemeClr val="bg1">
                    <a:lumMod val="65000"/>
                  </a:schemeClr>
                </a:solidFill>
                <a:latin typeface="华文细黑" pitchFamily="2" charset="-122"/>
                <a:ea typeface="华文细黑" pitchFamily="2" charset="-122"/>
              </a:rPr>
              <a:t>资源</a:t>
            </a:r>
            <a:r>
              <a:rPr lang="zh-CN" altLang="en-US" sz="2000" dirty="0" smtClean="0">
                <a:solidFill>
                  <a:schemeClr val="bg1">
                    <a:lumMod val="65000"/>
                  </a:schemeClr>
                </a:solidFill>
                <a:latin typeface="华文细黑" pitchFamily="2" charset="-122"/>
                <a:ea typeface="华文细黑" pitchFamily="2" charset="-122"/>
              </a:rPr>
              <a:t>检索</a:t>
            </a:r>
            <a:endParaRPr lang="en-US" altLang="zh-CN" sz="2000" dirty="0" smtClean="0">
              <a:solidFill>
                <a:schemeClr val="bg1">
                  <a:lumMod val="65000"/>
                </a:schemeClr>
              </a:solidFill>
              <a:latin typeface="华文细黑" pitchFamily="2" charset="-122"/>
              <a:ea typeface="华文细黑" pitchFamily="2" charset="-122"/>
            </a:endParaRPr>
          </a:p>
          <a:p>
            <a:pPr marL="342900" indent="-342900">
              <a:lnSpc>
                <a:spcPct val="150000"/>
              </a:lnSpc>
            </a:pPr>
            <a:r>
              <a:rPr lang="en-US" altLang="zh-CN" sz="2000" dirty="0" smtClean="0">
                <a:solidFill>
                  <a:schemeClr val="bg1">
                    <a:lumMod val="65000"/>
                  </a:schemeClr>
                </a:solidFill>
                <a:latin typeface="华文细黑" pitchFamily="2" charset="-122"/>
                <a:ea typeface="华文细黑" pitchFamily="2" charset="-122"/>
              </a:rPr>
              <a:t>       </a:t>
            </a:r>
            <a:r>
              <a:rPr lang="zh-CN" altLang="en-US" sz="2000" dirty="0" smtClean="0">
                <a:solidFill>
                  <a:schemeClr val="bg1">
                    <a:lumMod val="65000"/>
                  </a:schemeClr>
                </a:solidFill>
                <a:latin typeface="华文细黑" pitchFamily="2" charset="-122"/>
                <a:ea typeface="华文细黑" pitchFamily="2" charset="-122"/>
              </a:rPr>
              <a:t>资源浏览</a:t>
            </a:r>
            <a:endParaRPr lang="en-US" altLang="zh-CN" sz="2000" dirty="0" smtClean="0">
              <a:solidFill>
                <a:schemeClr val="bg1">
                  <a:lumMod val="65000"/>
                </a:schemeClr>
              </a:solidFill>
              <a:latin typeface="华文细黑" pitchFamily="2" charset="-122"/>
              <a:ea typeface="华文细黑" pitchFamily="2" charset="-122"/>
            </a:endParaRPr>
          </a:p>
          <a:p>
            <a:pPr marL="342900" indent="-342900">
              <a:lnSpc>
                <a:spcPct val="150000"/>
              </a:lnSpc>
            </a:pPr>
            <a:r>
              <a:rPr lang="zh-CN" altLang="en-US" sz="2000" dirty="0" smtClean="0">
                <a:solidFill>
                  <a:schemeClr val="bg1">
                    <a:lumMod val="65000"/>
                  </a:schemeClr>
                </a:solidFill>
                <a:latin typeface="华文细黑" pitchFamily="2" charset="-122"/>
                <a:ea typeface="华文细黑" pitchFamily="2" charset="-122"/>
              </a:rPr>
              <a:t>       在线个性化定制</a:t>
            </a:r>
            <a:endParaRPr lang="en-US" altLang="zh-CN" sz="2000" dirty="0" smtClean="0">
              <a:solidFill>
                <a:schemeClr val="bg1">
                  <a:lumMod val="65000"/>
                </a:schemeClr>
              </a:solidFill>
              <a:latin typeface="华文细黑" pitchFamily="2" charset="-122"/>
              <a:ea typeface="华文细黑" pitchFamily="2" charset="-122"/>
            </a:endParaRPr>
          </a:p>
          <a:p>
            <a:pPr marL="342900" indent="-342900">
              <a:lnSpc>
                <a:spcPct val="150000"/>
              </a:lnSpc>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 </a:t>
            </a:r>
            <a:endParaRPr lang="en-US" altLang="zh-CN" sz="2000" dirty="0" smtClean="0">
              <a:latin typeface="华文细黑" pitchFamily="2" charset="-122"/>
              <a:ea typeface="华文细黑" pitchFamily="2" charset="-122"/>
            </a:endParaRPr>
          </a:p>
        </p:txBody>
      </p:sp>
      <p:grpSp>
        <p:nvGrpSpPr>
          <p:cNvPr id="9" name="组合 8"/>
          <p:cNvGrpSpPr/>
          <p:nvPr/>
        </p:nvGrpSpPr>
        <p:grpSpPr>
          <a:xfrm>
            <a:off x="455971" y="1124744"/>
            <a:ext cx="3076050" cy="5256584"/>
            <a:chOff x="413604" y="1124744"/>
            <a:chExt cx="2790244" cy="5256584"/>
          </a:xfrm>
        </p:grpSpPr>
        <p:pic>
          <p:nvPicPr>
            <p:cNvPr id="5" name="图片 4" descr="1.png"/>
            <p:cNvPicPr>
              <a:picLocks noChangeAspect="1"/>
            </p:cNvPicPr>
            <p:nvPr/>
          </p:nvPicPr>
          <p:blipFill>
            <a:blip r:embed="rId3" cstate="print"/>
            <a:stretch>
              <a:fillRect/>
            </a:stretch>
          </p:blipFill>
          <p:spPr>
            <a:xfrm>
              <a:off x="413604" y="1124744"/>
              <a:ext cx="1786666" cy="1374010"/>
            </a:xfrm>
            <a:prstGeom prst="rect">
              <a:avLst/>
            </a:prstGeom>
          </p:spPr>
        </p:pic>
        <p:pic>
          <p:nvPicPr>
            <p:cNvPr id="6" name="图片 5" descr="2.png"/>
            <p:cNvPicPr>
              <a:picLocks noChangeAspect="1"/>
            </p:cNvPicPr>
            <p:nvPr/>
          </p:nvPicPr>
          <p:blipFill>
            <a:blip r:embed="rId4" cstate="print"/>
            <a:stretch>
              <a:fillRect/>
            </a:stretch>
          </p:blipFill>
          <p:spPr>
            <a:xfrm>
              <a:off x="1205691" y="2636912"/>
              <a:ext cx="1768528" cy="1301456"/>
            </a:xfrm>
            <a:prstGeom prst="rect">
              <a:avLst/>
            </a:prstGeom>
          </p:spPr>
        </p:pic>
        <p:pic>
          <p:nvPicPr>
            <p:cNvPr id="7" name="图片 6" descr="3.png"/>
            <p:cNvPicPr>
              <a:picLocks noChangeAspect="1"/>
            </p:cNvPicPr>
            <p:nvPr/>
          </p:nvPicPr>
          <p:blipFill>
            <a:blip r:embed="rId5" cstate="print"/>
            <a:stretch>
              <a:fillRect/>
            </a:stretch>
          </p:blipFill>
          <p:spPr>
            <a:xfrm>
              <a:off x="485612" y="4107332"/>
              <a:ext cx="1832016" cy="761828"/>
            </a:xfrm>
            <a:prstGeom prst="rect">
              <a:avLst/>
            </a:prstGeom>
          </p:spPr>
        </p:pic>
        <p:pic>
          <p:nvPicPr>
            <p:cNvPr id="8" name="图片 7" descr="4.png"/>
            <p:cNvPicPr>
              <a:picLocks noChangeAspect="1"/>
            </p:cNvPicPr>
            <p:nvPr/>
          </p:nvPicPr>
          <p:blipFill>
            <a:blip r:embed="rId6" cstate="print"/>
            <a:stretch>
              <a:fillRect/>
            </a:stretch>
          </p:blipFill>
          <p:spPr>
            <a:xfrm>
              <a:off x="1421716" y="5043595"/>
              <a:ext cx="1782132" cy="1337733"/>
            </a:xfrm>
            <a:prstGeom prst="rect">
              <a:avLst/>
            </a:prstGeom>
          </p:spPr>
        </p:pic>
      </p:grpSp>
      <p:sp>
        <p:nvSpPr>
          <p:cNvPr id="10" name="TextBox 9"/>
          <p:cNvSpPr txBox="1"/>
          <p:nvPr/>
        </p:nvSpPr>
        <p:spPr>
          <a:xfrm>
            <a:off x="3316370" y="980728"/>
            <a:ext cx="4604262" cy="400110"/>
          </a:xfrm>
          <a:prstGeom prst="rect">
            <a:avLst/>
          </a:prstGeom>
          <a:noFill/>
        </p:spPr>
        <p:txBody>
          <a:bodyPr wrap="square" rtlCol="0">
            <a:spAutoFit/>
          </a:bodyPr>
          <a:lstStyle/>
          <a:p>
            <a:r>
              <a:rPr lang="zh-CN" altLang="en-US" sz="2000" dirty="0" smtClean="0">
                <a:latin typeface="华文细黑" pitchFamily="2" charset="-122"/>
                <a:ea typeface="华文细黑" pitchFamily="2" charset="-122"/>
              </a:rPr>
              <a:t>您将会了解到</a:t>
            </a:r>
            <a:r>
              <a:rPr lang="en-US" altLang="zh-CN" sz="2000" dirty="0" smtClean="0">
                <a:latin typeface="华文细黑" pitchFamily="2" charset="-122"/>
                <a:ea typeface="华文细黑" pitchFamily="2" charset="-122"/>
              </a:rPr>
              <a:t>…</a:t>
            </a:r>
            <a:endParaRPr lang="zh-CN" altLang="en-US" sz="2000" dirty="0">
              <a:latin typeface="华文细黑" pitchFamily="2" charset="-122"/>
              <a:ea typeface="华文细黑" pitchFamily="2"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7823" y="1628802"/>
            <a:ext cx="8811604" cy="3877985"/>
          </a:xfrm>
          <a:prstGeom prst="rect">
            <a:avLst/>
          </a:prstGeom>
          <a:noFill/>
        </p:spPr>
        <p:txBody>
          <a:bodyPr wrap="square" rtlCol="0">
            <a:spAutoFit/>
          </a:bodyPr>
          <a:lstStyle/>
          <a:p>
            <a:pPr marL="457200" indent="-457200" algn="just">
              <a:buAutoNum type="arabicPeriod"/>
            </a:pPr>
            <a:r>
              <a:rPr lang="en-US" altLang="zh-CN" sz="2400" b="1" dirty="0" smtClean="0">
                <a:latin typeface="华文细黑" pitchFamily="2" charset="-122"/>
                <a:ea typeface="华文细黑" pitchFamily="2" charset="-122"/>
              </a:rPr>
              <a:t>Al Manhal  </a:t>
            </a:r>
            <a:r>
              <a:rPr lang="zh-CN" altLang="en-US" sz="2400" b="1" dirty="0" smtClean="0">
                <a:latin typeface="华文细黑" pitchFamily="2" charset="-122"/>
                <a:ea typeface="华文细黑" pitchFamily="2" charset="-122"/>
              </a:rPr>
              <a:t>阿尔曼哈尔出版社简介</a:t>
            </a:r>
            <a:endParaRPr lang="en-US" altLang="zh-CN" sz="2400" b="1" dirty="0" smtClean="0">
              <a:latin typeface="华文细黑" pitchFamily="2" charset="-122"/>
              <a:ea typeface="华文细黑" pitchFamily="2" charset="-122"/>
            </a:endParaRPr>
          </a:p>
          <a:p>
            <a:pPr marL="457200" indent="-457200" algn="just"/>
            <a:endParaRPr lang="en-US" altLang="zh-CN" sz="2400" dirty="0" smtClean="0">
              <a:latin typeface="华文细黑" pitchFamily="2" charset="-122"/>
              <a:ea typeface="华文细黑" pitchFamily="2" charset="-122"/>
            </a:endParaRPr>
          </a:p>
          <a:p>
            <a:pPr algn="just"/>
            <a:endParaRPr lang="en-US" altLang="zh-CN" sz="2400" dirty="0" smtClean="0">
              <a:latin typeface="华文细黑" pitchFamily="2" charset="-122"/>
              <a:ea typeface="华文细黑" pitchFamily="2" charset="-122"/>
            </a:endParaRPr>
          </a:p>
          <a:p>
            <a:pPr algn="just">
              <a:lnSpc>
                <a:spcPct val="150000"/>
              </a:lnSpc>
            </a:pPr>
            <a:r>
              <a:rPr lang="en-US" altLang="zh-CN" sz="2000" dirty="0" smtClean="0">
                <a:latin typeface="华文细黑" pitchFamily="2" charset="-122"/>
                <a:ea typeface="华文细黑" pitchFamily="2" charset="-122"/>
              </a:rPr>
              <a:t>          </a:t>
            </a:r>
            <a:r>
              <a:rPr lang="zh-CN" altLang="zh-CN" sz="2000" dirty="0" smtClean="0">
                <a:latin typeface="华文细黑" pitchFamily="2" charset="-122"/>
                <a:ea typeface="华文细黑" pitchFamily="2" charset="-122"/>
              </a:rPr>
              <a:t>曼哈尔出版社（</a:t>
            </a:r>
            <a:r>
              <a:rPr lang="en-US" altLang="zh-CN" sz="2000" dirty="0" smtClean="0">
                <a:latin typeface="华文细黑" pitchFamily="2" charset="-122"/>
                <a:ea typeface="华文细黑" pitchFamily="2" charset="-122"/>
              </a:rPr>
              <a:t>Al Manhal</a:t>
            </a:r>
            <a:r>
              <a:rPr lang="zh-CN" altLang="zh-CN" sz="2000" dirty="0" smtClean="0">
                <a:latin typeface="华文细黑" pitchFamily="2" charset="-122"/>
                <a:ea typeface="华文细黑" pitchFamily="2" charset="-122"/>
              </a:rPr>
              <a:t>）成立于</a:t>
            </a:r>
            <a:r>
              <a:rPr lang="en-US" altLang="zh-CN" sz="2000" dirty="0" smtClean="0">
                <a:latin typeface="华文细黑" pitchFamily="2" charset="-122"/>
                <a:ea typeface="华文细黑" pitchFamily="2" charset="-122"/>
              </a:rPr>
              <a:t>2010</a:t>
            </a:r>
            <a:r>
              <a:rPr lang="zh-CN" altLang="zh-CN" sz="2000" dirty="0" smtClean="0">
                <a:latin typeface="华文细黑" pitchFamily="2" charset="-122"/>
                <a:ea typeface="华文细黑" pitchFamily="2" charset="-122"/>
              </a:rPr>
              <a:t>年，与阿拉伯世界各国的知名高校科研院所、医疗机构，企业及政府机构合作，为全球用户提供同行评议及知识产权保护的高品质阿拉伯语出版物，提供可靠、简洁和有效的平台</a:t>
            </a:r>
            <a:r>
              <a:rPr lang="en-US" altLang="zh-CN" sz="2000" dirty="0" smtClean="0">
                <a:latin typeface="华文细黑" pitchFamily="2" charset="-122"/>
                <a:ea typeface="华文细黑" pitchFamily="2" charset="-122"/>
              </a:rPr>
              <a:t>, </a:t>
            </a:r>
            <a:r>
              <a:rPr lang="zh-CN" altLang="zh-CN" sz="2000" dirty="0" smtClean="0">
                <a:latin typeface="华文细黑" pitchFamily="2" charset="-122"/>
                <a:ea typeface="华文细黑" pitchFamily="2" charset="-122"/>
              </a:rPr>
              <a:t>推动出版界知识资源在地区和全球范围内的广泛传播，是全球领先的阿拉伯语电子资源内容服务提供商。</a:t>
            </a:r>
          </a:p>
          <a:p>
            <a:pPr algn="just"/>
            <a:endParaRPr lang="zh-CN" altLang="en-US" sz="2400" dirty="0">
              <a:latin typeface="华文细黑" pitchFamily="2" charset="-122"/>
              <a:ea typeface="华文细黑" pitchFamily="2" charset="-122"/>
            </a:endParaRPr>
          </a:p>
        </p:txBody>
      </p:sp>
      <p:pic>
        <p:nvPicPr>
          <p:cNvPr id="4" name="Picture 3"/>
          <p:cNvPicPr>
            <a:picLocks noChangeAspect="1" noChangeArrowheads="1"/>
          </p:cNvPicPr>
          <p:nvPr/>
        </p:nvPicPr>
        <p:blipFill>
          <a:blip r:embed="rId3" cstate="print"/>
          <a:srcRect/>
          <a:stretch>
            <a:fillRect/>
          </a:stretch>
        </p:blipFill>
        <p:spPr bwMode="auto">
          <a:xfrm>
            <a:off x="6627989" y="1196753"/>
            <a:ext cx="3016585" cy="10462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3" cstate="print"/>
          <a:srcRect/>
          <a:stretch>
            <a:fillRect/>
          </a:stretch>
        </p:blipFill>
        <p:spPr bwMode="auto">
          <a:xfrm>
            <a:off x="39132" y="620688"/>
            <a:ext cx="10040938" cy="4523602"/>
          </a:xfrm>
          <a:prstGeom prst="rect">
            <a:avLst/>
          </a:prstGeom>
          <a:noFill/>
          <a:ln w="9525">
            <a:noFill/>
            <a:miter lim="800000"/>
            <a:headEnd/>
            <a:tailEnd/>
          </a:ln>
        </p:spPr>
      </p:pic>
      <p:sp>
        <p:nvSpPr>
          <p:cNvPr id="3" name="矩形 2"/>
          <p:cNvSpPr/>
          <p:nvPr/>
        </p:nvSpPr>
        <p:spPr>
          <a:xfrm>
            <a:off x="1819330" y="4619039"/>
            <a:ext cx="7541463" cy="938719"/>
          </a:xfrm>
          <a:prstGeom prst="rect">
            <a:avLst/>
          </a:prstGeom>
        </p:spPr>
        <p:txBody>
          <a:bodyPr wrap="square">
            <a:spAutoFit/>
          </a:bodyPr>
          <a:lstStyle/>
          <a:p>
            <a:pPr>
              <a:lnSpc>
                <a:spcPct val="125000"/>
              </a:lnSpc>
            </a:pPr>
            <a:r>
              <a:rPr lang="en-US" altLang="zh-CN" sz="2200" b="1" spc="30" dirty="0" smtClean="0">
                <a:latin typeface="华文细黑" pitchFamily="2" charset="-122"/>
                <a:ea typeface="华文细黑" pitchFamily="2" charset="-122"/>
              </a:rPr>
              <a:t>Al Manhal</a:t>
            </a:r>
            <a:r>
              <a:rPr lang="zh-CN" altLang="zh-CN" sz="2200" b="1" spc="30" dirty="0" smtClean="0">
                <a:latin typeface="华文细黑" pitchFamily="2" charset="-122"/>
                <a:ea typeface="华文细黑" pitchFamily="2" charset="-122"/>
              </a:rPr>
              <a:t>的宗旨是促进知识和创新想法的交流， </a:t>
            </a:r>
            <a:endParaRPr lang="en-US" altLang="zh-CN" sz="2200" b="1" spc="30" dirty="0" smtClean="0">
              <a:latin typeface="华文细黑" pitchFamily="2" charset="-122"/>
              <a:ea typeface="华文细黑" pitchFamily="2" charset="-122"/>
            </a:endParaRPr>
          </a:p>
          <a:p>
            <a:pPr>
              <a:lnSpc>
                <a:spcPct val="125000"/>
              </a:lnSpc>
            </a:pPr>
            <a:r>
              <a:rPr lang="zh-CN" altLang="zh-CN" sz="2200" b="1" spc="30" dirty="0" smtClean="0">
                <a:latin typeface="华文细黑" pitchFamily="2" charset="-122"/>
                <a:ea typeface="华文细黑" pitchFamily="2" charset="-122"/>
              </a:rPr>
              <a:t>创建基金支持阿拉伯世界学术研究和出版的进步。</a:t>
            </a:r>
            <a:endParaRPr lang="zh-CN" altLang="en-US" sz="2200" b="1" spc="30" dirty="0">
              <a:latin typeface="华文细黑" pitchFamily="2" charset="-122"/>
              <a:ea typeface="华文细黑" pitchFamily="2" charset="-122"/>
            </a:endParaRPr>
          </a:p>
        </p:txBody>
      </p:sp>
      <p:sp>
        <p:nvSpPr>
          <p:cNvPr id="5" name="TextBox 4"/>
          <p:cNvSpPr txBox="1"/>
          <p:nvPr/>
        </p:nvSpPr>
        <p:spPr>
          <a:xfrm>
            <a:off x="997738" y="764705"/>
            <a:ext cx="7858998" cy="3939540"/>
          </a:xfrm>
          <a:prstGeom prst="rect">
            <a:avLst/>
          </a:prstGeom>
          <a:noFill/>
        </p:spPr>
        <p:txBody>
          <a:bodyPr wrap="square" rtlCol="0">
            <a:spAutoFit/>
          </a:bodyPr>
          <a:lstStyle/>
          <a:p>
            <a:pPr>
              <a:lnSpc>
                <a:spcPct val="125000"/>
              </a:lnSpc>
            </a:pPr>
            <a:r>
              <a:rPr lang="en-US" altLang="zh-CN" sz="2000" b="1" i="1" dirty="0" smtClean="0">
                <a:solidFill>
                  <a:srgbClr val="4E7C92"/>
                </a:solidFill>
                <a:latin typeface="华文细黑" pitchFamily="2" charset="-122"/>
                <a:ea typeface="华文细黑" pitchFamily="2" charset="-122"/>
              </a:rPr>
              <a:t/>
            </a:r>
            <a:br>
              <a:rPr lang="en-US" altLang="zh-CN" sz="2000" b="1" i="1" dirty="0" smtClean="0">
                <a:solidFill>
                  <a:srgbClr val="4E7C92"/>
                </a:solidFill>
                <a:latin typeface="华文细黑" pitchFamily="2" charset="-122"/>
                <a:ea typeface="华文细黑" pitchFamily="2" charset="-122"/>
              </a:rPr>
            </a:br>
            <a:r>
              <a:rPr lang="en-US" altLang="zh-CN" sz="2000" b="1" i="1" dirty="0" smtClean="0">
                <a:solidFill>
                  <a:srgbClr val="4E7C92"/>
                </a:solidFill>
                <a:latin typeface="华文细黑" pitchFamily="2" charset="-122"/>
                <a:ea typeface="华文细黑" pitchFamily="2" charset="-122"/>
              </a:rPr>
              <a:t>“Al Manhal eBook database is an essential resource for any library with a mandate to support the Arabic language learner and researcher of Arabic affairs. Al Manhal fills an important gap for students and faculty doing research in Arabic.”</a:t>
            </a:r>
          </a:p>
          <a:p>
            <a:pPr>
              <a:lnSpc>
                <a:spcPct val="125000"/>
              </a:lnSpc>
            </a:pPr>
            <a:endParaRPr lang="en-US" altLang="zh-CN" sz="2000" b="1" i="1" dirty="0" smtClean="0">
              <a:solidFill>
                <a:srgbClr val="4E7C92"/>
              </a:solidFill>
              <a:latin typeface="华文细黑" pitchFamily="2" charset="-122"/>
              <a:ea typeface="华文细黑" pitchFamily="2" charset="-122"/>
            </a:endParaRPr>
          </a:p>
          <a:p>
            <a:pPr algn="r">
              <a:lnSpc>
                <a:spcPct val="125000"/>
              </a:lnSpc>
            </a:pPr>
            <a:r>
              <a:rPr lang="en-US" altLang="zh-CN" sz="2000" b="1" dirty="0" smtClean="0">
                <a:solidFill>
                  <a:srgbClr val="4E7C92"/>
                </a:solidFill>
                <a:latin typeface="华文细黑" pitchFamily="2" charset="-122"/>
                <a:ea typeface="华文细黑" pitchFamily="2" charset="-122"/>
              </a:rPr>
              <a:t>——Amrita McKinney</a:t>
            </a:r>
          </a:p>
          <a:p>
            <a:pPr algn="r">
              <a:lnSpc>
                <a:spcPct val="125000"/>
              </a:lnSpc>
            </a:pPr>
            <a:r>
              <a:rPr lang="en-US" altLang="zh-CN" sz="2000" b="1" dirty="0" smtClean="0">
                <a:solidFill>
                  <a:srgbClr val="4E7C92"/>
                </a:solidFill>
                <a:latin typeface="华文细黑" pitchFamily="2" charset="-122"/>
                <a:ea typeface="华文细黑" pitchFamily="2" charset="-122"/>
              </a:rPr>
              <a:t>Head of Collection Development &amp; Acquisition Department</a:t>
            </a:r>
          </a:p>
          <a:p>
            <a:pPr algn="r">
              <a:lnSpc>
                <a:spcPct val="125000"/>
              </a:lnSpc>
            </a:pPr>
            <a:r>
              <a:rPr lang="en-US" altLang="zh-CN" sz="2000" b="1" dirty="0" smtClean="0">
                <a:solidFill>
                  <a:srgbClr val="4E7C92"/>
                </a:solidFill>
                <a:latin typeface="华文细黑" pitchFamily="2" charset="-122"/>
                <a:ea typeface="华文细黑" pitchFamily="2" charset="-122"/>
              </a:rPr>
              <a:t>Qatar University</a:t>
            </a:r>
          </a:p>
          <a:p>
            <a:pPr>
              <a:lnSpc>
                <a:spcPct val="125000"/>
              </a:lnSpc>
            </a:pPr>
            <a:endParaRPr lang="zh-CN" altLang="en-US" sz="2000" dirty="0">
              <a:latin typeface="华文细黑" pitchFamily="2" charset="-122"/>
              <a:ea typeface="华文细黑" pitchFamily="2" charset="-122"/>
            </a:endParaRPr>
          </a:p>
        </p:txBody>
      </p:sp>
      <p:pic>
        <p:nvPicPr>
          <p:cNvPr id="7" name="图片 6" descr="logo.png"/>
          <p:cNvPicPr>
            <a:picLocks noChangeAspect="1"/>
          </p:cNvPicPr>
          <p:nvPr/>
        </p:nvPicPr>
        <p:blipFill>
          <a:blip r:embed="rId4" cstate="print"/>
          <a:stretch>
            <a:fillRect/>
          </a:stretch>
        </p:blipFill>
        <p:spPr>
          <a:xfrm>
            <a:off x="503808" y="5805266"/>
            <a:ext cx="1962425" cy="666843"/>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logo.png"/>
          <p:cNvPicPr>
            <a:picLocks noChangeAspect="1"/>
          </p:cNvPicPr>
          <p:nvPr/>
        </p:nvPicPr>
        <p:blipFill>
          <a:blip r:embed="rId2" cstate="print"/>
          <a:stretch>
            <a:fillRect/>
          </a:stretch>
        </p:blipFill>
        <p:spPr>
          <a:xfrm>
            <a:off x="503808" y="5805266"/>
            <a:ext cx="1962425" cy="666843"/>
          </a:xfrm>
          <a:prstGeom prst="rect">
            <a:avLst/>
          </a:prstGeom>
        </p:spPr>
      </p:pic>
      <p:sp>
        <p:nvSpPr>
          <p:cNvPr id="7" name="TextBox 6"/>
          <p:cNvSpPr txBox="1"/>
          <p:nvPr/>
        </p:nvSpPr>
        <p:spPr>
          <a:xfrm>
            <a:off x="791840" y="2780928"/>
            <a:ext cx="8856984" cy="2739211"/>
          </a:xfrm>
          <a:prstGeom prst="rect">
            <a:avLst/>
          </a:prstGeom>
          <a:noFill/>
        </p:spPr>
        <p:txBody>
          <a:bodyPr wrap="square" rtlCol="0">
            <a:spAutoFit/>
          </a:bodyPr>
          <a:lstStyle/>
          <a:p>
            <a:r>
              <a:rPr lang="en-US" altLang="zh-CN" sz="2200" spc="30" dirty="0" smtClean="0">
                <a:latin typeface="华文细黑" pitchFamily="2" charset="-122"/>
                <a:ea typeface="华文细黑" pitchFamily="2" charset="-122"/>
              </a:rPr>
              <a:t>Al </a:t>
            </a:r>
            <a:r>
              <a:rPr lang="en-US" altLang="zh-CN" sz="2200" spc="30" dirty="0" err="1" smtClean="0">
                <a:latin typeface="华文细黑" pitchFamily="2" charset="-122"/>
                <a:ea typeface="华文细黑" pitchFamily="2" charset="-122"/>
              </a:rPr>
              <a:t>Manhal</a:t>
            </a:r>
            <a:r>
              <a:rPr lang="en-US" altLang="zh-CN" sz="2200" spc="30" dirty="0" smtClean="0">
                <a:latin typeface="华文细黑" pitchFamily="2" charset="-122"/>
                <a:ea typeface="华文细黑" pitchFamily="2" charset="-122"/>
              </a:rPr>
              <a:t> </a:t>
            </a:r>
            <a:r>
              <a:rPr lang="zh-CN" altLang="zh-CN" sz="2200" spc="30" dirty="0" smtClean="0">
                <a:latin typeface="华文细黑" pitchFamily="2" charset="-122"/>
                <a:ea typeface="华文细黑" pitchFamily="2" charset="-122"/>
              </a:rPr>
              <a:t>阿拉伯语电子数据库与全球</a:t>
            </a:r>
            <a:r>
              <a:rPr lang="en-US" altLang="zh-CN" sz="2200" spc="30" dirty="0" smtClean="0">
                <a:latin typeface="华文细黑" pitchFamily="2" charset="-122"/>
                <a:ea typeface="华文细黑" pitchFamily="2" charset="-122"/>
              </a:rPr>
              <a:t>300</a:t>
            </a:r>
            <a:r>
              <a:rPr lang="zh-CN" altLang="zh-CN" sz="2200" spc="30" dirty="0" smtClean="0">
                <a:latin typeface="华文细黑" pitchFamily="2" charset="-122"/>
                <a:ea typeface="华文细黑" pitchFamily="2" charset="-122"/>
              </a:rPr>
              <a:t>多家出版社合作，出版物包括了电子图书、期刊、新闻分析报道和学位论文等；涉及学科广泛，包括</a:t>
            </a:r>
            <a:r>
              <a:rPr lang="zh-CN" altLang="zh-CN" sz="2200" b="1" spc="30" dirty="0" smtClean="0">
                <a:latin typeface="华文细黑" pitchFamily="2" charset="-122"/>
                <a:ea typeface="华文细黑" pitchFamily="2" charset="-122"/>
              </a:rPr>
              <a:t>经济、教科、历史、地理、生物、伊斯兰教研究、语言与文化、法律、政治科学与国际关系、心理学与哲学、社会科学研究</a:t>
            </a:r>
            <a:r>
              <a:rPr lang="zh-CN" altLang="zh-CN" sz="2200" spc="30" dirty="0" smtClean="0">
                <a:latin typeface="华文细黑" pitchFamily="2" charset="-122"/>
                <a:ea typeface="华文细黑" pitchFamily="2" charset="-122"/>
              </a:rPr>
              <a:t>等。</a:t>
            </a:r>
            <a:r>
              <a:rPr lang="en-US" altLang="zh-CN" sz="2200" spc="30" dirty="0" smtClean="0">
                <a:latin typeface="华文细黑" pitchFamily="2" charset="-122"/>
                <a:ea typeface="华文细黑" pitchFamily="2" charset="-122"/>
              </a:rPr>
              <a:t>Al </a:t>
            </a:r>
            <a:r>
              <a:rPr lang="en-US" altLang="zh-CN" sz="2200" spc="30" dirty="0" err="1" smtClean="0">
                <a:latin typeface="华文细黑" pitchFamily="2" charset="-122"/>
                <a:ea typeface="华文细黑" pitchFamily="2" charset="-122"/>
              </a:rPr>
              <a:t>Manhal</a:t>
            </a:r>
            <a:r>
              <a:rPr lang="en-US" altLang="zh-CN" sz="2200" spc="30" dirty="0" smtClean="0">
                <a:latin typeface="华文细黑" pitchFamily="2" charset="-122"/>
                <a:ea typeface="华文细黑" pitchFamily="2" charset="-122"/>
              </a:rPr>
              <a:t> </a:t>
            </a:r>
            <a:r>
              <a:rPr lang="zh-CN" altLang="zh-CN" sz="2200" spc="30" dirty="0" smtClean="0">
                <a:latin typeface="华文细黑" pitchFamily="2" charset="-122"/>
                <a:ea typeface="华文细黑" pitchFamily="2" charset="-122"/>
              </a:rPr>
              <a:t>于</a:t>
            </a:r>
            <a:r>
              <a:rPr lang="en-US" altLang="zh-CN" sz="2200" spc="30" dirty="0" smtClean="0">
                <a:latin typeface="华文细黑" pitchFamily="2" charset="-122"/>
                <a:ea typeface="华文细黑" pitchFamily="2" charset="-122"/>
              </a:rPr>
              <a:t>2015</a:t>
            </a:r>
            <a:r>
              <a:rPr lang="zh-CN" altLang="zh-CN" sz="2200" spc="30" dirty="0" smtClean="0">
                <a:latin typeface="华文细黑" pitchFamily="2" charset="-122"/>
                <a:ea typeface="华文细黑" pitchFamily="2" charset="-122"/>
              </a:rPr>
              <a:t>年启用了新数据库平台，是目前</a:t>
            </a:r>
            <a:r>
              <a:rPr lang="zh-CN" altLang="zh-CN" sz="2200" b="1" spc="30" dirty="0" smtClean="0">
                <a:latin typeface="华文细黑" pitchFamily="2" charset="-122"/>
                <a:ea typeface="华文细黑" pitchFamily="2" charset="-122"/>
              </a:rPr>
              <a:t>全球第一个也是唯一可对其阿拉伯语资源内容提供全文检索的数据库</a:t>
            </a:r>
            <a:r>
              <a:rPr lang="zh-CN" altLang="zh-CN" sz="2200" spc="30" dirty="0" smtClean="0">
                <a:latin typeface="华文细黑" pitchFamily="2" charset="-122"/>
                <a:ea typeface="华文细黑" pitchFamily="2" charset="-122"/>
              </a:rPr>
              <a:t>，可检索来自阿拉伯语世界领先的</a:t>
            </a:r>
            <a:r>
              <a:rPr lang="zh-CN" altLang="zh-CN" sz="2200" b="1" spc="30" dirty="0" smtClean="0">
                <a:latin typeface="华文细黑" pitchFamily="2" charset="-122"/>
                <a:ea typeface="华文细黑" pitchFamily="2" charset="-122"/>
              </a:rPr>
              <a:t>学术类、科技类等专业</a:t>
            </a:r>
            <a:r>
              <a:rPr lang="zh-CN" altLang="zh-CN" sz="2200" spc="30" dirty="0" smtClean="0">
                <a:latin typeface="华文细黑" pitchFamily="2" charset="-122"/>
                <a:ea typeface="华文细黑" pitchFamily="2" charset="-122"/>
              </a:rPr>
              <a:t>的资源内容。</a:t>
            </a:r>
          </a:p>
          <a:p>
            <a:endParaRPr lang="zh-CN" altLang="en-US" dirty="0"/>
          </a:p>
        </p:txBody>
      </p:sp>
      <p:pic>
        <p:nvPicPr>
          <p:cNvPr id="1026" name="Picture 2"/>
          <p:cNvPicPr>
            <a:picLocks noChangeAspect="1" noChangeArrowheads="1"/>
          </p:cNvPicPr>
          <p:nvPr/>
        </p:nvPicPr>
        <p:blipFill>
          <a:blip r:embed="rId3" cstate="print"/>
          <a:srcRect/>
          <a:stretch>
            <a:fillRect/>
          </a:stretch>
        </p:blipFill>
        <p:spPr bwMode="auto">
          <a:xfrm>
            <a:off x="1295896" y="836712"/>
            <a:ext cx="7543800" cy="1647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txBox="1">
            <a:spLocks/>
          </p:cNvSpPr>
          <p:nvPr/>
        </p:nvSpPr>
        <p:spPr>
          <a:xfrm>
            <a:off x="674202" y="1419622"/>
            <a:ext cx="6271322" cy="3156998"/>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altLang="zh-CN" sz="3600" b="0" i="0" u="none" strike="noStrike" kern="1200" cap="none" spc="0" normalizeH="0" baseline="0" noProof="0" dirty="0" smtClean="0">
                <a:ln>
                  <a:noFill/>
                </a:ln>
                <a:solidFill>
                  <a:schemeClr val="tx1">
                    <a:tint val="75000"/>
                  </a:schemeClr>
                </a:solidFill>
                <a:effectLst/>
                <a:uLnTx/>
                <a:uFillTx/>
                <a:latin typeface="华文细黑" pitchFamily="2" charset="-122"/>
                <a:ea typeface="华文细黑" pitchFamily="2" charset="-122"/>
              </a:rPr>
              <a:t> </a:t>
            </a:r>
          </a:p>
        </p:txBody>
      </p:sp>
      <p:sp>
        <p:nvSpPr>
          <p:cNvPr id="4" name="TextBox 3"/>
          <p:cNvSpPr txBox="1"/>
          <p:nvPr/>
        </p:nvSpPr>
        <p:spPr>
          <a:xfrm>
            <a:off x="3881558" y="1672347"/>
            <a:ext cx="6271322" cy="5170646"/>
          </a:xfrm>
          <a:prstGeom prst="rect">
            <a:avLst/>
          </a:prstGeom>
          <a:noFill/>
        </p:spPr>
        <p:txBody>
          <a:bodyPr wrap="square" rtlCol="0">
            <a:spAutoFit/>
          </a:bodyPr>
          <a:lstStyle/>
          <a:p>
            <a:pPr marL="342900" indent="-342900">
              <a:lnSpc>
                <a:spcPct val="150000"/>
              </a:lnSpc>
              <a:buAutoNum type="arabicPeriod"/>
            </a:pPr>
            <a:r>
              <a:rPr lang="en-US" altLang="zh-CN" sz="2000" dirty="0" smtClean="0">
                <a:solidFill>
                  <a:schemeClr val="bg1">
                    <a:lumMod val="65000"/>
                  </a:schemeClr>
                </a:solidFill>
                <a:latin typeface="华文细黑" pitchFamily="2" charset="-122"/>
                <a:ea typeface="华文细黑" pitchFamily="2" charset="-122"/>
              </a:rPr>
              <a:t>Al </a:t>
            </a:r>
            <a:r>
              <a:rPr lang="en-US" altLang="zh-CN" sz="2000" dirty="0" err="1" smtClean="0">
                <a:solidFill>
                  <a:schemeClr val="bg1">
                    <a:lumMod val="65000"/>
                  </a:schemeClr>
                </a:solidFill>
                <a:latin typeface="华文细黑" pitchFamily="2" charset="-122"/>
                <a:ea typeface="华文细黑" pitchFamily="2" charset="-122"/>
              </a:rPr>
              <a:t>Manhal</a:t>
            </a:r>
            <a:r>
              <a:rPr lang="en-US" altLang="zh-CN" sz="2000" dirty="0" smtClean="0">
                <a:solidFill>
                  <a:schemeClr val="bg1">
                    <a:lumMod val="65000"/>
                  </a:schemeClr>
                </a:solidFill>
                <a:latin typeface="华文细黑" pitchFamily="2" charset="-122"/>
                <a:ea typeface="华文细黑" pitchFamily="2" charset="-122"/>
              </a:rPr>
              <a:t>  (</a:t>
            </a:r>
            <a:r>
              <a:rPr lang="zh-CN" altLang="en-US" sz="2000" dirty="0" smtClean="0">
                <a:solidFill>
                  <a:schemeClr val="bg1">
                    <a:lumMod val="65000"/>
                  </a:schemeClr>
                </a:solidFill>
                <a:latin typeface="华文细黑" pitchFamily="2" charset="-122"/>
                <a:ea typeface="华文细黑" pitchFamily="2" charset="-122"/>
              </a:rPr>
              <a:t>曼哈尔出版社</a:t>
            </a:r>
            <a:r>
              <a:rPr lang="en-US" altLang="zh-CN" sz="2000" dirty="0" smtClean="0">
                <a:solidFill>
                  <a:schemeClr val="bg1">
                    <a:lumMod val="65000"/>
                  </a:schemeClr>
                </a:solidFill>
                <a:latin typeface="华文细黑" pitchFamily="2" charset="-122"/>
                <a:ea typeface="华文细黑" pitchFamily="2" charset="-122"/>
              </a:rPr>
              <a:t>) </a:t>
            </a:r>
          </a:p>
          <a:p>
            <a:pPr marL="342900" indent="-342900">
              <a:lnSpc>
                <a:spcPct val="150000"/>
              </a:lnSpc>
              <a:buAutoNum type="arabicPeriod"/>
            </a:pPr>
            <a:r>
              <a:rPr lang="en-US" altLang="zh-CN" sz="2000" b="1" dirty="0" smtClean="0">
                <a:latin typeface="华文细黑" pitchFamily="2" charset="-122"/>
                <a:ea typeface="华文细黑" pitchFamily="2" charset="-122"/>
              </a:rPr>
              <a:t>Al </a:t>
            </a:r>
            <a:r>
              <a:rPr lang="en-US" altLang="zh-CN" sz="2000" b="1" dirty="0" err="1" smtClean="0">
                <a:latin typeface="华文细黑" pitchFamily="2" charset="-122"/>
                <a:ea typeface="华文细黑" pitchFamily="2" charset="-122"/>
              </a:rPr>
              <a:t>Manhal</a:t>
            </a:r>
            <a:r>
              <a:rPr lang="en-US" altLang="zh-CN" sz="2000" b="1" dirty="0" smtClean="0">
                <a:latin typeface="华文细黑" pitchFamily="2" charset="-122"/>
                <a:ea typeface="华文细黑" pitchFamily="2" charset="-122"/>
              </a:rPr>
              <a:t> </a:t>
            </a:r>
            <a:r>
              <a:rPr lang="zh-CN" altLang="en-US" sz="2000" b="1" dirty="0" smtClean="0">
                <a:latin typeface="华文细黑" pitchFamily="2" charset="-122"/>
                <a:ea typeface="华文细黑" pitchFamily="2" charset="-122"/>
              </a:rPr>
              <a:t>阿拉伯语数据库电子资源简介</a:t>
            </a:r>
            <a:endParaRPr lang="en-US" altLang="zh-CN" sz="2000" b="1" dirty="0" smtClean="0">
              <a:latin typeface="华文细黑" pitchFamily="2" charset="-122"/>
              <a:ea typeface="华文细黑" pitchFamily="2" charset="-122"/>
            </a:endParaRPr>
          </a:p>
          <a:p>
            <a:pPr marL="342900" indent="-342900">
              <a:lnSpc>
                <a:spcPct val="150000"/>
              </a:lnSpc>
            </a:pPr>
            <a:r>
              <a:rPr lang="en-US" altLang="zh-CN" sz="2000" b="1" dirty="0" smtClean="0">
                <a:latin typeface="华文细黑" pitchFamily="2" charset="-122"/>
                <a:ea typeface="华文细黑" pitchFamily="2" charset="-122"/>
              </a:rPr>
              <a:t>     </a:t>
            </a:r>
            <a:r>
              <a:rPr lang="zh-CN" altLang="en-US" sz="2000" b="1" dirty="0" smtClean="0">
                <a:latin typeface="华文细黑" pitchFamily="2" charset="-122"/>
                <a:ea typeface="华文细黑" pitchFamily="2" charset="-122"/>
              </a:rPr>
              <a:t>电子期刊、研究报告、学术论文</a:t>
            </a:r>
            <a:endParaRPr lang="en-US" altLang="zh-CN" sz="2000" b="1" dirty="0" smtClean="0">
              <a:latin typeface="华文细黑" pitchFamily="2" charset="-122"/>
              <a:ea typeface="华文细黑" pitchFamily="2" charset="-122"/>
            </a:endParaRPr>
          </a:p>
          <a:p>
            <a:pPr marL="457200" indent="-457200">
              <a:lnSpc>
                <a:spcPct val="150000"/>
              </a:lnSpc>
            </a:pPr>
            <a:r>
              <a:rPr lang="en-US" altLang="zh-CN" sz="2000" b="1" dirty="0" smtClean="0">
                <a:solidFill>
                  <a:schemeClr val="bg1">
                    <a:lumMod val="65000"/>
                  </a:schemeClr>
                </a:solidFill>
                <a:latin typeface="华文细黑" pitchFamily="2" charset="-122"/>
                <a:ea typeface="华文细黑" pitchFamily="2" charset="-122"/>
              </a:rPr>
              <a:t>3.  Al </a:t>
            </a:r>
            <a:r>
              <a:rPr lang="en-US" altLang="zh-CN" sz="2000" b="1" dirty="0" err="1" smtClean="0">
                <a:solidFill>
                  <a:schemeClr val="bg1">
                    <a:lumMod val="65000"/>
                  </a:schemeClr>
                </a:solidFill>
                <a:latin typeface="华文细黑" pitchFamily="2" charset="-122"/>
                <a:ea typeface="华文细黑" pitchFamily="2" charset="-122"/>
              </a:rPr>
              <a:t>Manhal</a:t>
            </a:r>
            <a:r>
              <a:rPr lang="en-US" altLang="zh-CN" sz="2000" b="1" dirty="0" smtClean="0">
                <a:solidFill>
                  <a:schemeClr val="bg1">
                    <a:lumMod val="65000"/>
                  </a:schemeClr>
                </a:solidFill>
                <a:latin typeface="华文细黑" pitchFamily="2" charset="-122"/>
                <a:ea typeface="华文细黑" pitchFamily="2" charset="-122"/>
              </a:rPr>
              <a:t> </a:t>
            </a:r>
            <a:r>
              <a:rPr lang="zh-CN" altLang="en-US" sz="2000" b="1" dirty="0" smtClean="0">
                <a:solidFill>
                  <a:schemeClr val="bg1">
                    <a:lumMod val="65000"/>
                  </a:schemeClr>
                </a:solidFill>
                <a:latin typeface="华文细黑" pitchFamily="2" charset="-122"/>
                <a:ea typeface="华文细黑" pitchFamily="2" charset="-122"/>
              </a:rPr>
              <a:t>新平台使用</a:t>
            </a:r>
            <a:endParaRPr lang="en-US" altLang="zh-CN" sz="2000" b="1" dirty="0" smtClean="0">
              <a:solidFill>
                <a:schemeClr val="bg1">
                  <a:lumMod val="65000"/>
                </a:schemeClr>
              </a:solidFill>
              <a:latin typeface="华文细黑" pitchFamily="2" charset="-122"/>
              <a:ea typeface="华文细黑" pitchFamily="2" charset="-122"/>
            </a:endParaRPr>
          </a:p>
          <a:p>
            <a:pPr marL="457200" indent="-457200">
              <a:lnSpc>
                <a:spcPct val="150000"/>
              </a:lnSpc>
            </a:pPr>
            <a:r>
              <a:rPr lang="en-US" altLang="zh-CN" sz="2000" b="1" dirty="0" smtClean="0">
                <a:solidFill>
                  <a:schemeClr val="bg1">
                    <a:lumMod val="65000"/>
                  </a:schemeClr>
                </a:solidFill>
                <a:latin typeface="华文细黑" pitchFamily="2" charset="-122"/>
                <a:ea typeface="华文细黑" pitchFamily="2" charset="-122"/>
              </a:rPr>
              <a:t>      3.1 </a:t>
            </a:r>
            <a:r>
              <a:rPr lang="zh-CN" altLang="en-US" sz="2000" b="1" dirty="0" smtClean="0">
                <a:solidFill>
                  <a:schemeClr val="bg1">
                    <a:lumMod val="65000"/>
                  </a:schemeClr>
                </a:solidFill>
                <a:latin typeface="华文细黑" pitchFamily="2" charset="-122"/>
                <a:ea typeface="华文细黑" pitchFamily="2" charset="-122"/>
              </a:rPr>
              <a:t>平台功能及特色</a:t>
            </a:r>
            <a:endParaRPr lang="en-US" altLang="zh-CN" sz="2000" b="1" dirty="0" smtClean="0">
              <a:solidFill>
                <a:schemeClr val="bg1">
                  <a:lumMod val="65000"/>
                </a:schemeClr>
              </a:solidFill>
              <a:latin typeface="华文细黑" pitchFamily="2" charset="-122"/>
              <a:ea typeface="华文细黑" pitchFamily="2" charset="-122"/>
            </a:endParaRPr>
          </a:p>
          <a:p>
            <a:pPr marL="457200" indent="-457200">
              <a:lnSpc>
                <a:spcPct val="150000"/>
              </a:lnSpc>
            </a:pPr>
            <a:r>
              <a:rPr lang="en-US" altLang="zh-CN" sz="2000" b="1" dirty="0" smtClean="0">
                <a:solidFill>
                  <a:schemeClr val="bg1">
                    <a:lumMod val="65000"/>
                  </a:schemeClr>
                </a:solidFill>
                <a:latin typeface="华文细黑" pitchFamily="2" charset="-122"/>
                <a:ea typeface="华文细黑" pitchFamily="2" charset="-122"/>
              </a:rPr>
              <a:t>      3.2 </a:t>
            </a:r>
            <a:r>
              <a:rPr lang="zh-CN" altLang="en-US" sz="2000" b="1" dirty="0" smtClean="0">
                <a:solidFill>
                  <a:schemeClr val="bg1">
                    <a:lumMod val="65000"/>
                  </a:schemeClr>
                </a:solidFill>
                <a:latin typeface="华文细黑" pitchFamily="2" charset="-122"/>
                <a:ea typeface="华文细黑" pitchFamily="2" charset="-122"/>
              </a:rPr>
              <a:t>平台使用方法</a:t>
            </a:r>
            <a:endParaRPr lang="en-US" altLang="zh-CN" sz="2000" b="1" dirty="0" smtClean="0">
              <a:solidFill>
                <a:schemeClr val="bg1">
                  <a:lumMod val="65000"/>
                </a:schemeClr>
              </a:solidFill>
              <a:latin typeface="华文细黑" pitchFamily="2" charset="-122"/>
              <a:ea typeface="华文细黑" pitchFamily="2" charset="-122"/>
            </a:endParaRPr>
          </a:p>
          <a:p>
            <a:pPr marL="342900" indent="-342900">
              <a:lnSpc>
                <a:spcPct val="150000"/>
              </a:lnSpc>
            </a:pPr>
            <a:r>
              <a:rPr lang="en-US" altLang="zh-CN" sz="2000" dirty="0" smtClean="0">
                <a:solidFill>
                  <a:schemeClr val="bg1">
                    <a:lumMod val="65000"/>
                  </a:schemeClr>
                </a:solidFill>
                <a:latin typeface="华文细黑" pitchFamily="2" charset="-122"/>
                <a:ea typeface="华文细黑" pitchFamily="2" charset="-122"/>
              </a:rPr>
              <a:t>       </a:t>
            </a:r>
            <a:r>
              <a:rPr lang="zh-CN" altLang="en-US" sz="2000" dirty="0" smtClean="0">
                <a:solidFill>
                  <a:schemeClr val="bg1">
                    <a:lumMod val="65000"/>
                  </a:schemeClr>
                </a:solidFill>
                <a:latin typeface="华文细黑" pitchFamily="2" charset="-122"/>
                <a:ea typeface="华文细黑" pitchFamily="2" charset="-122"/>
              </a:rPr>
              <a:t>数据库主页</a:t>
            </a:r>
            <a:endParaRPr lang="en-US" altLang="zh-CN" sz="2000" dirty="0" smtClean="0">
              <a:solidFill>
                <a:schemeClr val="bg1">
                  <a:lumMod val="65000"/>
                </a:schemeClr>
              </a:solidFill>
              <a:latin typeface="华文细黑" pitchFamily="2" charset="-122"/>
              <a:ea typeface="华文细黑" pitchFamily="2" charset="-122"/>
            </a:endParaRPr>
          </a:p>
          <a:p>
            <a:pPr marL="342900" indent="-342900">
              <a:lnSpc>
                <a:spcPct val="150000"/>
              </a:lnSpc>
            </a:pPr>
            <a:r>
              <a:rPr lang="zh-CN" altLang="en-US" sz="2000" dirty="0" smtClean="0">
                <a:solidFill>
                  <a:schemeClr val="bg1">
                    <a:lumMod val="65000"/>
                  </a:schemeClr>
                </a:solidFill>
                <a:latin typeface="华文细黑" pitchFamily="2" charset="-122"/>
                <a:ea typeface="华文细黑" pitchFamily="2" charset="-122"/>
              </a:rPr>
              <a:t>       资源浏览</a:t>
            </a:r>
            <a:endParaRPr lang="en-US" altLang="zh-CN" sz="2000" dirty="0" smtClean="0">
              <a:solidFill>
                <a:schemeClr val="bg1">
                  <a:lumMod val="65000"/>
                </a:schemeClr>
              </a:solidFill>
              <a:latin typeface="华文细黑" pitchFamily="2" charset="-122"/>
              <a:ea typeface="华文细黑" pitchFamily="2" charset="-122"/>
            </a:endParaRPr>
          </a:p>
          <a:p>
            <a:pPr marL="342900" indent="-342900">
              <a:lnSpc>
                <a:spcPct val="150000"/>
              </a:lnSpc>
            </a:pPr>
            <a:r>
              <a:rPr lang="en-US" altLang="zh-CN" sz="2000" dirty="0" smtClean="0">
                <a:solidFill>
                  <a:schemeClr val="bg1">
                    <a:lumMod val="65000"/>
                  </a:schemeClr>
                </a:solidFill>
                <a:latin typeface="华文细黑" pitchFamily="2" charset="-122"/>
                <a:ea typeface="华文细黑" pitchFamily="2" charset="-122"/>
              </a:rPr>
              <a:t>       </a:t>
            </a:r>
            <a:r>
              <a:rPr lang="zh-CN" altLang="en-US" sz="2000" dirty="0" smtClean="0">
                <a:solidFill>
                  <a:schemeClr val="bg1">
                    <a:lumMod val="65000"/>
                  </a:schemeClr>
                </a:solidFill>
                <a:latin typeface="华文细黑" pitchFamily="2" charset="-122"/>
                <a:ea typeface="华文细黑" pitchFamily="2" charset="-122"/>
              </a:rPr>
              <a:t>资源检索</a:t>
            </a:r>
            <a:endParaRPr lang="en-US" altLang="zh-CN" sz="2000" dirty="0" smtClean="0">
              <a:solidFill>
                <a:schemeClr val="bg1">
                  <a:lumMod val="65000"/>
                </a:schemeClr>
              </a:solidFill>
              <a:latin typeface="华文细黑" pitchFamily="2" charset="-122"/>
              <a:ea typeface="华文细黑" pitchFamily="2" charset="-122"/>
            </a:endParaRPr>
          </a:p>
          <a:p>
            <a:pPr marL="342900" indent="-342900">
              <a:lnSpc>
                <a:spcPct val="150000"/>
              </a:lnSpc>
            </a:pPr>
            <a:r>
              <a:rPr lang="zh-CN" altLang="en-US" sz="2000" dirty="0" smtClean="0">
                <a:solidFill>
                  <a:schemeClr val="bg1">
                    <a:lumMod val="65000"/>
                  </a:schemeClr>
                </a:solidFill>
                <a:latin typeface="华文细黑" pitchFamily="2" charset="-122"/>
                <a:ea typeface="华文细黑" pitchFamily="2" charset="-122"/>
              </a:rPr>
              <a:t>       在线个性化定制</a:t>
            </a:r>
            <a:endParaRPr lang="en-US" altLang="zh-CN" sz="2000" dirty="0" smtClean="0">
              <a:solidFill>
                <a:schemeClr val="bg1">
                  <a:lumMod val="65000"/>
                </a:schemeClr>
              </a:solidFill>
              <a:latin typeface="华文细黑" pitchFamily="2" charset="-122"/>
              <a:ea typeface="华文细黑" pitchFamily="2" charset="-122"/>
            </a:endParaRPr>
          </a:p>
          <a:p>
            <a:pPr marL="342900" indent="-342900">
              <a:lnSpc>
                <a:spcPct val="150000"/>
              </a:lnSpc>
            </a:pPr>
            <a:r>
              <a:rPr lang="en-US" altLang="zh-CN" sz="2000" dirty="0" smtClean="0">
                <a:solidFill>
                  <a:schemeClr val="bg1">
                    <a:lumMod val="65000"/>
                  </a:schemeClr>
                </a:solidFill>
                <a:latin typeface="华文细黑" pitchFamily="2" charset="-122"/>
                <a:ea typeface="华文细黑" pitchFamily="2" charset="-122"/>
              </a:rPr>
              <a:t>     </a:t>
            </a:r>
            <a:r>
              <a:rPr lang="zh-CN" altLang="en-US" sz="2000" dirty="0" smtClean="0">
                <a:solidFill>
                  <a:schemeClr val="bg1">
                    <a:lumMod val="65000"/>
                  </a:schemeClr>
                </a:solidFill>
                <a:latin typeface="华文细黑" pitchFamily="2" charset="-122"/>
                <a:ea typeface="华文细黑" pitchFamily="2" charset="-122"/>
              </a:rPr>
              <a:t> </a:t>
            </a:r>
            <a:endParaRPr lang="en-US" altLang="zh-CN" sz="2000" dirty="0" smtClean="0">
              <a:solidFill>
                <a:schemeClr val="bg1">
                  <a:lumMod val="65000"/>
                </a:schemeClr>
              </a:solidFill>
              <a:latin typeface="华文细黑" pitchFamily="2" charset="-122"/>
              <a:ea typeface="华文细黑" pitchFamily="2" charset="-122"/>
            </a:endParaRPr>
          </a:p>
        </p:txBody>
      </p:sp>
      <p:grpSp>
        <p:nvGrpSpPr>
          <p:cNvPr id="2" name="组合 8"/>
          <p:cNvGrpSpPr/>
          <p:nvPr/>
        </p:nvGrpSpPr>
        <p:grpSpPr>
          <a:xfrm>
            <a:off x="455971" y="1124744"/>
            <a:ext cx="3076050" cy="5256584"/>
            <a:chOff x="413604" y="1124744"/>
            <a:chExt cx="2790244" cy="5256584"/>
          </a:xfrm>
        </p:grpSpPr>
        <p:pic>
          <p:nvPicPr>
            <p:cNvPr id="5" name="图片 4" descr="1.png"/>
            <p:cNvPicPr>
              <a:picLocks noChangeAspect="1"/>
            </p:cNvPicPr>
            <p:nvPr/>
          </p:nvPicPr>
          <p:blipFill>
            <a:blip r:embed="rId3" cstate="print"/>
            <a:stretch>
              <a:fillRect/>
            </a:stretch>
          </p:blipFill>
          <p:spPr>
            <a:xfrm>
              <a:off x="413604" y="1124744"/>
              <a:ext cx="1786666" cy="1374010"/>
            </a:xfrm>
            <a:prstGeom prst="rect">
              <a:avLst/>
            </a:prstGeom>
          </p:spPr>
        </p:pic>
        <p:pic>
          <p:nvPicPr>
            <p:cNvPr id="6" name="图片 5" descr="2.png"/>
            <p:cNvPicPr>
              <a:picLocks noChangeAspect="1"/>
            </p:cNvPicPr>
            <p:nvPr/>
          </p:nvPicPr>
          <p:blipFill>
            <a:blip r:embed="rId4" cstate="print"/>
            <a:stretch>
              <a:fillRect/>
            </a:stretch>
          </p:blipFill>
          <p:spPr>
            <a:xfrm>
              <a:off x="1205691" y="2636912"/>
              <a:ext cx="1768528" cy="1301456"/>
            </a:xfrm>
            <a:prstGeom prst="rect">
              <a:avLst/>
            </a:prstGeom>
          </p:spPr>
        </p:pic>
        <p:pic>
          <p:nvPicPr>
            <p:cNvPr id="7" name="图片 6" descr="3.png"/>
            <p:cNvPicPr>
              <a:picLocks noChangeAspect="1"/>
            </p:cNvPicPr>
            <p:nvPr/>
          </p:nvPicPr>
          <p:blipFill>
            <a:blip r:embed="rId5" cstate="print"/>
            <a:stretch>
              <a:fillRect/>
            </a:stretch>
          </p:blipFill>
          <p:spPr>
            <a:xfrm>
              <a:off x="485612" y="4107332"/>
              <a:ext cx="1832016" cy="761828"/>
            </a:xfrm>
            <a:prstGeom prst="rect">
              <a:avLst/>
            </a:prstGeom>
          </p:spPr>
        </p:pic>
        <p:pic>
          <p:nvPicPr>
            <p:cNvPr id="8" name="图片 7" descr="4.png"/>
            <p:cNvPicPr>
              <a:picLocks noChangeAspect="1"/>
            </p:cNvPicPr>
            <p:nvPr/>
          </p:nvPicPr>
          <p:blipFill>
            <a:blip r:embed="rId6" cstate="print"/>
            <a:stretch>
              <a:fillRect/>
            </a:stretch>
          </p:blipFill>
          <p:spPr>
            <a:xfrm>
              <a:off x="1421716" y="5043595"/>
              <a:ext cx="1782132" cy="1337733"/>
            </a:xfrm>
            <a:prstGeom prst="rect">
              <a:avLst/>
            </a:prstGeom>
          </p:spPr>
        </p:pic>
      </p:grpSp>
      <p:sp>
        <p:nvSpPr>
          <p:cNvPr id="10" name="TextBox 9"/>
          <p:cNvSpPr txBox="1"/>
          <p:nvPr/>
        </p:nvSpPr>
        <p:spPr>
          <a:xfrm>
            <a:off x="3316370" y="980728"/>
            <a:ext cx="4604262" cy="400110"/>
          </a:xfrm>
          <a:prstGeom prst="rect">
            <a:avLst/>
          </a:prstGeom>
          <a:noFill/>
        </p:spPr>
        <p:txBody>
          <a:bodyPr wrap="square" rtlCol="0">
            <a:spAutoFit/>
          </a:bodyPr>
          <a:lstStyle/>
          <a:p>
            <a:r>
              <a:rPr lang="zh-CN" altLang="en-US" sz="2000" dirty="0" smtClean="0">
                <a:latin typeface="华文细黑" pitchFamily="2" charset="-122"/>
                <a:ea typeface="华文细黑" pitchFamily="2" charset="-122"/>
              </a:rPr>
              <a:t>您将会了解到</a:t>
            </a:r>
            <a:r>
              <a:rPr lang="en-US" altLang="zh-CN" sz="2000" dirty="0" smtClean="0">
                <a:latin typeface="华文细黑" pitchFamily="2" charset="-122"/>
                <a:ea typeface="华文细黑" pitchFamily="2" charset="-122"/>
              </a:rPr>
              <a:t>…</a:t>
            </a:r>
            <a:endParaRPr lang="zh-CN" altLang="en-US" sz="2000" dirty="0">
              <a:latin typeface="华文细黑" pitchFamily="2" charset="-122"/>
              <a:ea typeface="华文细黑" pitchFamily="2"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5436" y="965041"/>
            <a:ext cx="9129139" cy="5570756"/>
          </a:xfrm>
          <a:prstGeom prst="rect">
            <a:avLst/>
          </a:prstGeom>
          <a:noFill/>
        </p:spPr>
        <p:txBody>
          <a:bodyPr wrap="square" rtlCol="0">
            <a:spAutoFit/>
          </a:bodyPr>
          <a:lstStyle/>
          <a:p>
            <a:pPr marL="457200" indent="-457200">
              <a:lnSpc>
                <a:spcPct val="200000"/>
              </a:lnSpc>
              <a:buAutoNum type="arabicPeriod" startAt="2"/>
            </a:pPr>
            <a:r>
              <a:rPr lang="en-US" altLang="zh-CN" sz="2400" b="1" dirty="0" smtClean="0">
                <a:latin typeface="华文细黑" pitchFamily="2" charset="-122"/>
                <a:ea typeface="华文细黑" pitchFamily="2" charset="-122"/>
              </a:rPr>
              <a:t>Al Manhal </a:t>
            </a:r>
            <a:r>
              <a:rPr lang="zh-CN" altLang="en-US" sz="2400" b="1" dirty="0" smtClean="0">
                <a:latin typeface="华文细黑" pitchFamily="2" charset="-122"/>
                <a:ea typeface="华文细黑" pitchFamily="2" charset="-122"/>
              </a:rPr>
              <a:t>电子数据库</a:t>
            </a:r>
            <a:endParaRPr lang="en-US" altLang="zh-CN" sz="2400" b="1" dirty="0" smtClean="0">
              <a:latin typeface="华文细黑" pitchFamily="2" charset="-122"/>
              <a:ea typeface="华文细黑" pitchFamily="2" charset="-122"/>
            </a:endParaRPr>
          </a:p>
          <a:p>
            <a:pPr marL="457200" indent="-457200">
              <a:lnSpc>
                <a:spcPct val="50000"/>
              </a:lnSpc>
            </a:pPr>
            <a:r>
              <a:rPr lang="en-US" altLang="zh-CN" sz="2400" dirty="0" smtClean="0">
                <a:latin typeface="华文细黑" pitchFamily="2" charset="-122"/>
                <a:ea typeface="华文细黑" pitchFamily="2" charset="-122"/>
              </a:rPr>
              <a:t> </a:t>
            </a:r>
          </a:p>
          <a:p>
            <a:pPr marL="457200" indent="-457200">
              <a:lnSpc>
                <a:spcPct val="200000"/>
              </a:lnSpc>
            </a:pPr>
            <a:r>
              <a:rPr lang="en-US" altLang="zh-CN" sz="2000" dirty="0" smtClean="0">
                <a:latin typeface="华文细黑" pitchFamily="2" charset="-122"/>
                <a:ea typeface="华文细黑" pitchFamily="2" charset="-122"/>
              </a:rPr>
              <a:t>—</a:t>
            </a:r>
            <a:r>
              <a:rPr lang="zh-CN" altLang="en-US" sz="2000" dirty="0" smtClean="0">
                <a:latin typeface="华文细黑" pitchFamily="2" charset="-122"/>
                <a:ea typeface="华文细黑" pitchFamily="2" charset="-122"/>
              </a:rPr>
              <a:t>目前</a:t>
            </a:r>
            <a:r>
              <a:rPr lang="zh-CN" altLang="en-US" sz="2000" b="1" dirty="0" smtClean="0">
                <a:latin typeface="华文细黑" pitchFamily="2" charset="-122"/>
                <a:ea typeface="华文细黑" pitchFamily="2" charset="-122"/>
              </a:rPr>
              <a:t>全球唯一可对其阿拉伯语资源内容提供全文检索的数据库</a:t>
            </a:r>
            <a:endParaRPr lang="en-US" altLang="zh-CN" sz="2000" b="1" dirty="0" smtClean="0">
              <a:latin typeface="华文细黑" pitchFamily="2" charset="-122"/>
              <a:ea typeface="华文细黑" pitchFamily="2" charset="-122"/>
            </a:endParaRPr>
          </a:p>
          <a:p>
            <a:pPr marL="457200" indent="-457200">
              <a:lnSpc>
                <a:spcPct val="200000"/>
              </a:lnSpc>
            </a:pPr>
            <a:r>
              <a:rPr lang="en-US" altLang="zh-CN" sz="2000" dirty="0" smtClean="0">
                <a:latin typeface="华文细黑" pitchFamily="2" charset="-122"/>
                <a:ea typeface="华文细黑" pitchFamily="2" charset="-122"/>
              </a:rPr>
              <a:t>— </a:t>
            </a:r>
            <a:r>
              <a:rPr lang="zh-CN" altLang="zh-CN" sz="2000" dirty="0" smtClean="0">
                <a:latin typeface="华文细黑" pitchFamily="2" charset="-122"/>
                <a:ea typeface="华文细黑" pitchFamily="2" charset="-122"/>
              </a:rPr>
              <a:t>与全球</a:t>
            </a:r>
            <a:r>
              <a:rPr lang="en-US" altLang="zh-CN" sz="2000" dirty="0" smtClean="0">
                <a:latin typeface="华文细黑" pitchFamily="2" charset="-122"/>
                <a:ea typeface="华文细黑" pitchFamily="2" charset="-122"/>
              </a:rPr>
              <a:t> </a:t>
            </a:r>
            <a:r>
              <a:rPr lang="en-US" altLang="zh-CN" sz="2000" b="1" dirty="0" smtClean="0">
                <a:latin typeface="华文细黑" pitchFamily="2" charset="-122"/>
                <a:ea typeface="华文细黑" pitchFamily="2" charset="-122"/>
              </a:rPr>
              <a:t>305</a:t>
            </a:r>
            <a:r>
              <a:rPr lang="zh-CN" altLang="zh-CN" sz="2000" b="1" dirty="0" smtClean="0">
                <a:latin typeface="华文细黑" pitchFamily="2" charset="-122"/>
                <a:ea typeface="华文细黑" pitchFamily="2" charset="-122"/>
              </a:rPr>
              <a:t>家</a:t>
            </a:r>
            <a:r>
              <a:rPr lang="en-US" altLang="zh-CN" sz="2000" b="1" dirty="0" smtClean="0">
                <a:latin typeface="华文细黑" pitchFamily="2" charset="-122"/>
                <a:ea typeface="华文细黑" pitchFamily="2" charset="-122"/>
              </a:rPr>
              <a:t> </a:t>
            </a:r>
            <a:r>
              <a:rPr lang="zh-CN" altLang="zh-CN" sz="2000" dirty="0" smtClean="0">
                <a:latin typeface="华文细黑" pitchFamily="2" charset="-122"/>
                <a:ea typeface="华文细黑" pitchFamily="2" charset="-122"/>
              </a:rPr>
              <a:t>出版社合作</a:t>
            </a:r>
            <a:r>
              <a:rPr lang="zh-CN" altLang="en-US" sz="2000" dirty="0" smtClean="0">
                <a:latin typeface="华文细黑" pitchFamily="2" charset="-122"/>
                <a:ea typeface="华文细黑" pitchFamily="2" charset="-122"/>
              </a:rPr>
              <a:t>，</a:t>
            </a:r>
            <a:r>
              <a:rPr lang="zh-CN" altLang="zh-CN" sz="2000" dirty="0" smtClean="0">
                <a:latin typeface="华文细黑" pitchFamily="2" charset="-122"/>
                <a:ea typeface="华文细黑" pitchFamily="2" charset="-122"/>
              </a:rPr>
              <a:t>超过</a:t>
            </a:r>
            <a:r>
              <a:rPr lang="en-US" altLang="zh-CN" sz="2000" dirty="0" smtClean="0">
                <a:latin typeface="华文细黑" pitchFamily="2" charset="-122"/>
                <a:ea typeface="华文细黑" pitchFamily="2" charset="-122"/>
              </a:rPr>
              <a:t> </a:t>
            </a:r>
            <a:r>
              <a:rPr lang="en-US" altLang="zh-CN" sz="2000" b="1" dirty="0" smtClean="0">
                <a:latin typeface="华文细黑" pitchFamily="2" charset="-122"/>
                <a:ea typeface="华文细黑" pitchFamily="2" charset="-122"/>
              </a:rPr>
              <a:t>9</a:t>
            </a:r>
            <a:r>
              <a:rPr lang="zh-CN" altLang="en-US" sz="2000" b="1" dirty="0" smtClean="0">
                <a:latin typeface="华文细黑" pitchFamily="2" charset="-122"/>
                <a:ea typeface="华文细黑" pitchFamily="2" charset="-122"/>
              </a:rPr>
              <a:t>万</a:t>
            </a:r>
            <a:r>
              <a:rPr lang="zh-CN" altLang="en-US" sz="2000" b="1" dirty="0" smtClean="0">
                <a:latin typeface="华文细黑" pitchFamily="2" charset="-122"/>
                <a:ea typeface="华文细黑" pitchFamily="2" charset="-122"/>
              </a:rPr>
              <a:t>种</a:t>
            </a:r>
            <a:r>
              <a:rPr lang="zh-CN" altLang="en-US" sz="2000" dirty="0" smtClean="0">
                <a:latin typeface="华文细黑" pitchFamily="2" charset="-122"/>
                <a:ea typeface="华文细黑" pitchFamily="2" charset="-122"/>
              </a:rPr>
              <a:t>出版物；</a:t>
            </a:r>
            <a:endParaRPr lang="en-US" altLang="zh-CN" sz="2000" dirty="0" smtClean="0">
              <a:latin typeface="华文细黑" pitchFamily="2" charset="-122"/>
              <a:ea typeface="华文细黑" pitchFamily="2" charset="-122"/>
            </a:endParaRPr>
          </a:p>
          <a:p>
            <a:pPr marL="457200" indent="-457200">
              <a:lnSpc>
                <a:spcPct val="200000"/>
              </a:lnSpc>
            </a:pPr>
            <a:r>
              <a:rPr lang="en-US" altLang="zh-CN" sz="2000" dirty="0" smtClean="0">
                <a:latin typeface="华文细黑" pitchFamily="2" charset="-122"/>
                <a:ea typeface="华文细黑" pitchFamily="2" charset="-122"/>
              </a:rPr>
              <a:t>—</a:t>
            </a:r>
            <a:r>
              <a:rPr lang="zh-CN" altLang="en-US" sz="2000" dirty="0" smtClean="0">
                <a:latin typeface="华文细黑" pitchFamily="2" charset="-122"/>
                <a:ea typeface="华文细黑" pitchFamily="2" charset="-122"/>
              </a:rPr>
              <a:t>多种资源类型：</a:t>
            </a:r>
            <a:r>
              <a:rPr lang="zh-CN" altLang="zh-CN" sz="2000" b="1" dirty="0" smtClean="0">
                <a:latin typeface="华文细黑" pitchFamily="2" charset="-122"/>
                <a:ea typeface="华文细黑" pitchFamily="2" charset="-122"/>
              </a:rPr>
              <a:t>电子期刊</a:t>
            </a:r>
            <a:r>
              <a:rPr lang="en-US" altLang="zh-CN" sz="2000" dirty="0" smtClean="0">
                <a:latin typeface="华文细黑" pitchFamily="2" charset="-122"/>
                <a:ea typeface="华文细黑" pitchFamily="2" charset="-122"/>
              </a:rPr>
              <a:t>(eJournals)</a:t>
            </a:r>
            <a:r>
              <a:rPr lang="zh-CN" altLang="zh-CN" sz="2000" dirty="0" smtClean="0">
                <a:latin typeface="华文细黑" pitchFamily="2" charset="-122"/>
                <a:ea typeface="华文细黑" pitchFamily="2" charset="-122"/>
              </a:rPr>
              <a:t>、</a:t>
            </a:r>
            <a:r>
              <a:rPr lang="zh-CN" altLang="zh-CN" sz="2000" b="1" dirty="0" smtClean="0">
                <a:latin typeface="华文细黑" pitchFamily="2" charset="-122"/>
                <a:ea typeface="华文细黑" pitchFamily="2" charset="-122"/>
              </a:rPr>
              <a:t>电子图书</a:t>
            </a:r>
            <a:r>
              <a:rPr lang="en-US" altLang="zh-CN" sz="2000" dirty="0" smtClean="0">
                <a:latin typeface="华文细黑" pitchFamily="2" charset="-122"/>
                <a:ea typeface="华文细黑" pitchFamily="2" charset="-122"/>
              </a:rPr>
              <a:t>(eBooks)</a:t>
            </a:r>
            <a:r>
              <a:rPr lang="zh-CN" altLang="zh-CN" sz="2000" dirty="0" smtClean="0">
                <a:latin typeface="华文细黑" pitchFamily="2" charset="-122"/>
                <a:ea typeface="华文细黑" pitchFamily="2" charset="-122"/>
              </a:rPr>
              <a:t>、</a:t>
            </a:r>
            <a:r>
              <a:rPr lang="zh-CN" altLang="zh-CN" sz="2000" b="1" dirty="0" smtClean="0">
                <a:latin typeface="华文细黑" pitchFamily="2" charset="-122"/>
                <a:ea typeface="华文细黑" pitchFamily="2" charset="-122"/>
              </a:rPr>
              <a:t>电子研究报告</a:t>
            </a:r>
            <a:r>
              <a:rPr lang="en-US" altLang="zh-CN" sz="2000" dirty="0" smtClean="0">
                <a:latin typeface="华文细黑" pitchFamily="2" charset="-122"/>
                <a:ea typeface="华文细黑" pitchFamily="2" charset="-122"/>
              </a:rPr>
              <a:t>(eReports)</a:t>
            </a:r>
            <a:r>
              <a:rPr lang="zh-CN" altLang="en-US" sz="2000" dirty="0" smtClean="0">
                <a:latin typeface="华文细黑" pitchFamily="2" charset="-122"/>
                <a:ea typeface="华文细黑" pitchFamily="2" charset="-122"/>
              </a:rPr>
              <a:t>、</a:t>
            </a:r>
            <a:r>
              <a:rPr lang="zh-CN" altLang="zh-CN" sz="2000" b="1" dirty="0" smtClean="0">
                <a:latin typeface="华文细黑" pitchFamily="2" charset="-122"/>
                <a:ea typeface="华文细黑" pitchFamily="2" charset="-122"/>
              </a:rPr>
              <a:t>电子学位论文</a:t>
            </a:r>
            <a:r>
              <a:rPr lang="en-US" altLang="zh-CN" sz="2000" dirty="0" smtClean="0">
                <a:latin typeface="华文细黑" pitchFamily="2" charset="-122"/>
                <a:ea typeface="华文细黑" pitchFamily="2" charset="-122"/>
              </a:rPr>
              <a:t>(</a:t>
            </a:r>
            <a:r>
              <a:rPr lang="en-US" altLang="zh-CN" sz="2000" dirty="0" err="1" smtClean="0">
                <a:latin typeface="华文细黑" pitchFamily="2" charset="-122"/>
                <a:ea typeface="华文细黑" pitchFamily="2" charset="-122"/>
              </a:rPr>
              <a:t>eDissertations</a:t>
            </a:r>
            <a:r>
              <a:rPr lang="en-US" altLang="zh-CN" sz="2000" dirty="0" smtClean="0">
                <a:latin typeface="华文细黑" pitchFamily="2" charset="-122"/>
                <a:ea typeface="华文细黑" pitchFamily="2" charset="-122"/>
              </a:rPr>
              <a:t>)</a:t>
            </a:r>
          </a:p>
          <a:p>
            <a:pPr marL="457200" indent="-457200">
              <a:lnSpc>
                <a:spcPct val="200000"/>
              </a:lnSpc>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涉及学科全面：</a:t>
            </a:r>
            <a:r>
              <a:rPr lang="zh-CN" altLang="zh-CN" sz="2000" dirty="0" smtClean="0">
                <a:latin typeface="华文细黑" pitchFamily="2" charset="-122"/>
                <a:ea typeface="华文细黑" pitchFamily="2" charset="-122"/>
              </a:rPr>
              <a:t>包括</a:t>
            </a:r>
            <a:r>
              <a:rPr lang="zh-CN" altLang="zh-CN" sz="2000" b="1" dirty="0" smtClean="0">
                <a:latin typeface="华文细黑" pitchFamily="2" charset="-122"/>
                <a:ea typeface="华文细黑" pitchFamily="2" charset="-122"/>
              </a:rPr>
              <a:t>经济、教科、历史、地理、生物、伊斯兰教研究、语言与文化、法律、政治科学与国际关系、心理学与哲学、社会科学研究</a:t>
            </a:r>
            <a:r>
              <a:rPr lang="zh-CN" altLang="zh-CN" sz="2000" dirty="0" smtClean="0">
                <a:latin typeface="华文细黑" pitchFamily="2" charset="-122"/>
                <a:ea typeface="华文细黑" pitchFamily="2" charset="-122"/>
              </a:rPr>
              <a:t>等</a:t>
            </a:r>
            <a:r>
              <a:rPr lang="zh-CN" altLang="en-US" sz="2000" dirty="0" smtClean="0">
                <a:latin typeface="华文细黑" pitchFamily="2" charset="-122"/>
                <a:ea typeface="华文细黑" pitchFamily="2" charset="-122"/>
              </a:rPr>
              <a:t>。</a:t>
            </a:r>
            <a:r>
              <a:rPr lang="en-US" altLang="zh-CN" sz="2400" dirty="0" smtClean="0">
                <a:latin typeface="华文细黑" pitchFamily="2" charset="-122"/>
                <a:ea typeface="华文细黑" pitchFamily="2" charset="-122"/>
              </a:rPr>
              <a:t>  </a:t>
            </a:r>
          </a:p>
          <a:p>
            <a:pPr marL="457200" indent="-457200">
              <a:lnSpc>
                <a:spcPct val="200000"/>
              </a:lnSpc>
            </a:pPr>
            <a:r>
              <a:rPr lang="en-US" altLang="zh-CN" sz="2400" dirty="0" smtClean="0">
                <a:latin typeface="华文细黑" pitchFamily="2" charset="-122"/>
                <a:ea typeface="华文细黑" pitchFamily="2" charset="-122"/>
              </a:rPr>
              <a:t>        </a:t>
            </a:r>
            <a:r>
              <a:rPr lang="zh-CN" altLang="en-US" sz="2400" dirty="0" smtClean="0">
                <a:latin typeface="华文细黑" pitchFamily="2" charset="-122"/>
                <a:ea typeface="华文细黑" pitchFamily="2" charset="-122"/>
              </a:rPr>
              <a:t> </a:t>
            </a:r>
            <a:endParaRPr lang="zh-CN" altLang="en-US" sz="2400" dirty="0">
              <a:latin typeface="华文细黑" pitchFamily="2" charset="-122"/>
              <a:ea typeface="华文细黑" pitchFamily="2"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03807" y="908720"/>
            <a:ext cx="4896545" cy="369332"/>
          </a:xfrm>
          <a:prstGeom prst="rect">
            <a:avLst/>
          </a:prstGeom>
          <a:noFill/>
        </p:spPr>
        <p:txBody>
          <a:bodyPr wrap="square" rtlCol="0">
            <a:spAutoFit/>
          </a:bodyPr>
          <a:lstStyle/>
          <a:p>
            <a:pPr>
              <a:buFont typeface="Wingdings" pitchFamily="2" charset="2"/>
              <a:buChar char="Ø"/>
            </a:pPr>
            <a:r>
              <a:rPr lang="zh-CN" altLang="en-US" b="1" dirty="0" smtClean="0">
                <a:latin typeface="华文细黑" pitchFamily="2" charset="-122"/>
                <a:ea typeface="华文细黑" pitchFamily="2" charset="-122"/>
                <a:cs typeface="Arial" pitchFamily="34" charset="0"/>
              </a:rPr>
              <a:t>  与全球</a:t>
            </a:r>
            <a:r>
              <a:rPr lang="en-US" altLang="zh-CN" b="1" dirty="0" smtClean="0">
                <a:latin typeface="华文细黑" pitchFamily="2" charset="-122"/>
                <a:ea typeface="华文细黑" pitchFamily="2" charset="-122"/>
                <a:cs typeface="Arial" pitchFamily="34" charset="0"/>
              </a:rPr>
              <a:t>300+</a:t>
            </a:r>
            <a:r>
              <a:rPr lang="zh-CN" altLang="en-US" b="1" dirty="0" smtClean="0">
                <a:latin typeface="华文细黑" pitchFamily="2" charset="-122"/>
                <a:ea typeface="华文细黑" pitchFamily="2" charset="-122"/>
                <a:cs typeface="Arial" pitchFamily="34" charset="0"/>
              </a:rPr>
              <a:t>家机构合作出版</a:t>
            </a:r>
          </a:p>
        </p:txBody>
      </p:sp>
      <p:grpSp>
        <p:nvGrpSpPr>
          <p:cNvPr id="20" name="组合 19"/>
          <p:cNvGrpSpPr/>
          <p:nvPr/>
        </p:nvGrpSpPr>
        <p:grpSpPr>
          <a:xfrm>
            <a:off x="359793" y="1700809"/>
            <a:ext cx="5112568" cy="658525"/>
            <a:chOff x="1718796" y="2840742"/>
            <a:chExt cx="5112568" cy="658525"/>
          </a:xfrm>
        </p:grpSpPr>
        <p:sp>
          <p:nvSpPr>
            <p:cNvPr id="17" name="TextBox 16"/>
            <p:cNvSpPr txBox="1"/>
            <p:nvPr/>
          </p:nvSpPr>
          <p:spPr>
            <a:xfrm>
              <a:off x="1718796" y="2852936"/>
              <a:ext cx="5112568" cy="646331"/>
            </a:xfrm>
            <a:prstGeom prst="rect">
              <a:avLst/>
            </a:prstGeom>
            <a:noFill/>
          </p:spPr>
          <p:txBody>
            <a:bodyPr wrap="square" rtlCol="0">
              <a:spAutoFit/>
            </a:bodyPr>
            <a:lstStyle/>
            <a:p>
              <a:r>
                <a:rPr lang="en-US" altLang="zh-CN" b="1" dirty="0" smtClean="0">
                  <a:latin typeface="Arial" pitchFamily="34" charset="0"/>
                  <a:ea typeface="华文细黑" pitchFamily="2" charset="-122"/>
                  <a:cs typeface="Arial" pitchFamily="34" charset="0"/>
                </a:rPr>
                <a:t>              Ain Shams University : </a:t>
              </a:r>
            </a:p>
            <a:p>
              <a:r>
                <a:rPr lang="en-US" altLang="zh-CN" b="1" dirty="0" smtClean="0">
                  <a:latin typeface="Arial" pitchFamily="34" charset="0"/>
                  <a:ea typeface="华文细黑" pitchFamily="2" charset="-122"/>
                  <a:cs typeface="Arial" pitchFamily="34" charset="0"/>
                </a:rPr>
                <a:t>              Faculty of Al Alson</a:t>
              </a:r>
              <a:endParaRPr lang="zh-CN" altLang="en-US" dirty="0">
                <a:latin typeface="Arial" pitchFamily="34" charset="0"/>
                <a:ea typeface="华文细黑" pitchFamily="2" charset="-122"/>
                <a:cs typeface="Arial" pitchFamily="34" charset="0"/>
              </a:endParaRPr>
            </a:p>
          </p:txBody>
        </p:sp>
        <p:pic>
          <p:nvPicPr>
            <p:cNvPr id="19" name="Picture 5"/>
            <p:cNvPicPr>
              <a:picLocks noChangeAspect="1" noChangeArrowheads="1"/>
            </p:cNvPicPr>
            <p:nvPr/>
          </p:nvPicPr>
          <p:blipFill>
            <a:blip r:embed="rId3" cstate="print"/>
            <a:srcRect/>
            <a:stretch>
              <a:fillRect/>
            </a:stretch>
          </p:blipFill>
          <p:spPr bwMode="auto">
            <a:xfrm>
              <a:off x="1934820" y="2840742"/>
              <a:ext cx="581538" cy="540000"/>
            </a:xfrm>
            <a:prstGeom prst="rect">
              <a:avLst/>
            </a:prstGeom>
            <a:noFill/>
            <a:ln w="9525">
              <a:noFill/>
              <a:miter lim="800000"/>
              <a:headEnd/>
              <a:tailEnd/>
            </a:ln>
          </p:spPr>
        </p:pic>
      </p:grpSp>
      <p:grpSp>
        <p:nvGrpSpPr>
          <p:cNvPr id="23" name="组合 22"/>
          <p:cNvGrpSpPr/>
          <p:nvPr/>
        </p:nvGrpSpPr>
        <p:grpSpPr>
          <a:xfrm>
            <a:off x="4608264" y="5239654"/>
            <a:ext cx="3456384" cy="504016"/>
            <a:chOff x="287784" y="2339588"/>
            <a:chExt cx="3456384" cy="504016"/>
          </a:xfrm>
        </p:grpSpPr>
        <p:pic>
          <p:nvPicPr>
            <p:cNvPr id="1030" name="Picture 6"/>
            <p:cNvPicPr>
              <a:picLocks noChangeAspect="1" noChangeArrowheads="1"/>
            </p:cNvPicPr>
            <p:nvPr/>
          </p:nvPicPr>
          <p:blipFill>
            <a:blip r:embed="rId4" cstate="print"/>
            <a:srcRect/>
            <a:stretch>
              <a:fillRect/>
            </a:stretch>
          </p:blipFill>
          <p:spPr bwMode="auto">
            <a:xfrm>
              <a:off x="287784" y="2339588"/>
              <a:ext cx="807695" cy="504016"/>
            </a:xfrm>
            <a:prstGeom prst="rect">
              <a:avLst/>
            </a:prstGeom>
            <a:noFill/>
            <a:ln w="9525">
              <a:noFill/>
              <a:miter lim="800000"/>
              <a:headEnd/>
              <a:tailEnd/>
            </a:ln>
          </p:spPr>
        </p:pic>
        <p:sp>
          <p:nvSpPr>
            <p:cNvPr id="22" name="矩形 21"/>
            <p:cNvSpPr/>
            <p:nvPr/>
          </p:nvSpPr>
          <p:spPr>
            <a:xfrm>
              <a:off x="1151880" y="2402304"/>
              <a:ext cx="2592288" cy="369332"/>
            </a:xfrm>
            <a:prstGeom prst="rect">
              <a:avLst/>
            </a:prstGeom>
          </p:spPr>
          <p:txBody>
            <a:bodyPr wrap="square">
              <a:spAutoFit/>
            </a:bodyPr>
            <a:lstStyle/>
            <a:p>
              <a:r>
                <a:rPr lang="en-US" altLang="zh-CN" b="1" dirty="0" smtClean="0">
                  <a:latin typeface="Arial" pitchFamily="34" charset="0"/>
                  <a:ea typeface="华文细黑" pitchFamily="2" charset="-122"/>
                  <a:cs typeface="Arial" pitchFamily="34" charset="0"/>
                </a:rPr>
                <a:t>Academic Bookshop </a:t>
              </a:r>
              <a:endParaRPr lang="zh-CN" altLang="en-US" dirty="0">
                <a:latin typeface="Arial" pitchFamily="34" charset="0"/>
                <a:ea typeface="华文细黑" pitchFamily="2" charset="-122"/>
                <a:cs typeface="Arial" pitchFamily="34" charset="0"/>
              </a:endParaRPr>
            </a:p>
          </p:txBody>
        </p:sp>
      </p:grpSp>
      <p:grpSp>
        <p:nvGrpSpPr>
          <p:cNvPr id="30" name="组合 29"/>
          <p:cNvGrpSpPr/>
          <p:nvPr/>
        </p:nvGrpSpPr>
        <p:grpSpPr>
          <a:xfrm>
            <a:off x="4608264" y="4303550"/>
            <a:ext cx="4176464" cy="646331"/>
            <a:chOff x="405533" y="2411596"/>
            <a:chExt cx="6074939" cy="646331"/>
          </a:xfrm>
        </p:grpSpPr>
        <p:pic>
          <p:nvPicPr>
            <p:cNvPr id="1033" name="Picture 9"/>
            <p:cNvPicPr>
              <a:picLocks noChangeAspect="1" noChangeArrowheads="1"/>
            </p:cNvPicPr>
            <p:nvPr/>
          </p:nvPicPr>
          <p:blipFill>
            <a:blip r:embed="rId5" cstate="print"/>
            <a:srcRect/>
            <a:stretch>
              <a:fillRect/>
            </a:stretch>
          </p:blipFill>
          <p:spPr bwMode="auto">
            <a:xfrm>
              <a:off x="405533" y="2411596"/>
              <a:ext cx="572142" cy="540000"/>
            </a:xfrm>
            <a:prstGeom prst="rect">
              <a:avLst/>
            </a:prstGeom>
            <a:noFill/>
            <a:ln w="9525">
              <a:noFill/>
              <a:miter lim="800000"/>
              <a:headEnd/>
              <a:tailEnd/>
            </a:ln>
          </p:spPr>
        </p:pic>
        <p:sp>
          <p:nvSpPr>
            <p:cNvPr id="29" name="矩形 28"/>
            <p:cNvSpPr/>
            <p:nvPr/>
          </p:nvSpPr>
          <p:spPr>
            <a:xfrm>
              <a:off x="1079872" y="2411596"/>
              <a:ext cx="5400600" cy="646331"/>
            </a:xfrm>
            <a:prstGeom prst="rect">
              <a:avLst/>
            </a:prstGeom>
          </p:spPr>
          <p:txBody>
            <a:bodyPr wrap="square">
              <a:spAutoFit/>
            </a:bodyPr>
            <a:lstStyle/>
            <a:p>
              <a:r>
                <a:rPr lang="en-US" altLang="zh-CN" b="1" dirty="0" smtClean="0">
                  <a:latin typeface="Arial" pitchFamily="34" charset="0"/>
                  <a:ea typeface="华文细黑" pitchFamily="2" charset="-122"/>
                  <a:cs typeface="Arial" pitchFamily="34" charset="0"/>
                </a:rPr>
                <a:t> Center of Civilization for </a:t>
              </a:r>
            </a:p>
            <a:p>
              <a:r>
                <a:rPr lang="en-US" altLang="zh-CN" b="1" dirty="0" smtClean="0">
                  <a:latin typeface="Arial" pitchFamily="34" charset="0"/>
                  <a:ea typeface="华文细黑" pitchFamily="2" charset="-122"/>
                  <a:cs typeface="Arial" pitchFamily="34" charset="0"/>
                </a:rPr>
                <a:t> Islamic Thought Development</a:t>
              </a:r>
              <a:endParaRPr lang="zh-CN" altLang="en-US" dirty="0">
                <a:latin typeface="Arial" pitchFamily="34" charset="0"/>
                <a:ea typeface="华文细黑" pitchFamily="2" charset="-122"/>
                <a:cs typeface="Arial" pitchFamily="34" charset="0"/>
              </a:endParaRPr>
            </a:p>
          </p:txBody>
        </p:sp>
      </p:grpSp>
      <p:grpSp>
        <p:nvGrpSpPr>
          <p:cNvPr id="33" name="组合 32"/>
          <p:cNvGrpSpPr/>
          <p:nvPr/>
        </p:nvGrpSpPr>
        <p:grpSpPr>
          <a:xfrm>
            <a:off x="647825" y="4449308"/>
            <a:ext cx="3401510" cy="646331"/>
            <a:chOff x="2319245" y="3244334"/>
            <a:chExt cx="3401511" cy="646331"/>
          </a:xfrm>
        </p:grpSpPr>
        <p:sp>
          <p:nvSpPr>
            <p:cNvPr id="31" name="矩形 30"/>
            <p:cNvSpPr/>
            <p:nvPr/>
          </p:nvSpPr>
          <p:spPr>
            <a:xfrm>
              <a:off x="2902932" y="3244334"/>
              <a:ext cx="2817824" cy="646331"/>
            </a:xfrm>
            <a:prstGeom prst="rect">
              <a:avLst/>
            </a:prstGeom>
          </p:spPr>
          <p:txBody>
            <a:bodyPr wrap="none">
              <a:spAutoFit/>
            </a:bodyPr>
            <a:lstStyle/>
            <a:p>
              <a:r>
                <a:rPr lang="en-US" altLang="zh-CN" b="1" dirty="0" smtClean="0">
                  <a:latin typeface="Arial" pitchFamily="34" charset="0"/>
                  <a:ea typeface="华文细黑" pitchFamily="2" charset="-122"/>
                  <a:cs typeface="Arial" pitchFamily="34" charset="0"/>
                </a:rPr>
                <a:t>Jordan Librarian &amp; </a:t>
              </a:r>
            </a:p>
            <a:p>
              <a:r>
                <a:rPr lang="en-US" altLang="zh-CN" b="1" dirty="0" smtClean="0">
                  <a:latin typeface="Arial" pitchFamily="34" charset="0"/>
                  <a:ea typeface="华文细黑" pitchFamily="2" charset="-122"/>
                  <a:cs typeface="Arial" pitchFamily="34" charset="0"/>
                </a:rPr>
                <a:t>Information Association</a:t>
              </a:r>
              <a:endParaRPr lang="zh-CN" altLang="en-US" b="1" dirty="0">
                <a:latin typeface="Arial" pitchFamily="34" charset="0"/>
                <a:ea typeface="华文细黑" pitchFamily="2" charset="-122"/>
                <a:cs typeface="Arial" pitchFamily="34" charset="0"/>
              </a:endParaRPr>
            </a:p>
          </p:txBody>
        </p:sp>
        <p:pic>
          <p:nvPicPr>
            <p:cNvPr id="1034" name="Picture 10"/>
            <p:cNvPicPr>
              <a:picLocks noChangeAspect="1" noChangeArrowheads="1"/>
            </p:cNvPicPr>
            <p:nvPr/>
          </p:nvPicPr>
          <p:blipFill>
            <a:blip r:embed="rId6" cstate="print"/>
            <a:srcRect/>
            <a:stretch>
              <a:fillRect/>
            </a:stretch>
          </p:blipFill>
          <p:spPr bwMode="auto">
            <a:xfrm>
              <a:off x="2319245" y="3321040"/>
              <a:ext cx="560827" cy="468000"/>
            </a:xfrm>
            <a:prstGeom prst="rect">
              <a:avLst/>
            </a:prstGeom>
            <a:noFill/>
            <a:ln w="9525">
              <a:noFill/>
              <a:miter lim="800000"/>
              <a:headEnd/>
              <a:tailEnd/>
            </a:ln>
          </p:spPr>
        </p:pic>
      </p:grpSp>
      <p:grpSp>
        <p:nvGrpSpPr>
          <p:cNvPr id="36" name="组合 35"/>
          <p:cNvGrpSpPr/>
          <p:nvPr/>
        </p:nvGrpSpPr>
        <p:grpSpPr>
          <a:xfrm>
            <a:off x="647824" y="2575359"/>
            <a:ext cx="2886217" cy="646331"/>
            <a:chOff x="507109" y="2924944"/>
            <a:chExt cx="2886216" cy="646331"/>
          </a:xfrm>
        </p:grpSpPr>
        <p:pic>
          <p:nvPicPr>
            <p:cNvPr id="1035" name="Picture 11"/>
            <p:cNvPicPr>
              <a:picLocks noChangeAspect="1" noChangeArrowheads="1"/>
            </p:cNvPicPr>
            <p:nvPr/>
          </p:nvPicPr>
          <p:blipFill>
            <a:blip r:embed="rId7" cstate="print"/>
            <a:srcRect/>
            <a:stretch>
              <a:fillRect/>
            </a:stretch>
          </p:blipFill>
          <p:spPr bwMode="auto">
            <a:xfrm>
              <a:off x="507109" y="2996952"/>
              <a:ext cx="491607" cy="504000"/>
            </a:xfrm>
            <a:prstGeom prst="rect">
              <a:avLst/>
            </a:prstGeom>
            <a:noFill/>
            <a:ln w="9525">
              <a:noFill/>
              <a:miter lim="800000"/>
              <a:headEnd/>
              <a:tailEnd/>
            </a:ln>
          </p:spPr>
        </p:pic>
        <p:sp>
          <p:nvSpPr>
            <p:cNvPr id="35" name="矩形 34"/>
            <p:cNvSpPr/>
            <p:nvPr/>
          </p:nvSpPr>
          <p:spPr>
            <a:xfrm>
              <a:off x="1079872" y="2924944"/>
              <a:ext cx="2313453" cy="646331"/>
            </a:xfrm>
            <a:prstGeom prst="rect">
              <a:avLst/>
            </a:prstGeom>
          </p:spPr>
          <p:txBody>
            <a:bodyPr wrap="none">
              <a:spAutoFit/>
            </a:bodyPr>
            <a:lstStyle/>
            <a:p>
              <a:r>
                <a:rPr lang="en-US" altLang="zh-CN" b="1" dirty="0" smtClean="0">
                  <a:latin typeface="Arial" pitchFamily="34" charset="0"/>
                  <a:ea typeface="华文细黑" pitchFamily="2" charset="-122"/>
                  <a:cs typeface="Arial" pitchFamily="34" charset="0"/>
                </a:rPr>
                <a:t>Mu'tah University : </a:t>
              </a:r>
            </a:p>
            <a:p>
              <a:r>
                <a:rPr lang="en-US" altLang="zh-CN" b="1" dirty="0" smtClean="0">
                  <a:latin typeface="Arial" pitchFamily="34" charset="0"/>
                  <a:ea typeface="华文细黑" pitchFamily="2" charset="-122"/>
                  <a:cs typeface="Arial" pitchFamily="34" charset="0"/>
                </a:rPr>
                <a:t>Scientific Research</a:t>
              </a:r>
              <a:endParaRPr lang="zh-CN" altLang="en-US" dirty="0">
                <a:latin typeface="Arial" pitchFamily="34" charset="0"/>
                <a:ea typeface="华文细黑" pitchFamily="2" charset="-122"/>
                <a:cs typeface="Arial" pitchFamily="34" charset="0"/>
              </a:endParaRPr>
            </a:p>
          </p:txBody>
        </p:sp>
      </p:grpSp>
      <p:grpSp>
        <p:nvGrpSpPr>
          <p:cNvPr id="39" name="组合 38"/>
          <p:cNvGrpSpPr/>
          <p:nvPr/>
        </p:nvGrpSpPr>
        <p:grpSpPr>
          <a:xfrm>
            <a:off x="719832" y="5239653"/>
            <a:ext cx="2742500" cy="576064"/>
            <a:chOff x="6048424" y="3429000"/>
            <a:chExt cx="2742501" cy="576064"/>
          </a:xfrm>
        </p:grpSpPr>
        <p:pic>
          <p:nvPicPr>
            <p:cNvPr id="1036" name="Picture 12"/>
            <p:cNvPicPr>
              <a:picLocks noChangeAspect="1" noChangeArrowheads="1"/>
            </p:cNvPicPr>
            <p:nvPr/>
          </p:nvPicPr>
          <p:blipFill>
            <a:blip r:embed="rId8" cstate="print"/>
            <a:srcRect/>
            <a:stretch>
              <a:fillRect/>
            </a:stretch>
          </p:blipFill>
          <p:spPr bwMode="auto">
            <a:xfrm>
              <a:off x="6048424" y="3429000"/>
              <a:ext cx="1233264" cy="576064"/>
            </a:xfrm>
            <a:prstGeom prst="rect">
              <a:avLst/>
            </a:prstGeom>
            <a:noFill/>
            <a:ln w="9525">
              <a:noFill/>
              <a:miter lim="800000"/>
              <a:headEnd/>
              <a:tailEnd/>
            </a:ln>
          </p:spPr>
        </p:pic>
        <p:sp>
          <p:nvSpPr>
            <p:cNvPr id="38" name="矩形 37"/>
            <p:cNvSpPr/>
            <p:nvPr/>
          </p:nvSpPr>
          <p:spPr>
            <a:xfrm>
              <a:off x="7272560" y="3563724"/>
              <a:ext cx="1518365" cy="369332"/>
            </a:xfrm>
            <a:prstGeom prst="rect">
              <a:avLst/>
            </a:prstGeom>
          </p:spPr>
          <p:txBody>
            <a:bodyPr wrap="none">
              <a:spAutoFit/>
            </a:bodyPr>
            <a:lstStyle/>
            <a:p>
              <a:r>
                <a:rPr lang="en-US" altLang="zh-CN" b="1" dirty="0" smtClean="0">
                  <a:latin typeface="Arial" pitchFamily="34" charset="0"/>
                  <a:ea typeface="华文细黑" pitchFamily="2" charset="-122"/>
                  <a:cs typeface="Arial" pitchFamily="34" charset="0"/>
                </a:rPr>
                <a:t>al-</a:t>
              </a:r>
              <a:r>
                <a:rPr lang="en-US" altLang="zh-CN" b="1" dirty="0" err="1" smtClean="0">
                  <a:latin typeface="Arial" pitchFamily="34" charset="0"/>
                  <a:ea typeface="华文细黑" pitchFamily="2" charset="-122"/>
                  <a:cs typeface="Arial" pitchFamily="34" charset="0"/>
                </a:rPr>
                <a:t>Hakawati</a:t>
              </a:r>
              <a:r>
                <a:rPr lang="en-US" altLang="zh-CN" b="1" dirty="0" smtClean="0">
                  <a:latin typeface="Arial" pitchFamily="34" charset="0"/>
                  <a:ea typeface="华文细黑" pitchFamily="2" charset="-122"/>
                  <a:cs typeface="Arial" pitchFamily="34" charset="0"/>
                </a:rPr>
                <a:t> </a:t>
              </a:r>
              <a:endParaRPr lang="zh-CN" altLang="en-US" dirty="0">
                <a:latin typeface="Arial" pitchFamily="34" charset="0"/>
                <a:ea typeface="华文细黑" pitchFamily="2" charset="-122"/>
                <a:cs typeface="Arial" pitchFamily="34" charset="0"/>
              </a:endParaRPr>
            </a:p>
          </p:txBody>
        </p:sp>
      </p:grpSp>
      <p:grpSp>
        <p:nvGrpSpPr>
          <p:cNvPr id="45" name="组合 44"/>
          <p:cNvGrpSpPr/>
          <p:nvPr/>
        </p:nvGrpSpPr>
        <p:grpSpPr>
          <a:xfrm>
            <a:off x="4608265" y="3441195"/>
            <a:ext cx="5256584" cy="646331"/>
            <a:chOff x="929783" y="5075892"/>
            <a:chExt cx="7694607" cy="646331"/>
          </a:xfrm>
        </p:grpSpPr>
        <p:pic>
          <p:nvPicPr>
            <p:cNvPr id="1038" name="Picture 14"/>
            <p:cNvPicPr>
              <a:picLocks noChangeAspect="1" noChangeArrowheads="1"/>
            </p:cNvPicPr>
            <p:nvPr/>
          </p:nvPicPr>
          <p:blipFill>
            <a:blip r:embed="rId9" cstate="print"/>
            <a:srcRect/>
            <a:stretch>
              <a:fillRect/>
            </a:stretch>
          </p:blipFill>
          <p:spPr bwMode="auto">
            <a:xfrm>
              <a:off x="929783" y="5135706"/>
              <a:ext cx="489857" cy="432000"/>
            </a:xfrm>
            <a:prstGeom prst="rect">
              <a:avLst/>
            </a:prstGeom>
            <a:noFill/>
            <a:ln w="9525">
              <a:noFill/>
              <a:miter lim="800000"/>
              <a:headEnd/>
              <a:tailEnd/>
            </a:ln>
          </p:spPr>
        </p:pic>
        <p:sp>
          <p:nvSpPr>
            <p:cNvPr id="44" name="矩形 43"/>
            <p:cNvSpPr/>
            <p:nvPr/>
          </p:nvSpPr>
          <p:spPr>
            <a:xfrm>
              <a:off x="1639615" y="5075892"/>
              <a:ext cx="6984775" cy="646331"/>
            </a:xfrm>
            <a:prstGeom prst="rect">
              <a:avLst/>
            </a:prstGeom>
          </p:spPr>
          <p:txBody>
            <a:bodyPr wrap="square">
              <a:spAutoFit/>
            </a:bodyPr>
            <a:lstStyle/>
            <a:p>
              <a:r>
                <a:rPr lang="en-US" altLang="zh-CN" b="1" dirty="0" smtClean="0">
                  <a:latin typeface="Arial" pitchFamily="34" charset="0"/>
                  <a:ea typeface="华文细黑" pitchFamily="2" charset="-122"/>
                  <a:cs typeface="Arial" pitchFamily="34" charset="0"/>
                </a:rPr>
                <a:t> Arab Association for Scientific </a:t>
              </a:r>
            </a:p>
            <a:p>
              <a:r>
                <a:rPr lang="en-US" altLang="zh-CN" b="1" dirty="0" smtClean="0">
                  <a:latin typeface="Arial" pitchFamily="34" charset="0"/>
                  <a:ea typeface="华文细黑" pitchFamily="2" charset="-122"/>
                  <a:cs typeface="Arial" pitchFamily="34" charset="0"/>
                </a:rPr>
                <a:t>Consultatation and Human Development</a:t>
              </a:r>
              <a:endParaRPr lang="zh-CN" altLang="en-US" b="1" dirty="0">
                <a:latin typeface="Arial" pitchFamily="34" charset="0"/>
                <a:ea typeface="华文细黑" pitchFamily="2" charset="-122"/>
                <a:cs typeface="Arial" pitchFamily="34" charset="0"/>
              </a:endParaRPr>
            </a:p>
          </p:txBody>
        </p:sp>
      </p:grpSp>
      <p:sp>
        <p:nvSpPr>
          <p:cNvPr id="46" name="TextBox 45"/>
          <p:cNvSpPr txBox="1"/>
          <p:nvPr/>
        </p:nvSpPr>
        <p:spPr>
          <a:xfrm>
            <a:off x="1007865" y="6074133"/>
            <a:ext cx="1008112" cy="523220"/>
          </a:xfrm>
          <a:prstGeom prst="rect">
            <a:avLst/>
          </a:prstGeom>
          <a:noFill/>
        </p:spPr>
        <p:txBody>
          <a:bodyPr wrap="square" rtlCol="0">
            <a:spAutoFit/>
          </a:bodyPr>
          <a:lstStyle/>
          <a:p>
            <a:r>
              <a:rPr lang="en-US" altLang="zh-CN" sz="2800" dirty="0" smtClean="0">
                <a:latin typeface="Arial" pitchFamily="34" charset="0"/>
                <a:ea typeface="华文细黑" pitchFamily="2" charset="-122"/>
                <a:cs typeface="Arial" pitchFamily="34" charset="0"/>
              </a:rPr>
              <a:t>… …</a:t>
            </a:r>
            <a:endParaRPr lang="zh-CN" altLang="en-US" sz="2800" dirty="0">
              <a:latin typeface="Arial" pitchFamily="34" charset="0"/>
              <a:ea typeface="华文细黑" pitchFamily="2" charset="-122"/>
              <a:cs typeface="Arial" pitchFamily="34" charset="0"/>
            </a:endParaRPr>
          </a:p>
        </p:txBody>
      </p:sp>
      <p:grpSp>
        <p:nvGrpSpPr>
          <p:cNvPr id="50" name="组合 49"/>
          <p:cNvGrpSpPr/>
          <p:nvPr/>
        </p:nvGrpSpPr>
        <p:grpSpPr>
          <a:xfrm>
            <a:off x="4464248" y="2577100"/>
            <a:ext cx="5110965" cy="646331"/>
            <a:chOff x="449621" y="5443483"/>
            <a:chExt cx="5110965" cy="646331"/>
          </a:xfrm>
        </p:grpSpPr>
        <p:pic>
          <p:nvPicPr>
            <p:cNvPr id="1039" name="Picture 15"/>
            <p:cNvPicPr>
              <a:picLocks noChangeAspect="1" noChangeArrowheads="1"/>
            </p:cNvPicPr>
            <p:nvPr/>
          </p:nvPicPr>
          <p:blipFill>
            <a:blip r:embed="rId10" cstate="print"/>
            <a:srcRect/>
            <a:stretch>
              <a:fillRect/>
            </a:stretch>
          </p:blipFill>
          <p:spPr bwMode="auto">
            <a:xfrm>
              <a:off x="449621" y="5445224"/>
              <a:ext cx="546180" cy="576064"/>
            </a:xfrm>
            <a:prstGeom prst="rect">
              <a:avLst/>
            </a:prstGeom>
            <a:noFill/>
            <a:ln w="9525">
              <a:noFill/>
              <a:miter lim="800000"/>
              <a:headEnd/>
              <a:tailEnd/>
            </a:ln>
          </p:spPr>
        </p:pic>
        <p:sp>
          <p:nvSpPr>
            <p:cNvPr id="49" name="TextBox 48"/>
            <p:cNvSpPr txBox="1"/>
            <p:nvPr/>
          </p:nvSpPr>
          <p:spPr>
            <a:xfrm>
              <a:off x="1079872" y="5443483"/>
              <a:ext cx="4480714" cy="646331"/>
            </a:xfrm>
            <a:prstGeom prst="rect">
              <a:avLst/>
            </a:prstGeom>
            <a:noFill/>
          </p:spPr>
          <p:txBody>
            <a:bodyPr wrap="none" rtlCol="0">
              <a:spAutoFit/>
            </a:bodyPr>
            <a:lstStyle/>
            <a:p>
              <a:r>
                <a:rPr lang="en-US" altLang="zh-CN" b="1" dirty="0" smtClean="0">
                  <a:latin typeface="Arial" pitchFamily="34" charset="0"/>
                  <a:ea typeface="华文细黑" pitchFamily="2" charset="-122"/>
                  <a:cs typeface="Arial" pitchFamily="34" charset="0"/>
                </a:rPr>
                <a:t> Cairo University : Faculty of Arts : </a:t>
              </a:r>
            </a:p>
            <a:p>
              <a:r>
                <a:rPr lang="en-US" altLang="zh-CN" b="1" dirty="0" smtClean="0">
                  <a:latin typeface="Arial" pitchFamily="34" charset="0"/>
                  <a:ea typeface="华文细黑" pitchFamily="2" charset="-122"/>
                  <a:cs typeface="Arial" pitchFamily="34" charset="0"/>
                </a:rPr>
                <a:t> Center of Research and Social Studies</a:t>
              </a:r>
            </a:p>
          </p:txBody>
        </p:sp>
      </p:grpSp>
      <p:grpSp>
        <p:nvGrpSpPr>
          <p:cNvPr id="53" name="组合 52"/>
          <p:cNvGrpSpPr/>
          <p:nvPr/>
        </p:nvGrpSpPr>
        <p:grpSpPr>
          <a:xfrm>
            <a:off x="4547026" y="1711262"/>
            <a:ext cx="4021679" cy="646331"/>
            <a:chOff x="6129855" y="3717032"/>
            <a:chExt cx="3518969" cy="646331"/>
          </a:xfrm>
        </p:grpSpPr>
        <p:pic>
          <p:nvPicPr>
            <p:cNvPr id="1040" name="Picture 16"/>
            <p:cNvPicPr>
              <a:picLocks noChangeAspect="1" noChangeArrowheads="1"/>
            </p:cNvPicPr>
            <p:nvPr/>
          </p:nvPicPr>
          <p:blipFill>
            <a:blip r:embed="rId11" cstate="print"/>
            <a:srcRect/>
            <a:stretch>
              <a:fillRect/>
            </a:stretch>
          </p:blipFill>
          <p:spPr bwMode="auto">
            <a:xfrm>
              <a:off x="6129855" y="3789040"/>
              <a:ext cx="494633" cy="468000"/>
            </a:xfrm>
            <a:prstGeom prst="rect">
              <a:avLst/>
            </a:prstGeom>
            <a:noFill/>
            <a:ln w="9525">
              <a:noFill/>
              <a:miter lim="800000"/>
              <a:headEnd/>
              <a:tailEnd/>
            </a:ln>
          </p:spPr>
        </p:pic>
        <p:sp>
          <p:nvSpPr>
            <p:cNvPr id="52" name="矩形 51"/>
            <p:cNvSpPr/>
            <p:nvPr/>
          </p:nvSpPr>
          <p:spPr>
            <a:xfrm>
              <a:off x="6675898" y="3717032"/>
              <a:ext cx="2972926" cy="646331"/>
            </a:xfrm>
            <a:prstGeom prst="rect">
              <a:avLst/>
            </a:prstGeom>
          </p:spPr>
          <p:txBody>
            <a:bodyPr wrap="square">
              <a:spAutoFit/>
            </a:bodyPr>
            <a:lstStyle/>
            <a:p>
              <a:r>
                <a:rPr lang="en-US" altLang="zh-CN" b="1" dirty="0" smtClean="0">
                  <a:latin typeface="Arial" pitchFamily="34" charset="0"/>
                  <a:ea typeface="华文细黑" pitchFamily="2" charset="-122"/>
                  <a:cs typeface="Arial" pitchFamily="34" charset="0"/>
                </a:rPr>
                <a:t>The National Library and Archives Scientific Centers</a:t>
              </a:r>
              <a:endParaRPr lang="zh-CN" altLang="en-US" b="1" dirty="0">
                <a:latin typeface="Arial" pitchFamily="34" charset="0"/>
                <a:ea typeface="华文细黑" pitchFamily="2" charset="-122"/>
                <a:cs typeface="Arial" pitchFamily="34" charset="0"/>
              </a:endParaRPr>
            </a:p>
          </p:txBody>
        </p:sp>
      </p:grpSp>
      <p:grpSp>
        <p:nvGrpSpPr>
          <p:cNvPr id="40" name="组合 39"/>
          <p:cNvGrpSpPr/>
          <p:nvPr/>
        </p:nvGrpSpPr>
        <p:grpSpPr>
          <a:xfrm>
            <a:off x="791841" y="3513204"/>
            <a:ext cx="3537540" cy="646331"/>
            <a:chOff x="5151565" y="5313402"/>
            <a:chExt cx="5039788" cy="646331"/>
          </a:xfrm>
        </p:grpSpPr>
        <p:pic>
          <p:nvPicPr>
            <p:cNvPr id="1026" name="Picture 2"/>
            <p:cNvPicPr>
              <a:picLocks noChangeAspect="1" noChangeArrowheads="1"/>
            </p:cNvPicPr>
            <p:nvPr/>
          </p:nvPicPr>
          <p:blipFill>
            <a:blip r:embed="rId12" cstate="print"/>
            <a:srcRect/>
            <a:stretch>
              <a:fillRect/>
            </a:stretch>
          </p:blipFill>
          <p:spPr bwMode="auto">
            <a:xfrm>
              <a:off x="5151565" y="5445225"/>
              <a:ext cx="376032" cy="396000"/>
            </a:xfrm>
            <a:prstGeom prst="rect">
              <a:avLst/>
            </a:prstGeom>
            <a:noFill/>
            <a:ln w="9525">
              <a:noFill/>
              <a:miter lim="800000"/>
              <a:headEnd/>
              <a:tailEnd/>
            </a:ln>
          </p:spPr>
        </p:pic>
        <p:sp>
          <p:nvSpPr>
            <p:cNvPr id="37" name="矩形 36"/>
            <p:cNvSpPr/>
            <p:nvPr/>
          </p:nvSpPr>
          <p:spPr>
            <a:xfrm>
              <a:off x="5798867" y="5313402"/>
              <a:ext cx="4392486" cy="646331"/>
            </a:xfrm>
            <a:prstGeom prst="rect">
              <a:avLst/>
            </a:prstGeom>
          </p:spPr>
          <p:txBody>
            <a:bodyPr wrap="square">
              <a:spAutoFit/>
            </a:bodyPr>
            <a:lstStyle/>
            <a:p>
              <a:r>
                <a:rPr lang="en-US" altLang="zh-CN" b="1" dirty="0" smtClean="0">
                  <a:latin typeface="Arial" pitchFamily="34" charset="0"/>
                  <a:ea typeface="华文细黑" pitchFamily="2" charset="-122"/>
                  <a:cs typeface="Arial" pitchFamily="34" charset="0"/>
                </a:rPr>
                <a:t>Al-</a:t>
              </a:r>
              <a:r>
                <a:rPr lang="en-US" altLang="zh-CN" b="1" dirty="0" err="1" smtClean="0">
                  <a:latin typeface="Arial" pitchFamily="34" charset="0"/>
                  <a:ea typeface="华文细黑" pitchFamily="2" charset="-122"/>
                  <a:cs typeface="Arial" pitchFamily="34" charset="0"/>
                </a:rPr>
                <a:t>Sayel</a:t>
              </a:r>
              <a:r>
                <a:rPr lang="en-US" altLang="zh-CN" b="1" dirty="0" smtClean="0">
                  <a:latin typeface="Arial" pitchFamily="34" charset="0"/>
                  <a:ea typeface="华文细黑" pitchFamily="2" charset="-122"/>
                  <a:cs typeface="Arial" pitchFamily="34" charset="0"/>
                </a:rPr>
                <a:t> for Publishing and Distribution</a:t>
              </a:r>
              <a:endParaRPr lang="zh-CN" altLang="en-US" b="1" dirty="0">
                <a:latin typeface="Arial" pitchFamily="34" charset="0"/>
                <a:ea typeface="华文细黑" pitchFamily="2" charset="-122"/>
                <a:cs typeface="Arial" pitchFamily="34" charset="0"/>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3809" y="908720"/>
            <a:ext cx="2952328" cy="400110"/>
          </a:xfrm>
          <a:prstGeom prst="rect">
            <a:avLst/>
          </a:prstGeom>
          <a:noFill/>
        </p:spPr>
        <p:txBody>
          <a:bodyPr wrap="square" rtlCol="0">
            <a:spAutoFit/>
          </a:bodyPr>
          <a:lstStyle/>
          <a:p>
            <a:pPr>
              <a:buFont typeface="Wingdings" pitchFamily="2" charset="2"/>
              <a:buChar char="Ø"/>
            </a:pPr>
            <a:r>
              <a:rPr lang="zh-CN" altLang="en-US" sz="2000" b="1" dirty="0" smtClean="0">
                <a:latin typeface="华文细黑" pitchFamily="2" charset="-122"/>
                <a:ea typeface="华文细黑" pitchFamily="2" charset="-122"/>
              </a:rPr>
              <a:t> 覆盖学科与主题范围</a:t>
            </a:r>
          </a:p>
        </p:txBody>
      </p:sp>
      <p:graphicFrame>
        <p:nvGraphicFramePr>
          <p:cNvPr id="5" name="表格 4"/>
          <p:cNvGraphicFramePr>
            <a:graphicFrameLocks noGrp="1"/>
          </p:cNvGraphicFramePr>
          <p:nvPr/>
        </p:nvGraphicFramePr>
        <p:xfrm>
          <a:off x="647825" y="1916832"/>
          <a:ext cx="8784978" cy="4140200"/>
        </p:xfrm>
        <a:graphic>
          <a:graphicData uri="http://schemas.openxmlformats.org/drawingml/2006/table">
            <a:tbl>
              <a:tblPr>
                <a:tableStyleId>{7DF18680-E054-41AD-8BC1-D1AEF772440D}</a:tableStyleId>
              </a:tblPr>
              <a:tblGrid>
                <a:gridCol w="1800200"/>
                <a:gridCol w="1152733"/>
                <a:gridCol w="1328820"/>
                <a:gridCol w="1445449"/>
                <a:gridCol w="1581309"/>
                <a:gridCol w="1476467"/>
              </a:tblGrid>
              <a:tr h="405142">
                <a:tc rowSpan="5">
                  <a:txBody>
                    <a:bodyPr/>
                    <a:lstStyle/>
                    <a:p>
                      <a:pPr algn="l">
                        <a:lnSpc>
                          <a:spcPct val="150000"/>
                        </a:lnSpc>
                        <a:spcAft>
                          <a:spcPts val="0"/>
                        </a:spcAft>
                      </a:pPr>
                      <a:endParaRPr lang="en-US" altLang="zh-CN" sz="2000" kern="1200" dirty="0" smtClean="0"/>
                    </a:p>
                    <a:p>
                      <a:pPr algn="ctr">
                        <a:lnSpc>
                          <a:spcPct val="150000"/>
                        </a:lnSpc>
                        <a:spcAft>
                          <a:spcPts val="0"/>
                        </a:spcAft>
                      </a:pPr>
                      <a:endParaRPr lang="en-US" altLang="zh-CN" sz="2000" kern="1200" dirty="0" smtClean="0"/>
                    </a:p>
                    <a:p>
                      <a:pPr algn="ctr">
                        <a:lnSpc>
                          <a:spcPct val="150000"/>
                        </a:lnSpc>
                        <a:spcAft>
                          <a:spcPts val="0"/>
                        </a:spcAft>
                      </a:pPr>
                      <a:r>
                        <a:rPr lang="en-US" altLang="zh-CN" sz="2000" b="1" kern="1200" dirty="0" smtClean="0"/>
                        <a:t>20</a:t>
                      </a:r>
                      <a:r>
                        <a:rPr lang="zh-CN" altLang="en-US" sz="2000" b="1" kern="1200" dirty="0" smtClean="0"/>
                        <a:t>个学科</a:t>
                      </a:r>
                      <a:endParaRPr lang="en-US" altLang="zh-CN" sz="2000" b="1" kern="1200" dirty="0" smtClean="0"/>
                    </a:p>
                    <a:p>
                      <a:pPr algn="ctr">
                        <a:lnSpc>
                          <a:spcPct val="150000"/>
                        </a:lnSpc>
                        <a:spcAft>
                          <a:spcPts val="0"/>
                        </a:spcAft>
                      </a:pPr>
                      <a:r>
                        <a:rPr lang="zh-CN" altLang="en-US" sz="2000" b="1" kern="1200" dirty="0" smtClean="0"/>
                        <a:t>领域</a:t>
                      </a:r>
                      <a:endParaRPr lang="en-US" altLang="zh-CN" sz="2000" b="1" kern="1200" dirty="0" smtClean="0"/>
                    </a:p>
                    <a:p>
                      <a:pPr algn="ctr">
                        <a:lnSpc>
                          <a:spcPct val="150000"/>
                        </a:lnSpc>
                        <a:spcAft>
                          <a:spcPts val="0"/>
                        </a:spcAft>
                      </a:pPr>
                      <a:endParaRPr lang="en-US" altLang="zh-CN" sz="2000" b="1" kern="1200" dirty="0" smtClean="0"/>
                    </a:p>
                    <a:p>
                      <a:pPr algn="ctr">
                        <a:lnSpc>
                          <a:spcPct val="150000"/>
                        </a:lnSpc>
                        <a:spcAft>
                          <a:spcPts val="0"/>
                        </a:spcAft>
                      </a:pPr>
                      <a:r>
                        <a:rPr lang="en-US" altLang="zh-CN" sz="2000" b="1" kern="1200" dirty="0" smtClean="0"/>
                        <a:t>5</a:t>
                      </a:r>
                      <a:r>
                        <a:rPr lang="zh-CN" altLang="en-US" sz="2000" b="1" kern="1200" dirty="0" smtClean="0"/>
                        <a:t>大伊斯兰教专题</a:t>
                      </a:r>
                      <a:endParaRPr lang="en-US" altLang="zh-CN" sz="2000" b="1" kern="1200" dirty="0" smtClean="0"/>
                    </a:p>
                    <a:p>
                      <a:pPr algn="l">
                        <a:lnSpc>
                          <a:spcPct val="250000"/>
                        </a:lnSpc>
                        <a:spcAft>
                          <a:spcPts val="0"/>
                        </a:spcAft>
                      </a:pP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c>
                  <a:txBody>
                    <a:bodyPr/>
                    <a:lstStyle/>
                    <a:p>
                      <a:pPr algn="ctr">
                        <a:lnSpc>
                          <a:spcPct val="250000"/>
                        </a:lnSpc>
                        <a:spcAft>
                          <a:spcPts val="0"/>
                        </a:spcAft>
                      </a:pPr>
                      <a:r>
                        <a:rPr lang="zh-CN" altLang="en-US" sz="2000" kern="1200" dirty="0" smtClean="0"/>
                        <a:t>教育</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c>
                  <a:txBody>
                    <a:bodyPr/>
                    <a:lstStyle/>
                    <a:p>
                      <a:pPr algn="ctr">
                        <a:lnSpc>
                          <a:spcPct val="250000"/>
                        </a:lnSpc>
                        <a:spcAft>
                          <a:spcPts val="0"/>
                        </a:spcAft>
                      </a:pPr>
                      <a:r>
                        <a:rPr lang="zh-CN" altLang="en-US" sz="2000" kern="1200" dirty="0" smtClean="0"/>
                        <a:t>商务经济</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c>
                  <a:txBody>
                    <a:bodyPr/>
                    <a:lstStyle/>
                    <a:p>
                      <a:pPr algn="ctr">
                        <a:lnSpc>
                          <a:spcPct val="250000"/>
                        </a:lnSpc>
                        <a:spcAft>
                          <a:spcPts val="0"/>
                        </a:spcAft>
                      </a:pPr>
                      <a:r>
                        <a:rPr lang="zh-CN" altLang="en-US" sz="2000" kern="1200" dirty="0" smtClean="0"/>
                        <a:t>心理学</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c>
                  <a:txBody>
                    <a:bodyPr/>
                    <a:lstStyle/>
                    <a:p>
                      <a:pPr algn="ctr">
                        <a:lnSpc>
                          <a:spcPct val="250000"/>
                        </a:lnSpc>
                        <a:spcAft>
                          <a:spcPts val="0"/>
                        </a:spcAft>
                      </a:pPr>
                      <a:r>
                        <a:rPr lang="zh-CN" altLang="en-US" sz="2000" kern="1200" dirty="0" smtClean="0"/>
                        <a:t>哲学</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c>
                  <a:txBody>
                    <a:bodyPr/>
                    <a:lstStyle/>
                    <a:p>
                      <a:pPr algn="ctr">
                        <a:lnSpc>
                          <a:spcPct val="250000"/>
                        </a:lnSpc>
                        <a:spcAft>
                          <a:spcPts val="0"/>
                        </a:spcAft>
                      </a:pPr>
                      <a:r>
                        <a:rPr lang="zh-CN" altLang="en-US" sz="2000" kern="1200" dirty="0" smtClean="0"/>
                        <a:t>宗教</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r>
              <a:tr h="405142">
                <a:tc vMerge="1">
                  <a:txBody>
                    <a:bodyPr/>
                    <a:lstStyle/>
                    <a:p>
                      <a:pPr marL="0" marR="0" indent="0" algn="just" defTabSz="914400" rtl="0" eaLnBrk="1" fontAlgn="auto" latinLnBrk="0" hangingPunct="1">
                        <a:lnSpc>
                          <a:spcPct val="250000"/>
                        </a:lnSpc>
                        <a:spcBef>
                          <a:spcPts val="0"/>
                        </a:spcBef>
                        <a:spcAft>
                          <a:spcPts val="0"/>
                        </a:spcAft>
                        <a:buClrTx/>
                        <a:buSzTx/>
                        <a:buFontTx/>
                        <a:buNone/>
                        <a:tabLst/>
                        <a:defRPr/>
                      </a:pPr>
                      <a:endParaRPr lang="zh-CN" altLang="en-US" sz="2000" b="1" kern="1200" dirty="0" smtClean="0">
                        <a:solidFill>
                          <a:schemeClr val="tx1"/>
                        </a:solidFill>
                        <a:latin typeface="+mn-ea"/>
                        <a:ea typeface="+mn-ea"/>
                        <a:cs typeface="+mn-cs"/>
                      </a:endParaRPr>
                    </a:p>
                  </a:txBody>
                  <a:tcPr marL="252000" marR="0" marT="0" marB="0"/>
                </a:tc>
                <a:tc>
                  <a:txBody>
                    <a:bodyPr/>
                    <a:lstStyle/>
                    <a:p>
                      <a:pPr marL="0" marR="0" indent="0" algn="ctr" defTabSz="914400" rtl="0" eaLnBrk="1" fontAlgn="auto" latinLnBrk="0" hangingPunct="1">
                        <a:lnSpc>
                          <a:spcPct val="250000"/>
                        </a:lnSpc>
                        <a:spcBef>
                          <a:spcPts val="0"/>
                        </a:spcBef>
                        <a:spcAft>
                          <a:spcPts val="0"/>
                        </a:spcAft>
                        <a:buClrTx/>
                        <a:buSzTx/>
                        <a:buFontTx/>
                        <a:buNone/>
                        <a:tabLst/>
                        <a:defRPr/>
                      </a:pPr>
                      <a:r>
                        <a:rPr lang="zh-CN" altLang="en-US" sz="2000" kern="1200" dirty="0" smtClean="0"/>
                        <a:t>语言</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c>
                  <a:txBody>
                    <a:bodyPr/>
                    <a:lstStyle/>
                    <a:p>
                      <a:pPr algn="ctr">
                        <a:lnSpc>
                          <a:spcPct val="250000"/>
                        </a:lnSpc>
                        <a:spcAft>
                          <a:spcPts val="0"/>
                        </a:spcAft>
                      </a:pPr>
                      <a:r>
                        <a:rPr lang="zh-CN" altLang="en-US" sz="2000" kern="1200" dirty="0" smtClean="0"/>
                        <a:t>医药</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c>
                  <a:txBody>
                    <a:bodyPr/>
                    <a:lstStyle/>
                    <a:p>
                      <a:pPr algn="ctr">
                        <a:lnSpc>
                          <a:spcPct val="250000"/>
                        </a:lnSpc>
                        <a:spcAft>
                          <a:spcPts val="0"/>
                        </a:spcAft>
                      </a:pPr>
                      <a:r>
                        <a:rPr lang="zh-CN" altLang="en-US" sz="2000" kern="1200" dirty="0" smtClean="0"/>
                        <a:t>政府</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c>
                  <a:txBody>
                    <a:bodyPr/>
                    <a:lstStyle/>
                    <a:p>
                      <a:pPr algn="ctr">
                        <a:lnSpc>
                          <a:spcPct val="250000"/>
                        </a:lnSpc>
                        <a:spcAft>
                          <a:spcPts val="0"/>
                        </a:spcAft>
                      </a:pPr>
                      <a:r>
                        <a:rPr lang="zh-CN" altLang="en-US" sz="2000" kern="1200" dirty="0" smtClean="0"/>
                        <a:t>社会学</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c>
                  <a:txBody>
                    <a:bodyPr/>
                    <a:lstStyle/>
                    <a:p>
                      <a:pPr algn="ctr">
                        <a:lnSpc>
                          <a:spcPct val="250000"/>
                        </a:lnSpc>
                        <a:spcAft>
                          <a:spcPts val="0"/>
                        </a:spcAft>
                      </a:pPr>
                      <a:r>
                        <a:rPr lang="zh-CN" altLang="en-US" sz="2000" kern="1200" dirty="0" smtClean="0"/>
                        <a:t>政治学</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r>
              <a:tr h="405142">
                <a:tc vMerge="1">
                  <a:txBody>
                    <a:bodyPr/>
                    <a:lstStyle/>
                    <a:p>
                      <a:pPr algn="just">
                        <a:lnSpc>
                          <a:spcPct val="250000"/>
                        </a:lnSpc>
                        <a:spcAft>
                          <a:spcPts val="0"/>
                        </a:spcAft>
                      </a:pPr>
                      <a:endParaRPr lang="zh-CN" altLang="en-US" sz="2000" b="1" kern="1200" dirty="0" smtClean="0">
                        <a:solidFill>
                          <a:schemeClr val="tx1"/>
                        </a:solidFill>
                        <a:latin typeface="+mn-ea"/>
                        <a:ea typeface="+mn-ea"/>
                        <a:cs typeface="+mn-cs"/>
                      </a:endParaRPr>
                    </a:p>
                  </a:txBody>
                  <a:tcPr marL="252000" marR="0" marT="0" marB="0"/>
                </a:tc>
                <a:tc>
                  <a:txBody>
                    <a:bodyPr/>
                    <a:lstStyle/>
                    <a:p>
                      <a:pPr algn="ctr">
                        <a:lnSpc>
                          <a:spcPct val="250000"/>
                        </a:lnSpc>
                        <a:spcAft>
                          <a:spcPts val="0"/>
                        </a:spcAft>
                      </a:pPr>
                      <a:r>
                        <a:rPr lang="zh-CN" altLang="en-US" sz="2000" kern="1200" dirty="0" smtClean="0"/>
                        <a:t>军事</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c>
                  <a:txBody>
                    <a:bodyPr/>
                    <a:lstStyle/>
                    <a:p>
                      <a:pPr marL="0" marR="0" indent="0" algn="ctr" defTabSz="914400" rtl="0" eaLnBrk="1" fontAlgn="auto" latinLnBrk="0" hangingPunct="1">
                        <a:lnSpc>
                          <a:spcPct val="250000"/>
                        </a:lnSpc>
                        <a:spcBef>
                          <a:spcPts val="0"/>
                        </a:spcBef>
                        <a:spcAft>
                          <a:spcPts val="0"/>
                        </a:spcAft>
                        <a:buClrTx/>
                        <a:buSzTx/>
                        <a:buFontTx/>
                        <a:buNone/>
                        <a:tabLst/>
                        <a:defRPr/>
                      </a:pPr>
                      <a:r>
                        <a:rPr lang="zh-CN" altLang="en-US" sz="2000" kern="1200" dirty="0" smtClean="0"/>
                        <a:t>历史</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c>
                  <a:txBody>
                    <a:bodyPr/>
                    <a:lstStyle/>
                    <a:p>
                      <a:pPr algn="ctr">
                        <a:lnSpc>
                          <a:spcPct val="250000"/>
                        </a:lnSpc>
                        <a:spcAft>
                          <a:spcPts val="0"/>
                        </a:spcAft>
                      </a:pPr>
                      <a:r>
                        <a:rPr lang="zh-CN" altLang="en-US" sz="2000" kern="1200" dirty="0" smtClean="0"/>
                        <a:t>地理</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c>
                  <a:txBody>
                    <a:bodyPr/>
                    <a:lstStyle/>
                    <a:p>
                      <a:pPr algn="ctr">
                        <a:lnSpc>
                          <a:spcPct val="250000"/>
                        </a:lnSpc>
                        <a:spcAft>
                          <a:spcPts val="0"/>
                        </a:spcAft>
                      </a:pPr>
                      <a:r>
                        <a:rPr lang="zh-CN" altLang="en-US" sz="2000" kern="1200" dirty="0" smtClean="0"/>
                        <a:t>生物学</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c>
                  <a:txBody>
                    <a:bodyPr/>
                    <a:lstStyle/>
                    <a:p>
                      <a:pPr algn="ctr">
                        <a:lnSpc>
                          <a:spcPct val="250000"/>
                        </a:lnSpc>
                        <a:spcAft>
                          <a:spcPts val="0"/>
                        </a:spcAft>
                      </a:pPr>
                      <a:r>
                        <a:rPr lang="zh-CN" altLang="en-US" sz="2000" kern="1200" dirty="0" smtClean="0"/>
                        <a:t>科学技术</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r>
              <a:tr h="405142">
                <a:tc vMerge="1">
                  <a:txBody>
                    <a:bodyPr/>
                    <a:lstStyle/>
                    <a:p>
                      <a:pPr algn="just">
                        <a:lnSpc>
                          <a:spcPct val="250000"/>
                        </a:lnSpc>
                        <a:spcAft>
                          <a:spcPts val="0"/>
                        </a:spcAft>
                      </a:pPr>
                      <a:endParaRPr lang="zh-CN" altLang="en-US" sz="2000" b="1" kern="1200" dirty="0" smtClean="0">
                        <a:solidFill>
                          <a:schemeClr val="tx1"/>
                        </a:solidFill>
                        <a:latin typeface="+mn-ea"/>
                        <a:ea typeface="+mn-ea"/>
                        <a:cs typeface="+mn-cs"/>
                      </a:endParaRPr>
                    </a:p>
                  </a:txBody>
                  <a:tcPr marL="252000" marR="0" marT="0" marB="0"/>
                </a:tc>
                <a:tc>
                  <a:txBody>
                    <a:bodyPr/>
                    <a:lstStyle/>
                    <a:p>
                      <a:pPr algn="ctr">
                        <a:lnSpc>
                          <a:spcPct val="250000"/>
                        </a:lnSpc>
                        <a:spcAft>
                          <a:spcPts val="0"/>
                        </a:spcAft>
                      </a:pPr>
                      <a:r>
                        <a:rPr lang="zh-CN" altLang="en-US" sz="2000" kern="1200" dirty="0" smtClean="0"/>
                        <a:t>文学</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c>
                  <a:txBody>
                    <a:bodyPr/>
                    <a:lstStyle/>
                    <a:p>
                      <a:pPr algn="ctr">
                        <a:lnSpc>
                          <a:spcPct val="250000"/>
                        </a:lnSpc>
                        <a:spcAft>
                          <a:spcPts val="0"/>
                        </a:spcAft>
                      </a:pPr>
                      <a:r>
                        <a:rPr lang="zh-CN" altLang="en-US" sz="2000" kern="1200" dirty="0" smtClean="0"/>
                        <a:t>国际关系</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c>
                  <a:txBody>
                    <a:bodyPr/>
                    <a:lstStyle/>
                    <a:p>
                      <a:pPr algn="ctr">
                        <a:lnSpc>
                          <a:spcPct val="250000"/>
                        </a:lnSpc>
                        <a:spcAft>
                          <a:spcPts val="0"/>
                        </a:spcAft>
                      </a:pPr>
                      <a:r>
                        <a:rPr lang="zh-CN" altLang="en-US" sz="2000" kern="1200" dirty="0" smtClean="0"/>
                        <a:t>法律</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c>
                  <a:txBody>
                    <a:bodyPr/>
                    <a:lstStyle/>
                    <a:p>
                      <a:pPr marL="0" marR="0" indent="0" algn="ctr" defTabSz="914400" rtl="0" eaLnBrk="1" fontAlgn="auto" latinLnBrk="0" hangingPunct="1">
                        <a:lnSpc>
                          <a:spcPct val="250000"/>
                        </a:lnSpc>
                        <a:spcBef>
                          <a:spcPts val="0"/>
                        </a:spcBef>
                        <a:spcAft>
                          <a:spcPts val="0"/>
                        </a:spcAft>
                        <a:buClrTx/>
                        <a:buSzTx/>
                        <a:buFontTx/>
                        <a:buNone/>
                        <a:tabLst/>
                        <a:defRPr/>
                      </a:pPr>
                      <a:r>
                        <a:rPr lang="zh-CN" altLang="en-US" sz="2000" kern="1200" dirty="0" smtClean="0"/>
                        <a:t>公共行政</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c>
                  <a:txBody>
                    <a:bodyPr/>
                    <a:lstStyle/>
                    <a:p>
                      <a:pPr algn="ctr">
                        <a:lnSpc>
                          <a:spcPct val="250000"/>
                        </a:lnSpc>
                        <a:spcAft>
                          <a:spcPts val="0"/>
                        </a:spcAft>
                      </a:pPr>
                      <a:r>
                        <a:rPr lang="zh-CN" altLang="en-US" sz="2000" kern="1200" dirty="0" smtClean="0"/>
                        <a:t>管理学</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r>
              <a:tr h="841918">
                <a:tc vMerge="1">
                  <a:txBody>
                    <a:bodyPr/>
                    <a:lstStyle/>
                    <a:p>
                      <a:pPr marL="0" marR="0" indent="0" algn="just" defTabSz="914400" rtl="0" eaLnBrk="1" fontAlgn="auto" latinLnBrk="0" hangingPunct="1">
                        <a:lnSpc>
                          <a:spcPct val="250000"/>
                        </a:lnSpc>
                        <a:spcBef>
                          <a:spcPts val="0"/>
                        </a:spcBef>
                        <a:spcAft>
                          <a:spcPts val="0"/>
                        </a:spcAft>
                        <a:buClrTx/>
                        <a:buSzTx/>
                        <a:buFontTx/>
                        <a:buNone/>
                        <a:tabLst/>
                        <a:defRPr/>
                      </a:pPr>
                      <a:endParaRPr lang="zh-CN" altLang="en-US" sz="2000" b="1" kern="1200" dirty="0" smtClean="0">
                        <a:solidFill>
                          <a:schemeClr val="tx1"/>
                        </a:solidFill>
                        <a:latin typeface="+mn-ea"/>
                        <a:ea typeface="+mn-ea"/>
                        <a:cs typeface="+mn-cs"/>
                      </a:endParaRPr>
                    </a:p>
                  </a:txBody>
                  <a:tcPr marL="252000" marR="0" marT="0" marB="0"/>
                </a:tc>
                <a:tc gridSpan="5">
                  <a:txBody>
                    <a:bodyPr/>
                    <a:lstStyle/>
                    <a:p>
                      <a:pPr marL="0" marR="0" indent="0" algn="ctr" defTabSz="914400" rtl="0" eaLnBrk="1" fontAlgn="auto" latinLnBrk="0" hangingPunct="1">
                        <a:lnSpc>
                          <a:spcPts val="1400"/>
                        </a:lnSpc>
                        <a:spcBef>
                          <a:spcPts val="0"/>
                        </a:spcBef>
                        <a:spcAft>
                          <a:spcPts val="0"/>
                        </a:spcAft>
                        <a:buClrTx/>
                        <a:buSzTx/>
                        <a:buFontTx/>
                        <a:buNone/>
                        <a:tabLst/>
                        <a:defRPr/>
                      </a:pPr>
                      <a:r>
                        <a:rPr lang="zh-CN" altLang="en-US" sz="2000" kern="1200" dirty="0" smtClean="0"/>
                        <a:t>  </a:t>
                      </a:r>
                      <a:endParaRPr lang="en-US" altLang="zh-CN" sz="2000" kern="1200" dirty="0" smtClean="0"/>
                    </a:p>
                    <a:p>
                      <a:pPr marL="0" marR="0" indent="0" algn="ctr" defTabSz="914400" rtl="0" eaLnBrk="1" fontAlgn="auto" latinLnBrk="0" hangingPunct="1">
                        <a:lnSpc>
                          <a:spcPct val="150000"/>
                        </a:lnSpc>
                        <a:spcBef>
                          <a:spcPts val="0"/>
                        </a:spcBef>
                        <a:spcAft>
                          <a:spcPts val="0"/>
                        </a:spcAft>
                        <a:buClrTx/>
                        <a:buSzTx/>
                        <a:buFontTx/>
                        <a:buNone/>
                        <a:tabLst/>
                        <a:defRPr/>
                      </a:pPr>
                      <a:r>
                        <a:rPr lang="zh-CN" altLang="en-US" sz="2000" kern="1200" dirty="0" smtClean="0"/>
                        <a:t>  </a:t>
                      </a:r>
                      <a:r>
                        <a:rPr lang="zh-CN" altLang="en-US" sz="2000" kern="1200" baseline="0" dirty="0" smtClean="0"/>
                        <a:t>  </a:t>
                      </a:r>
                      <a:r>
                        <a:rPr lang="zh-CN" altLang="en-US" sz="2000" kern="1200" dirty="0" smtClean="0"/>
                        <a:t>伊斯兰教科学特辑、  伊斯兰教金融、 伊斯兰教其他学科、 </a:t>
                      </a:r>
                      <a:endParaRPr lang="en-US" altLang="zh-CN" sz="2000" kern="1200" dirty="0" smtClean="0"/>
                    </a:p>
                    <a:p>
                      <a:pPr marL="0" marR="0" indent="0" algn="l" defTabSz="914400" rtl="0" eaLnBrk="1" fontAlgn="auto" latinLnBrk="0" hangingPunct="1">
                        <a:lnSpc>
                          <a:spcPct val="150000"/>
                        </a:lnSpc>
                        <a:spcBef>
                          <a:spcPts val="0"/>
                        </a:spcBef>
                        <a:spcAft>
                          <a:spcPts val="0"/>
                        </a:spcAft>
                        <a:buClrTx/>
                        <a:buSzTx/>
                        <a:buFontTx/>
                        <a:buNone/>
                        <a:tabLst/>
                        <a:defRPr/>
                      </a:pPr>
                      <a:r>
                        <a:rPr lang="zh-CN" altLang="en-US" sz="2000" kern="1200" dirty="0" smtClean="0"/>
                        <a:t>    伊斯兰教研究系列、伊斯兰教银行与金融 </a:t>
                      </a:r>
                      <a:r>
                        <a:rPr lang="en-US" altLang="zh-CN" sz="2000" kern="1200" dirty="0" smtClean="0"/>
                        <a:t>… …</a:t>
                      </a:r>
                      <a:endParaRPr lang="zh-CN" altLang="en-US" sz="2000" b="1" kern="1200" dirty="0" smtClean="0">
                        <a:solidFill>
                          <a:schemeClr val="tx1"/>
                        </a:solidFill>
                        <a:latin typeface="华文细黑" pitchFamily="2" charset="-122"/>
                        <a:ea typeface="华文细黑" pitchFamily="2" charset="-122"/>
                        <a:cs typeface="+mn-cs"/>
                      </a:endParaRPr>
                    </a:p>
                  </a:txBody>
                  <a:tcPr marL="252000" marR="0" marT="0" marB="0"/>
                </a:tc>
                <a:tc hMerge="1">
                  <a:txBody>
                    <a:bodyPr/>
                    <a:lstStyle/>
                    <a:p>
                      <a:pPr algn="l">
                        <a:lnSpc>
                          <a:spcPct val="125000"/>
                        </a:lnSpc>
                        <a:spcAft>
                          <a:spcPts val="0"/>
                        </a:spcAft>
                      </a:pPr>
                      <a:endParaRPr lang="zh-CN" altLang="en-US" sz="1800" kern="1200" dirty="0" smtClean="0">
                        <a:solidFill>
                          <a:schemeClr val="tx1"/>
                        </a:solidFill>
                        <a:latin typeface="+mn-ea"/>
                        <a:ea typeface="+mn-ea"/>
                        <a:cs typeface="+mn-cs"/>
                      </a:endParaRPr>
                    </a:p>
                  </a:txBody>
                  <a:tcPr marL="68580" marR="68580" marT="0" marB="0"/>
                </a:tc>
                <a:tc hMerge="1">
                  <a:txBody>
                    <a:bodyPr/>
                    <a:lstStyle/>
                    <a:p>
                      <a:pPr algn="l">
                        <a:lnSpc>
                          <a:spcPct val="125000"/>
                        </a:lnSpc>
                        <a:spcAft>
                          <a:spcPts val="0"/>
                        </a:spcAft>
                      </a:pPr>
                      <a:endParaRPr lang="zh-CN" altLang="en-US" sz="1800" kern="1200" dirty="0" smtClean="0">
                        <a:solidFill>
                          <a:schemeClr val="tx1"/>
                        </a:solidFill>
                        <a:latin typeface="+mn-ea"/>
                        <a:ea typeface="+mn-ea"/>
                        <a:cs typeface="+mn-cs"/>
                      </a:endParaRPr>
                    </a:p>
                  </a:txBody>
                  <a:tcPr marL="68580" marR="68580" marT="0" marB="0"/>
                </a:tc>
                <a:tc hMerge="1">
                  <a:txBody>
                    <a:bodyPr/>
                    <a:lstStyle/>
                    <a:p>
                      <a:pPr algn="l">
                        <a:lnSpc>
                          <a:spcPct val="125000"/>
                        </a:lnSpc>
                        <a:spcAft>
                          <a:spcPts val="0"/>
                        </a:spcAft>
                      </a:pPr>
                      <a:endParaRPr lang="zh-CN" altLang="en-US" sz="1800" kern="1200" dirty="0" smtClean="0">
                        <a:solidFill>
                          <a:schemeClr val="tx1"/>
                        </a:solidFill>
                        <a:latin typeface="+mn-ea"/>
                        <a:ea typeface="+mn-ea"/>
                        <a:cs typeface="+mn-cs"/>
                      </a:endParaRPr>
                    </a:p>
                  </a:txBody>
                  <a:tcPr marL="68580" marR="68580" marT="0" marB="0"/>
                </a:tc>
                <a:tc hMerge="1">
                  <a:txBody>
                    <a:bodyPr/>
                    <a:lstStyle/>
                    <a:p>
                      <a:pPr algn="l">
                        <a:lnSpc>
                          <a:spcPct val="125000"/>
                        </a:lnSpc>
                        <a:spcAft>
                          <a:spcPts val="0"/>
                        </a:spcAft>
                      </a:pPr>
                      <a:endParaRPr lang="zh-CN" altLang="en-US" sz="1800" kern="1200" dirty="0" smtClean="0">
                        <a:solidFill>
                          <a:schemeClr val="tx1"/>
                        </a:solidFill>
                        <a:latin typeface="+mn-ea"/>
                        <a:ea typeface="+mn-ea"/>
                        <a:cs typeface="+mn-cs"/>
                      </a:endParaRPr>
                    </a:p>
                  </a:txBody>
                  <a:tcPr marL="68580" marR="68580" marT="0" marB="0"/>
                </a:tc>
              </a:tr>
            </a:tbl>
          </a:graphicData>
        </a:graphic>
      </p:graphicFrame>
      <p:sp>
        <p:nvSpPr>
          <p:cNvPr id="6" name="TextBox 5"/>
          <p:cNvSpPr txBox="1"/>
          <p:nvPr/>
        </p:nvSpPr>
        <p:spPr>
          <a:xfrm>
            <a:off x="3456136" y="821721"/>
            <a:ext cx="5616624" cy="923330"/>
          </a:xfrm>
          <a:prstGeom prst="rect">
            <a:avLst/>
          </a:prstGeom>
          <a:noFill/>
        </p:spPr>
        <p:txBody>
          <a:bodyPr wrap="square" rtlCol="0">
            <a:spAutoFit/>
          </a:bodyPr>
          <a:lstStyle/>
          <a:p>
            <a:pPr>
              <a:lnSpc>
                <a:spcPct val="150000"/>
              </a:lnSpc>
            </a:pPr>
            <a:r>
              <a:rPr lang="en-US" altLang="zh-CN" dirty="0" smtClean="0">
                <a:solidFill>
                  <a:prstClr val="black"/>
                </a:solidFill>
                <a:latin typeface="华文细黑" pitchFamily="2" charset="-122"/>
                <a:ea typeface="华文细黑" pitchFamily="2" charset="-122"/>
              </a:rPr>
              <a:t>Al Manhal </a:t>
            </a:r>
            <a:r>
              <a:rPr lang="zh-CN" altLang="en-US" dirty="0" smtClean="0">
                <a:solidFill>
                  <a:prstClr val="black"/>
                </a:solidFill>
                <a:latin typeface="华文细黑" pitchFamily="2" charset="-122"/>
                <a:ea typeface="华文细黑" pitchFamily="2" charset="-122"/>
              </a:rPr>
              <a:t>电子资源，以人文社科为主，同时也包含地球科学，生物学，医学，科学技术等资源</a:t>
            </a:r>
            <a:endParaRPr lang="zh-CN" altLang="en-US" sz="2000" dirty="0">
              <a:latin typeface="华文细黑" pitchFamily="2" charset="-122"/>
              <a:ea typeface="华文细黑" pitchFamily="2"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503809" y="3501010"/>
            <a:ext cx="3915795" cy="2952329"/>
            <a:chOff x="-158123" y="2871719"/>
            <a:chExt cx="4063560" cy="3726287"/>
          </a:xfrm>
        </p:grpSpPr>
        <p:pic>
          <p:nvPicPr>
            <p:cNvPr id="9218" name="Picture 2" descr="c:\users\igroup\appdata\roaming\360se6\USERDA~1\Temp\JOURNA~1.PNG"/>
            <p:cNvPicPr>
              <a:picLocks noChangeAspect="1" noChangeArrowheads="1"/>
            </p:cNvPicPr>
            <p:nvPr/>
          </p:nvPicPr>
          <p:blipFill>
            <a:blip r:embed="rId3" cstate="print"/>
            <a:srcRect/>
            <a:stretch>
              <a:fillRect/>
            </a:stretch>
          </p:blipFill>
          <p:spPr bwMode="auto">
            <a:xfrm>
              <a:off x="-158123" y="2871720"/>
              <a:ext cx="1270163" cy="1799999"/>
            </a:xfrm>
            <a:prstGeom prst="rect">
              <a:avLst/>
            </a:prstGeom>
            <a:noFill/>
          </p:spPr>
        </p:pic>
        <p:pic>
          <p:nvPicPr>
            <p:cNvPr id="9222" name="Picture 6" descr="c:\users\igroup\appdata\roaming\360se6\USERDA~1\Temp\JOURNA~3.PNG"/>
            <p:cNvPicPr>
              <a:picLocks noChangeAspect="1" noChangeArrowheads="1"/>
            </p:cNvPicPr>
            <p:nvPr/>
          </p:nvPicPr>
          <p:blipFill>
            <a:blip r:embed="rId4" cstate="print"/>
            <a:srcRect/>
            <a:stretch>
              <a:fillRect/>
            </a:stretch>
          </p:blipFill>
          <p:spPr bwMode="auto">
            <a:xfrm>
              <a:off x="2681437" y="4879823"/>
              <a:ext cx="1224000" cy="1718182"/>
            </a:xfrm>
            <a:prstGeom prst="rect">
              <a:avLst/>
            </a:prstGeom>
            <a:noFill/>
          </p:spPr>
        </p:pic>
        <p:pic>
          <p:nvPicPr>
            <p:cNvPr id="9226" name="Picture 10" descr="c:\users\igroup\appdata\roaming\360se6\USERDA~1\Temp\JOB22D~1.PNG"/>
            <p:cNvPicPr>
              <a:picLocks noChangeAspect="1" noChangeArrowheads="1"/>
            </p:cNvPicPr>
            <p:nvPr/>
          </p:nvPicPr>
          <p:blipFill>
            <a:blip r:embed="rId5" cstate="print"/>
            <a:srcRect/>
            <a:stretch>
              <a:fillRect/>
            </a:stretch>
          </p:blipFill>
          <p:spPr bwMode="auto">
            <a:xfrm>
              <a:off x="1249077" y="2871719"/>
              <a:ext cx="1282910" cy="1799999"/>
            </a:xfrm>
            <a:prstGeom prst="rect">
              <a:avLst/>
            </a:prstGeom>
            <a:noFill/>
          </p:spPr>
        </p:pic>
        <p:pic>
          <p:nvPicPr>
            <p:cNvPr id="9228" name="Picture 12" descr="c:\users\igroup\appdata\roaming\360se6\USERDA~1\Temp\JODD85~1.PNG"/>
            <p:cNvPicPr>
              <a:picLocks noChangeAspect="1" noChangeArrowheads="1"/>
            </p:cNvPicPr>
            <p:nvPr/>
          </p:nvPicPr>
          <p:blipFill>
            <a:blip r:embed="rId6" cstate="print"/>
            <a:srcRect/>
            <a:stretch>
              <a:fillRect/>
            </a:stretch>
          </p:blipFill>
          <p:spPr bwMode="auto">
            <a:xfrm>
              <a:off x="1271987" y="4896548"/>
              <a:ext cx="1260000" cy="1701458"/>
            </a:xfrm>
            <a:prstGeom prst="rect">
              <a:avLst/>
            </a:prstGeom>
            <a:noFill/>
          </p:spPr>
        </p:pic>
        <p:pic>
          <p:nvPicPr>
            <p:cNvPr id="9232" name="Picture 16" descr="c:\users\igroup\appdata\roaming\360se6\USERDA~1\Temp\JOF2F7~1.PNG"/>
            <p:cNvPicPr>
              <a:picLocks noChangeAspect="1" noChangeArrowheads="1"/>
            </p:cNvPicPr>
            <p:nvPr/>
          </p:nvPicPr>
          <p:blipFill>
            <a:blip r:embed="rId7" cstate="print"/>
            <a:srcRect/>
            <a:stretch>
              <a:fillRect/>
            </a:stretch>
          </p:blipFill>
          <p:spPr bwMode="auto">
            <a:xfrm>
              <a:off x="2681437" y="2871720"/>
              <a:ext cx="1195714" cy="1799999"/>
            </a:xfrm>
            <a:prstGeom prst="rect">
              <a:avLst/>
            </a:prstGeom>
            <a:noFill/>
          </p:spPr>
        </p:pic>
        <p:pic>
          <p:nvPicPr>
            <p:cNvPr id="9224" name="Picture 8" descr="c:\users\igroup\appdata\roaming\360se6\USERDA~1\Temp\JOURNA~4.PNG"/>
            <p:cNvPicPr>
              <a:picLocks noChangeAspect="1" noChangeArrowheads="1"/>
            </p:cNvPicPr>
            <p:nvPr/>
          </p:nvPicPr>
          <p:blipFill>
            <a:blip r:embed="rId8" cstate="print"/>
            <a:srcRect/>
            <a:stretch>
              <a:fillRect/>
            </a:stretch>
          </p:blipFill>
          <p:spPr bwMode="auto">
            <a:xfrm>
              <a:off x="-158123" y="4874829"/>
              <a:ext cx="1260000" cy="1723175"/>
            </a:xfrm>
            <a:prstGeom prst="rect">
              <a:avLst/>
            </a:prstGeom>
            <a:noFill/>
          </p:spPr>
        </p:pic>
      </p:grpSp>
      <p:sp>
        <p:nvSpPr>
          <p:cNvPr id="11" name="TextBox 10"/>
          <p:cNvSpPr txBox="1"/>
          <p:nvPr/>
        </p:nvSpPr>
        <p:spPr>
          <a:xfrm>
            <a:off x="431800" y="692696"/>
            <a:ext cx="4896545" cy="430887"/>
          </a:xfrm>
          <a:prstGeom prst="rect">
            <a:avLst/>
          </a:prstGeom>
          <a:noFill/>
        </p:spPr>
        <p:txBody>
          <a:bodyPr wrap="square" rtlCol="0">
            <a:spAutoFit/>
          </a:bodyPr>
          <a:lstStyle/>
          <a:p>
            <a:r>
              <a:rPr lang="zh-CN" altLang="en-US" sz="2200" b="1" dirty="0" smtClean="0">
                <a:latin typeface="+mj-lt"/>
                <a:ea typeface="华文细黑" pitchFamily="2" charset="-122"/>
                <a:cs typeface="Arial" pitchFamily="34" charset="0"/>
              </a:rPr>
              <a:t>   </a:t>
            </a:r>
            <a:r>
              <a:rPr lang="en-US" altLang="zh-CN" sz="2200" b="1" dirty="0" smtClean="0">
                <a:latin typeface="+mj-lt"/>
                <a:ea typeface="华文细黑" pitchFamily="2" charset="-122"/>
                <a:cs typeface="Arial" pitchFamily="34" charset="0"/>
              </a:rPr>
              <a:t>Al Manhal </a:t>
            </a:r>
            <a:r>
              <a:rPr lang="zh-CN" altLang="en-US" sz="2200" b="1" dirty="0" smtClean="0">
                <a:latin typeface="+mj-lt"/>
                <a:ea typeface="华文细黑" pitchFamily="2" charset="-122"/>
                <a:cs typeface="Arial" pitchFamily="34" charset="0"/>
              </a:rPr>
              <a:t>电子期刊</a:t>
            </a:r>
          </a:p>
        </p:txBody>
      </p:sp>
      <p:sp>
        <p:nvSpPr>
          <p:cNvPr id="12" name="Rectangle 27"/>
          <p:cNvSpPr>
            <a:spLocks noChangeArrowheads="1"/>
          </p:cNvSpPr>
          <p:nvPr/>
        </p:nvSpPr>
        <p:spPr bwMode="auto">
          <a:xfrm>
            <a:off x="359792" y="1001924"/>
            <a:ext cx="7344816" cy="24006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nSpc>
                <a:spcPct val="150000"/>
              </a:lnSpc>
            </a:pPr>
            <a:r>
              <a:rPr kumimoji="0" lang="en-US" altLang="zh-CN" sz="2000" b="0" i="0" u="none" strike="noStrike" cap="none" normalizeH="0" baseline="0" dirty="0" smtClean="0">
                <a:ln>
                  <a:noFill/>
                </a:ln>
                <a:solidFill>
                  <a:schemeClr val="tx1"/>
                </a:solidFill>
                <a:effectLst/>
                <a:latin typeface="华文细黑" pitchFamily="2" charset="-122"/>
                <a:ea typeface="华文细黑" pitchFamily="2" charset="-122"/>
                <a:cs typeface="Arial" pitchFamily="34" charset="0"/>
              </a:rPr>
              <a:t>— </a:t>
            </a:r>
            <a:r>
              <a:rPr kumimoji="0" lang="zh-CN" altLang="en-US" sz="2000" b="0" i="0" u="none" strike="noStrike" cap="none" normalizeH="0" baseline="0" dirty="0" smtClean="0">
                <a:ln>
                  <a:noFill/>
                </a:ln>
                <a:solidFill>
                  <a:schemeClr val="tx1"/>
                </a:solidFill>
                <a:effectLst/>
                <a:latin typeface="华文细黑" pitchFamily="2" charset="-122"/>
                <a:ea typeface="华文细黑" pitchFamily="2" charset="-122"/>
                <a:cs typeface="Arial" pitchFamily="34" charset="0"/>
              </a:rPr>
              <a:t>人文社科、自然科学两个合集共计</a:t>
            </a:r>
            <a:r>
              <a:rPr lang="zh-CN" altLang="zh-CN" sz="2000" dirty="0" smtClean="0">
                <a:latin typeface="华文细黑" pitchFamily="2" charset="-122"/>
                <a:ea typeface="华文细黑" pitchFamily="2" charset="-122"/>
              </a:rPr>
              <a:t>超过</a:t>
            </a:r>
            <a:r>
              <a:rPr lang="en-US" altLang="zh-CN" sz="2000" dirty="0" smtClean="0">
                <a:latin typeface="华文细黑" pitchFamily="2" charset="-122"/>
                <a:ea typeface="华文细黑" pitchFamily="2" charset="-122"/>
              </a:rPr>
              <a:t>460</a:t>
            </a:r>
            <a:r>
              <a:rPr lang="zh-CN" altLang="en-US" sz="2000" dirty="0" smtClean="0">
                <a:latin typeface="华文细黑" pitchFamily="2" charset="-122"/>
                <a:ea typeface="华文细黑" pitchFamily="2" charset="-122"/>
              </a:rPr>
              <a:t>种</a:t>
            </a:r>
            <a:r>
              <a:rPr lang="zh-CN" altLang="zh-CN" sz="2000" dirty="0" smtClean="0">
                <a:latin typeface="华文细黑" pitchFamily="2" charset="-122"/>
                <a:ea typeface="华文细黑" pitchFamily="2" charset="-122"/>
              </a:rPr>
              <a:t>期刊</a:t>
            </a:r>
            <a:r>
              <a:rPr lang="zh-CN" altLang="en-US" sz="2000" dirty="0" smtClean="0">
                <a:latin typeface="华文细黑" pitchFamily="2" charset="-122"/>
                <a:ea typeface="华文细黑" pitchFamily="2" charset="-122"/>
              </a:rPr>
              <a:t>；</a:t>
            </a:r>
            <a:endParaRPr lang="en-US" altLang="zh-CN" sz="2000" dirty="0" smtClean="0">
              <a:latin typeface="华文细黑" pitchFamily="2" charset="-122"/>
              <a:ea typeface="华文细黑" pitchFamily="2" charset="-122"/>
            </a:endParaRPr>
          </a:p>
          <a:p>
            <a:pPr>
              <a:lnSpc>
                <a:spcPct val="150000"/>
              </a:lnSpc>
            </a:pPr>
            <a:r>
              <a:rPr lang="en-US" altLang="zh-CN" sz="2000" dirty="0" smtClean="0">
                <a:latin typeface="华文细黑" pitchFamily="2" charset="-122"/>
                <a:ea typeface="华文细黑" pitchFamily="2" charset="-122"/>
                <a:cs typeface="Arial" pitchFamily="34" charset="0"/>
              </a:rPr>
              <a:t>— </a:t>
            </a:r>
            <a:r>
              <a:rPr lang="zh-CN" altLang="zh-CN" sz="2000" dirty="0" smtClean="0">
                <a:latin typeface="华文细黑" pitchFamily="2" charset="-122"/>
                <a:ea typeface="华文细黑" pitchFamily="2" charset="-122"/>
              </a:rPr>
              <a:t>与阿拉伯世界</a:t>
            </a:r>
            <a:r>
              <a:rPr lang="en-US" altLang="zh-CN" sz="2000" dirty="0" smtClean="0">
                <a:latin typeface="华文细黑" pitchFamily="2" charset="-122"/>
                <a:ea typeface="华文细黑" pitchFamily="2" charset="-122"/>
              </a:rPr>
              <a:t>277</a:t>
            </a:r>
            <a:r>
              <a:rPr lang="zh-CN" altLang="zh-CN" sz="2000" dirty="0" smtClean="0">
                <a:latin typeface="华文细黑" pitchFamily="2" charset="-122"/>
                <a:ea typeface="华文细黑" pitchFamily="2" charset="-122"/>
              </a:rPr>
              <a:t>家优秀出版社合作；</a:t>
            </a:r>
            <a:endParaRPr lang="en-US" altLang="zh-CN" sz="2000" dirty="0" smtClean="0">
              <a:latin typeface="华文细黑" pitchFamily="2" charset="-122"/>
              <a:ea typeface="华文细黑" pitchFamily="2" charset="-122"/>
            </a:endParaRPr>
          </a:p>
          <a:p>
            <a:pPr>
              <a:lnSpc>
                <a:spcPct val="150000"/>
              </a:lnSpc>
            </a:pPr>
            <a:r>
              <a:rPr lang="en-US" altLang="zh-CN" sz="2000" dirty="0" smtClean="0">
                <a:latin typeface="华文细黑" pitchFamily="2" charset="-122"/>
                <a:ea typeface="华文细黑" pitchFamily="2" charset="-122"/>
                <a:cs typeface="Arial" pitchFamily="34" charset="0"/>
              </a:rPr>
              <a:t>— </a:t>
            </a:r>
            <a:r>
              <a:rPr lang="zh-CN" altLang="zh-CN" sz="2000" dirty="0" smtClean="0">
                <a:latin typeface="华文细黑" pitchFamily="2" charset="-122"/>
                <a:ea typeface="华文细黑" pitchFamily="2" charset="-122"/>
              </a:rPr>
              <a:t>提供文献</a:t>
            </a:r>
            <a:r>
              <a:rPr lang="en-US" altLang="zh-CN" sz="2000" dirty="0" smtClean="0">
                <a:latin typeface="华文细黑" pitchFamily="2" charset="-122"/>
                <a:ea typeface="华文细黑" pitchFamily="2" charset="-122"/>
              </a:rPr>
              <a:t>DOI</a:t>
            </a:r>
            <a:r>
              <a:rPr lang="zh-CN" altLang="zh-CN" sz="2000" dirty="0" smtClean="0">
                <a:latin typeface="华文细黑" pitchFamily="2" charset="-122"/>
                <a:ea typeface="华文细黑" pitchFamily="2" charset="-122"/>
              </a:rPr>
              <a:t>；</a:t>
            </a:r>
            <a:endParaRPr lang="en-US" altLang="zh-CN" sz="2000" dirty="0" smtClean="0">
              <a:latin typeface="华文细黑" pitchFamily="2" charset="-122"/>
              <a:ea typeface="华文细黑" pitchFamily="2" charset="-122"/>
            </a:endParaRPr>
          </a:p>
          <a:p>
            <a:pPr>
              <a:lnSpc>
                <a:spcPct val="150000"/>
              </a:lnSpc>
            </a:pPr>
            <a:r>
              <a:rPr lang="en-US" altLang="zh-CN" sz="2000" dirty="0" smtClean="0">
                <a:latin typeface="华文细黑" pitchFamily="2" charset="-122"/>
                <a:ea typeface="华文细黑" pitchFamily="2" charset="-122"/>
                <a:cs typeface="Arial" pitchFamily="34" charset="0"/>
              </a:rPr>
              <a:t>— </a:t>
            </a:r>
            <a:r>
              <a:rPr lang="zh-CN" altLang="zh-CN" sz="2000" dirty="0" smtClean="0">
                <a:latin typeface="华文细黑" pitchFamily="2" charset="-122"/>
                <a:ea typeface="华文细黑" pitchFamily="2" charset="-122"/>
              </a:rPr>
              <a:t>语言：阿拉伯语、英语、法语、</a:t>
            </a:r>
            <a:r>
              <a:rPr lang="zh-CN" altLang="zh-CN" sz="2000" dirty="0" smtClean="0">
                <a:latin typeface="华文细黑" pitchFamily="2" charset="-122"/>
                <a:ea typeface="华文细黑" pitchFamily="2" charset="-122"/>
              </a:rPr>
              <a:t>希伯来语</a:t>
            </a:r>
            <a:r>
              <a:rPr lang="zh-CN" altLang="en-US" sz="2000" dirty="0" smtClean="0">
                <a:latin typeface="华文细黑" pitchFamily="2" charset="-122"/>
                <a:ea typeface="华文细黑" pitchFamily="2" charset="-122"/>
              </a:rPr>
              <a:t>、马来语、</a:t>
            </a:r>
            <a:endParaRPr lang="en-US" altLang="zh-CN" sz="2000" dirty="0" smtClean="0">
              <a:latin typeface="华文细黑" pitchFamily="2" charset="-122"/>
              <a:ea typeface="华文细黑" pitchFamily="2" charset="-122"/>
            </a:endParaRPr>
          </a:p>
          <a:p>
            <a:pPr>
              <a:lnSpc>
                <a:spcPct val="150000"/>
              </a:lnSpc>
            </a:pPr>
            <a:r>
              <a:rPr lang="en-US" altLang="zh-CN" sz="2000" dirty="0" smtClean="0">
                <a:latin typeface="华文细黑" pitchFamily="2" charset="-122"/>
                <a:ea typeface="华文细黑" pitchFamily="2" charset="-122"/>
              </a:rPr>
              <a:t> </a:t>
            </a:r>
            <a:r>
              <a:rPr lang="en-US" altLang="zh-CN" sz="2000" dirty="0" smtClean="0">
                <a:latin typeface="华文细黑" pitchFamily="2" charset="-122"/>
                <a:ea typeface="华文细黑" pitchFamily="2" charset="-122"/>
              </a:rPr>
              <a:t>   </a:t>
            </a:r>
            <a:r>
              <a:rPr lang="zh-CN" altLang="zh-CN" sz="2000" dirty="0" smtClean="0">
                <a:latin typeface="华文细黑" pitchFamily="2" charset="-122"/>
                <a:ea typeface="华文细黑" pitchFamily="2" charset="-122"/>
              </a:rPr>
              <a:t>西班牙语</a:t>
            </a:r>
            <a:r>
              <a:rPr lang="zh-CN" altLang="zh-CN" sz="2000" dirty="0" smtClean="0">
                <a:latin typeface="华文细黑" pitchFamily="2" charset="-122"/>
                <a:ea typeface="华文细黑" pitchFamily="2" charset="-122"/>
              </a:rPr>
              <a:t>；</a:t>
            </a:r>
            <a:endParaRPr lang="zh-CN" altLang="zh-CN" sz="2000" dirty="0">
              <a:latin typeface="华文细黑" pitchFamily="2" charset="-122"/>
              <a:ea typeface="华文细黑" pitchFamily="2" charset="-122"/>
            </a:endParaRPr>
          </a:p>
        </p:txBody>
      </p:sp>
      <p:grpSp>
        <p:nvGrpSpPr>
          <p:cNvPr id="18" name="组合 17"/>
          <p:cNvGrpSpPr/>
          <p:nvPr/>
        </p:nvGrpSpPr>
        <p:grpSpPr>
          <a:xfrm>
            <a:off x="6768503" y="800708"/>
            <a:ext cx="3096344" cy="5324535"/>
            <a:chOff x="6768504" y="988501"/>
            <a:chExt cx="3096344" cy="5145229"/>
          </a:xfrm>
        </p:grpSpPr>
        <p:sp>
          <p:nvSpPr>
            <p:cNvPr id="15" name="Rectangle 28"/>
            <p:cNvSpPr>
              <a:spLocks noChangeArrowheads="1"/>
            </p:cNvSpPr>
            <p:nvPr/>
          </p:nvSpPr>
          <p:spPr bwMode="auto">
            <a:xfrm>
              <a:off x="6768504" y="988501"/>
              <a:ext cx="3096344" cy="51452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fontAlgn="base">
                <a:spcBef>
                  <a:spcPct val="0"/>
                </a:spcBef>
                <a:spcAft>
                  <a:spcPct val="0"/>
                </a:spcAft>
              </a:pPr>
              <a:r>
                <a:rPr lang="zh-CN" altLang="zh-CN" sz="2000" dirty="0" smtClean="0">
                  <a:latin typeface="华文细黑" pitchFamily="2" charset="-122"/>
                  <a:ea typeface="华文细黑" pitchFamily="2" charset="-122"/>
                  <a:cs typeface="Arial" pitchFamily="34" charset="0"/>
                </a:rPr>
                <a:t>电子期刊系列：</a:t>
              </a:r>
              <a:endParaRPr lang="en-US" altLang="zh-CN" sz="2000" dirty="0" smtClean="0">
                <a:latin typeface="华文细黑" pitchFamily="2" charset="-122"/>
                <a:ea typeface="华文细黑" pitchFamily="2" charset="-122"/>
                <a:cs typeface="Arial" pitchFamily="34" charset="0"/>
              </a:endParaRPr>
            </a:p>
            <a:p>
              <a:pPr algn="r" fontAlgn="base">
                <a:spcBef>
                  <a:spcPct val="0"/>
                </a:spcBef>
                <a:spcAft>
                  <a:spcPct val="0"/>
                </a:spcAft>
              </a:pPr>
              <a:endParaRPr lang="zh-CN" altLang="zh-CN" sz="2000" dirty="0" smtClean="0">
                <a:latin typeface="华文细黑" pitchFamily="2" charset="-122"/>
                <a:ea typeface="华文细黑" pitchFamily="2" charset="-122"/>
                <a:cs typeface="Arial" pitchFamily="34" charset="0"/>
              </a:endParaRPr>
            </a:p>
            <a:p>
              <a:pPr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教育科学</a:t>
              </a:r>
            </a:p>
            <a:p>
              <a:pPr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心理学与哲学</a:t>
              </a:r>
            </a:p>
            <a:p>
              <a:pPr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历史、地理与传记</a:t>
              </a:r>
            </a:p>
            <a:p>
              <a:pPr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社会科学</a:t>
              </a:r>
            </a:p>
            <a:p>
              <a:pPr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商业与经济学</a:t>
              </a:r>
            </a:p>
            <a:p>
              <a:pPr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语言与文学</a:t>
              </a:r>
            </a:p>
            <a:p>
              <a:pPr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伊斯兰教研究</a:t>
              </a:r>
              <a:endParaRPr lang="zh-CN" altLang="en-US" sz="2000" dirty="0" smtClean="0">
                <a:latin typeface="华文细黑" pitchFamily="2" charset="-122"/>
                <a:ea typeface="华文细黑" pitchFamily="2" charset="-122"/>
                <a:cs typeface="Arial" pitchFamily="34" charset="0"/>
              </a:endParaRPr>
            </a:p>
            <a:p>
              <a:pPr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政治学与国际关系</a:t>
              </a:r>
            </a:p>
            <a:p>
              <a:pPr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法学</a:t>
              </a:r>
            </a:p>
            <a:p>
              <a:pPr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伊斯兰教银行</a:t>
              </a:r>
              <a:r>
                <a:rPr lang="zh-CN" altLang="en-US" sz="2000" dirty="0" smtClean="0">
                  <a:latin typeface="华文细黑" pitchFamily="2" charset="-122"/>
                  <a:ea typeface="华文细黑" pitchFamily="2" charset="-122"/>
                  <a:cs typeface="Arial" pitchFamily="34" charset="0"/>
                </a:rPr>
                <a:t>与金融</a:t>
              </a:r>
            </a:p>
            <a:p>
              <a:pPr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媒体与</a:t>
              </a:r>
              <a:r>
                <a:rPr lang="zh-CN" altLang="en-US" sz="2000" dirty="0" smtClean="0">
                  <a:latin typeface="华文细黑" pitchFamily="2" charset="-122"/>
                  <a:ea typeface="华文细黑" pitchFamily="2" charset="-122"/>
                  <a:cs typeface="Arial" pitchFamily="34" charset="0"/>
                </a:rPr>
                <a:t>传播</a:t>
              </a:r>
              <a:endParaRPr lang="zh-CN" altLang="en-US" sz="2000" dirty="0" smtClean="0">
                <a:latin typeface="华文细黑" pitchFamily="2" charset="-122"/>
                <a:ea typeface="华文细黑" pitchFamily="2" charset="-122"/>
                <a:cs typeface="Arial" pitchFamily="34" charset="0"/>
              </a:endParaRPr>
            </a:p>
            <a:p>
              <a:pPr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政治学</a:t>
              </a:r>
              <a:r>
                <a:rPr lang="zh-CN" altLang="en-US" sz="2000" dirty="0" smtClean="0">
                  <a:latin typeface="华文细黑" pitchFamily="2" charset="-122"/>
                  <a:ea typeface="华文细黑" pitchFamily="2" charset="-122"/>
                  <a:cs typeface="Arial" pitchFamily="34" charset="0"/>
                </a:rPr>
                <a:t>与国际关系</a:t>
              </a:r>
            </a:p>
            <a:p>
              <a:pPr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艺术与建筑</a:t>
              </a:r>
              <a:r>
                <a:rPr lang="zh-CN" altLang="zh-CN" sz="2000" dirty="0" smtClean="0">
                  <a:latin typeface="华文细黑" pitchFamily="2" charset="-122"/>
                  <a:ea typeface="华文细黑" pitchFamily="2" charset="-122"/>
                  <a:cs typeface="Arial" pitchFamily="34" charset="0"/>
                </a:rPr>
                <a:t>科学</a:t>
              </a:r>
              <a:r>
                <a:rPr lang="zh-CN" altLang="zh-CN" sz="2000" dirty="0" smtClean="0">
                  <a:latin typeface="华文细黑" pitchFamily="2" charset="-122"/>
                  <a:ea typeface="华文细黑" pitchFamily="2" charset="-122"/>
                  <a:cs typeface="Arial" pitchFamily="34" charset="0"/>
                </a:rPr>
                <a:t>技术</a:t>
              </a:r>
              <a:r>
                <a:rPr lang="zh-CN" altLang="en-US" sz="2000" dirty="0" smtClean="0">
                  <a:latin typeface="华文细黑" pitchFamily="2" charset="-122"/>
                  <a:ea typeface="华文细黑" pitchFamily="2" charset="-122"/>
                  <a:cs typeface="Arial" pitchFamily="34" charset="0"/>
                </a:rPr>
                <a:t>    </a:t>
              </a:r>
              <a:endParaRPr lang="en-US" altLang="zh-CN" sz="2000" dirty="0" smtClean="0">
                <a:latin typeface="华文细黑" pitchFamily="2" charset="-122"/>
                <a:ea typeface="华文细黑" pitchFamily="2" charset="-122"/>
                <a:cs typeface="Arial" pitchFamily="34" charset="0"/>
              </a:endParaRPr>
            </a:p>
            <a:p>
              <a:pPr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医学</a:t>
              </a:r>
            </a:p>
            <a:p>
              <a:pPr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法律</a:t>
              </a:r>
              <a:endParaRPr lang="zh-CN" altLang="zh-CN" sz="2000" dirty="0" smtClean="0">
                <a:latin typeface="华文细黑" pitchFamily="2" charset="-122"/>
                <a:ea typeface="华文细黑" pitchFamily="2" charset="-122"/>
                <a:cs typeface="Arial" pitchFamily="34" charset="0"/>
              </a:endParaRPr>
            </a:p>
          </p:txBody>
        </p:sp>
        <p:pic>
          <p:nvPicPr>
            <p:cNvPr id="16" name="图片 15"/>
            <p:cNvPicPr/>
            <p:nvPr/>
          </p:nvPicPr>
          <p:blipFill>
            <a:blip r:embed="rId9" cstate="print"/>
            <a:srcRect/>
            <a:stretch>
              <a:fillRect/>
            </a:stretch>
          </p:blipFill>
          <p:spPr bwMode="auto">
            <a:xfrm>
              <a:off x="6768505" y="1023292"/>
              <a:ext cx="1188000" cy="324000"/>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3807" y="908721"/>
            <a:ext cx="4896545" cy="430887"/>
          </a:xfrm>
          <a:prstGeom prst="rect">
            <a:avLst/>
          </a:prstGeom>
          <a:noFill/>
        </p:spPr>
        <p:txBody>
          <a:bodyPr wrap="square" rtlCol="0">
            <a:spAutoFit/>
          </a:bodyPr>
          <a:lstStyle/>
          <a:p>
            <a:r>
              <a:rPr lang="zh-CN" altLang="en-US" sz="2200" b="1" dirty="0" smtClean="0">
                <a:latin typeface="+mj-lt"/>
                <a:ea typeface="华文细黑" pitchFamily="2" charset="-122"/>
                <a:cs typeface="Arial" pitchFamily="34" charset="0"/>
              </a:rPr>
              <a:t>   </a:t>
            </a:r>
            <a:r>
              <a:rPr lang="en-US" altLang="zh-CN" sz="2200" b="1" dirty="0" smtClean="0">
                <a:latin typeface="+mj-lt"/>
                <a:ea typeface="华文细黑" pitchFamily="2" charset="-122"/>
                <a:cs typeface="Arial" pitchFamily="34" charset="0"/>
              </a:rPr>
              <a:t>Al Manhal </a:t>
            </a:r>
            <a:r>
              <a:rPr lang="zh-CN" altLang="en-US" sz="2200" b="1" dirty="0" smtClean="0">
                <a:latin typeface="+mj-lt"/>
                <a:ea typeface="华文细黑" pitchFamily="2" charset="-122"/>
                <a:cs typeface="Arial" pitchFamily="34" charset="0"/>
              </a:rPr>
              <a:t>电子研究报告</a:t>
            </a:r>
          </a:p>
        </p:txBody>
      </p:sp>
      <p:sp>
        <p:nvSpPr>
          <p:cNvPr id="3" name="Rectangle 27"/>
          <p:cNvSpPr>
            <a:spLocks noChangeArrowheads="1"/>
          </p:cNvSpPr>
          <p:nvPr/>
        </p:nvSpPr>
        <p:spPr bwMode="auto">
          <a:xfrm>
            <a:off x="359791" y="1170326"/>
            <a:ext cx="4608513"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lnSpc>
                <a:spcPct val="150000"/>
              </a:lnSpc>
              <a:spcBef>
                <a:spcPct val="0"/>
              </a:spcBef>
              <a:spcAft>
                <a:spcPct val="0"/>
              </a:spcAft>
            </a:pPr>
            <a:r>
              <a:rPr kumimoji="0" lang="en-US" altLang="zh-CN" sz="2000" b="0" i="0" u="none" strike="noStrike" cap="none" normalizeH="0" baseline="0" dirty="0" smtClean="0">
                <a:ln>
                  <a:noFill/>
                </a:ln>
                <a:solidFill>
                  <a:schemeClr val="tx1"/>
                </a:solidFill>
                <a:effectLst/>
                <a:latin typeface="华文细黑" pitchFamily="2" charset="-122"/>
                <a:ea typeface="华文细黑" pitchFamily="2" charset="-122"/>
                <a:cs typeface="Arial" pitchFamily="34" charset="0"/>
              </a:rPr>
              <a:t>— </a:t>
            </a:r>
            <a:r>
              <a:rPr lang="zh-CN" altLang="en-US" sz="2000" dirty="0" smtClean="0">
                <a:latin typeface="华文细黑" pitchFamily="2" charset="-122"/>
                <a:ea typeface="华文细黑" pitchFamily="2" charset="-122"/>
                <a:cs typeface="Arial" pitchFamily="34" charset="0"/>
              </a:rPr>
              <a:t>中东地区政治、经济、军事、社会</a:t>
            </a:r>
            <a:endParaRPr lang="en-US" altLang="zh-CN" sz="2000" dirty="0" smtClean="0">
              <a:latin typeface="华文细黑" pitchFamily="2" charset="-122"/>
              <a:ea typeface="华文细黑" pitchFamily="2" charset="-122"/>
              <a:cs typeface="Arial" pitchFamily="34" charset="0"/>
            </a:endParaRPr>
          </a:p>
          <a:p>
            <a:pPr lvl="0" fontAlgn="base">
              <a:lnSpc>
                <a:spcPct val="150000"/>
              </a:lnSpc>
              <a:spcBef>
                <a:spcPct val="0"/>
              </a:spcBef>
              <a:spcAft>
                <a:spcPct val="0"/>
              </a:spcAft>
            </a:pPr>
            <a:r>
              <a:rPr lang="en-US" altLang="zh-CN" sz="2000" dirty="0" smtClean="0">
                <a:latin typeface="华文细黑" pitchFamily="2" charset="-122"/>
                <a:ea typeface="华文细黑" pitchFamily="2" charset="-122"/>
                <a:cs typeface="Arial" pitchFamily="34" charset="0"/>
              </a:rPr>
              <a:t>     </a:t>
            </a:r>
            <a:r>
              <a:rPr lang="zh-CN" altLang="en-US" sz="2000" dirty="0" smtClean="0">
                <a:latin typeface="华文细黑" pitchFamily="2" charset="-122"/>
                <a:ea typeface="华文细黑" pitchFamily="2" charset="-122"/>
                <a:cs typeface="Arial" pitchFamily="34" charset="0"/>
              </a:rPr>
              <a:t>及安全问题的报告；</a:t>
            </a:r>
            <a:endParaRPr lang="en-US" altLang="zh-CN" sz="2000" dirty="0" smtClean="0">
              <a:latin typeface="华文细黑" pitchFamily="2" charset="-122"/>
              <a:ea typeface="华文细黑" pitchFamily="2" charset="-122"/>
              <a:cs typeface="Arial" pitchFamily="34" charset="0"/>
            </a:endParaRPr>
          </a:p>
          <a:p>
            <a:pPr lvl="0" fontAlgn="base">
              <a:lnSpc>
                <a:spcPct val="150000"/>
              </a:lnSpc>
              <a:spcBef>
                <a:spcPct val="0"/>
              </a:spcBef>
              <a:spcAft>
                <a:spcPct val="0"/>
              </a:spcAft>
            </a:pPr>
            <a:r>
              <a:rPr lang="en-US" altLang="zh-CN" sz="2000" dirty="0" smtClean="0">
                <a:latin typeface="华文细黑" pitchFamily="2" charset="-122"/>
                <a:ea typeface="华文细黑" pitchFamily="2" charset="-122"/>
                <a:cs typeface="Arial" pitchFamily="34" charset="0"/>
              </a:rPr>
              <a:t>— </a:t>
            </a:r>
            <a:r>
              <a:rPr lang="zh-CN" altLang="en-US" sz="2000" dirty="0" smtClean="0">
                <a:latin typeface="华文细黑" pitchFamily="2" charset="-122"/>
                <a:ea typeface="华文细黑" pitchFamily="2" charset="-122"/>
                <a:cs typeface="Arial" pitchFamily="34" charset="0"/>
              </a:rPr>
              <a:t>来源于阿拉伯地区领先智库及研究</a:t>
            </a:r>
            <a:endParaRPr lang="en-US" altLang="zh-CN" sz="2000" dirty="0" smtClean="0">
              <a:latin typeface="华文细黑" pitchFamily="2" charset="-122"/>
              <a:ea typeface="华文细黑" pitchFamily="2" charset="-122"/>
              <a:cs typeface="Arial" pitchFamily="34" charset="0"/>
            </a:endParaRPr>
          </a:p>
          <a:p>
            <a:pPr lvl="0" fontAlgn="base">
              <a:lnSpc>
                <a:spcPct val="150000"/>
              </a:lnSpc>
              <a:spcBef>
                <a:spcPct val="0"/>
              </a:spcBef>
              <a:spcAft>
                <a:spcPct val="0"/>
              </a:spcAft>
            </a:pPr>
            <a:r>
              <a:rPr lang="en-US" altLang="zh-CN" sz="2000" dirty="0" smtClean="0">
                <a:latin typeface="华文细黑" pitchFamily="2" charset="-122"/>
                <a:ea typeface="华文细黑" pitchFamily="2" charset="-122"/>
                <a:cs typeface="Arial" pitchFamily="34" charset="0"/>
              </a:rPr>
              <a:t>     </a:t>
            </a:r>
            <a:r>
              <a:rPr lang="zh-CN" altLang="en-US" sz="2000" dirty="0" smtClean="0">
                <a:latin typeface="华文细黑" pitchFamily="2" charset="-122"/>
                <a:ea typeface="华文细黑" pitchFamily="2" charset="-122"/>
                <a:cs typeface="Arial" pitchFamily="34" charset="0"/>
              </a:rPr>
              <a:t>机构的深度分析评论；</a:t>
            </a:r>
            <a:r>
              <a:rPr lang="en-US" altLang="zh-CN" sz="2000" dirty="0" smtClean="0">
                <a:latin typeface="华文细黑" pitchFamily="2" charset="-122"/>
                <a:ea typeface="华文细黑" pitchFamily="2" charset="-122"/>
                <a:cs typeface="Arial" pitchFamily="34" charset="0"/>
              </a:rPr>
              <a:t> </a:t>
            </a:r>
          </a:p>
          <a:p>
            <a:pPr lvl="0" fontAlgn="base">
              <a:lnSpc>
                <a:spcPct val="150000"/>
              </a:lnSpc>
              <a:spcBef>
                <a:spcPct val="0"/>
              </a:spcBef>
              <a:spcAft>
                <a:spcPct val="0"/>
              </a:spcAft>
            </a:pPr>
            <a:r>
              <a:rPr lang="en-US" altLang="zh-CN" sz="2000" dirty="0" smtClean="0">
                <a:latin typeface="华文细黑" pitchFamily="2" charset="-122"/>
                <a:ea typeface="华文细黑" pitchFamily="2" charset="-122"/>
                <a:cs typeface="Arial" pitchFamily="34" charset="0"/>
              </a:rPr>
              <a:t>— </a:t>
            </a:r>
            <a:r>
              <a:rPr lang="zh-CN" altLang="en-US" sz="2000" dirty="0" smtClean="0">
                <a:latin typeface="华文细黑" pitchFamily="2" charset="-122"/>
                <a:ea typeface="华文细黑" pitchFamily="2" charset="-122"/>
                <a:cs typeface="Arial" pitchFamily="34" charset="0"/>
              </a:rPr>
              <a:t>资源量超过</a:t>
            </a:r>
            <a:r>
              <a:rPr lang="en-US" altLang="zh-CN" sz="2000" dirty="0" smtClean="0">
                <a:latin typeface="华文细黑" pitchFamily="2" charset="-122"/>
                <a:ea typeface="华文细黑" pitchFamily="2" charset="-122"/>
                <a:cs typeface="Arial" pitchFamily="34" charset="0"/>
              </a:rPr>
              <a:t>10,000</a:t>
            </a:r>
            <a:r>
              <a:rPr lang="zh-CN" altLang="en-US" sz="2000" dirty="0" smtClean="0">
                <a:latin typeface="华文细黑" pitchFamily="2" charset="-122"/>
                <a:ea typeface="华文细黑" pitchFamily="2" charset="-122"/>
                <a:cs typeface="Arial" pitchFamily="34" charset="0"/>
              </a:rPr>
              <a:t>篇文献且每日更新；</a:t>
            </a:r>
            <a:endParaRPr lang="en-US" altLang="zh-CN" sz="2000" dirty="0" smtClean="0">
              <a:latin typeface="华文细黑" pitchFamily="2" charset="-122"/>
              <a:ea typeface="华文细黑" pitchFamily="2" charset="-122"/>
              <a:cs typeface="Arial" pitchFamily="34" charset="0"/>
            </a:endParaRPr>
          </a:p>
          <a:p>
            <a:pPr lvl="0" fontAlgn="base">
              <a:lnSpc>
                <a:spcPct val="150000"/>
              </a:lnSpc>
              <a:spcBef>
                <a:spcPct val="0"/>
              </a:spcBef>
              <a:spcAft>
                <a:spcPct val="0"/>
              </a:spcAft>
            </a:pPr>
            <a:r>
              <a:rPr lang="en-US" altLang="zh-CN" sz="2000" dirty="0" smtClean="0">
                <a:latin typeface="华文细黑" pitchFamily="2" charset="-122"/>
                <a:ea typeface="华文细黑" pitchFamily="2" charset="-122"/>
                <a:cs typeface="Arial" pitchFamily="34" charset="0"/>
              </a:rPr>
              <a:t>— </a:t>
            </a:r>
            <a:r>
              <a:rPr lang="zh-CN" altLang="en-US" sz="2000" dirty="0" smtClean="0">
                <a:latin typeface="华文细黑" pitchFamily="2" charset="-122"/>
                <a:ea typeface="华文细黑" pitchFamily="2" charset="-122"/>
                <a:cs typeface="Arial" pitchFamily="34" charset="0"/>
              </a:rPr>
              <a:t>包括</a:t>
            </a:r>
            <a:r>
              <a:rPr lang="en-US" altLang="zh-CN" sz="2000" dirty="0" smtClean="0">
                <a:latin typeface="华文细黑" pitchFamily="2" charset="-122"/>
                <a:ea typeface="华文细黑" pitchFamily="2" charset="-122"/>
                <a:cs typeface="Arial" pitchFamily="34" charset="0"/>
              </a:rPr>
              <a:t>3</a:t>
            </a:r>
            <a:r>
              <a:rPr lang="zh-CN" altLang="en-US" sz="2000" dirty="0" smtClean="0">
                <a:latin typeface="华文细黑" pitchFamily="2" charset="-122"/>
                <a:ea typeface="华文细黑" pitchFamily="2" charset="-122"/>
                <a:cs typeface="Arial" pitchFamily="34" charset="0"/>
              </a:rPr>
              <a:t>种日报，</a:t>
            </a:r>
            <a:r>
              <a:rPr lang="en-US" altLang="zh-CN" sz="2000" dirty="0" smtClean="0">
                <a:latin typeface="华文细黑" pitchFamily="2" charset="-122"/>
                <a:ea typeface="华文细黑" pitchFamily="2" charset="-122"/>
                <a:cs typeface="Arial" pitchFamily="34" charset="0"/>
              </a:rPr>
              <a:t>8</a:t>
            </a:r>
            <a:r>
              <a:rPr lang="zh-CN" altLang="en-US" sz="2000" dirty="0" smtClean="0">
                <a:latin typeface="华文细黑" pitchFamily="2" charset="-122"/>
                <a:ea typeface="华文细黑" pitchFamily="2" charset="-122"/>
                <a:cs typeface="Arial" pitchFamily="34" charset="0"/>
              </a:rPr>
              <a:t>种周报、</a:t>
            </a:r>
            <a:r>
              <a:rPr lang="en-US" altLang="zh-CN" sz="2000" dirty="0" smtClean="0">
                <a:latin typeface="华文细黑" pitchFamily="2" charset="-122"/>
                <a:ea typeface="华文细黑" pitchFamily="2" charset="-122"/>
                <a:cs typeface="Arial" pitchFamily="34" charset="0"/>
              </a:rPr>
              <a:t>3</a:t>
            </a:r>
            <a:r>
              <a:rPr lang="zh-CN" altLang="en-US" sz="2000" dirty="0" smtClean="0">
                <a:latin typeface="华文细黑" pitchFamily="2" charset="-122"/>
                <a:ea typeface="华文细黑" pitchFamily="2" charset="-122"/>
                <a:cs typeface="Arial" pitchFamily="34" charset="0"/>
              </a:rPr>
              <a:t>种月报、</a:t>
            </a:r>
            <a:r>
              <a:rPr lang="en-US" altLang="zh-CN" sz="2000" dirty="0" smtClean="0">
                <a:latin typeface="华文细黑" pitchFamily="2" charset="-122"/>
                <a:ea typeface="华文细黑" pitchFamily="2" charset="-122"/>
                <a:cs typeface="Arial" pitchFamily="34" charset="0"/>
              </a:rPr>
              <a:t>3</a:t>
            </a:r>
            <a:r>
              <a:rPr lang="zh-CN" altLang="en-US" sz="2000" dirty="0" smtClean="0">
                <a:latin typeface="华文细黑" pitchFamily="2" charset="-122"/>
                <a:ea typeface="华文细黑" pitchFamily="2" charset="-122"/>
                <a:cs typeface="Arial" pitchFamily="34" charset="0"/>
              </a:rPr>
              <a:t>种年报以及</a:t>
            </a:r>
            <a:r>
              <a:rPr lang="en-US" altLang="zh-CN" sz="2000" dirty="0" smtClean="0">
                <a:latin typeface="华文细黑" pitchFamily="2" charset="-122"/>
                <a:ea typeface="华文细黑" pitchFamily="2" charset="-122"/>
                <a:cs typeface="Arial" pitchFamily="34" charset="0"/>
              </a:rPr>
              <a:t>14</a:t>
            </a:r>
            <a:r>
              <a:rPr lang="zh-CN" altLang="en-US" sz="2000" dirty="0" smtClean="0">
                <a:latin typeface="华文细黑" pitchFamily="2" charset="-122"/>
                <a:ea typeface="华文细黑" pitchFamily="2" charset="-122"/>
                <a:cs typeface="Arial" pitchFamily="34" charset="0"/>
              </a:rPr>
              <a:t>种不定期报告；</a:t>
            </a:r>
            <a:endParaRPr lang="en-US" altLang="zh-CN" sz="2000" dirty="0" smtClean="0">
              <a:latin typeface="华文细黑" pitchFamily="2" charset="-122"/>
              <a:ea typeface="华文细黑" pitchFamily="2" charset="-122"/>
              <a:cs typeface="Arial" pitchFamily="34" charset="0"/>
            </a:endParaRPr>
          </a:p>
          <a:p>
            <a:pPr lvl="0" fontAlgn="base">
              <a:lnSpc>
                <a:spcPct val="150000"/>
              </a:lnSpc>
              <a:spcBef>
                <a:spcPct val="0"/>
              </a:spcBef>
              <a:spcAft>
                <a:spcPct val="0"/>
              </a:spcAft>
            </a:pPr>
            <a:r>
              <a:rPr lang="en-US" altLang="zh-CN" sz="2000" dirty="0" smtClean="0">
                <a:latin typeface="华文细黑" pitchFamily="2" charset="-122"/>
                <a:ea typeface="华文细黑" pitchFamily="2" charset="-122"/>
                <a:cs typeface="Arial" pitchFamily="34" charset="0"/>
              </a:rPr>
              <a:t>— </a:t>
            </a:r>
            <a:r>
              <a:rPr lang="zh-CN" altLang="en-US" sz="2000" dirty="0" smtClean="0">
                <a:latin typeface="华文细黑" pitchFamily="2" charset="-122"/>
                <a:ea typeface="华文细黑" pitchFamily="2" charset="-122"/>
                <a:cs typeface="Arial" pitchFamily="34" charset="0"/>
              </a:rPr>
              <a:t>语言：阿拉伯语和英语；</a:t>
            </a:r>
          </a:p>
        </p:txBody>
      </p:sp>
      <p:sp>
        <p:nvSpPr>
          <p:cNvPr id="4" name="Rectangle 28"/>
          <p:cNvSpPr>
            <a:spLocks noChangeArrowheads="1"/>
          </p:cNvSpPr>
          <p:nvPr/>
        </p:nvSpPr>
        <p:spPr bwMode="auto">
          <a:xfrm>
            <a:off x="5400354" y="2152600"/>
            <a:ext cx="4320479"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zh-CN" altLang="zh-CN" sz="2000" dirty="0" smtClean="0"/>
              <a:t>中东战略研究在线数据库</a:t>
            </a:r>
            <a:r>
              <a:rPr lang="zh-CN" altLang="en-US" sz="2000" dirty="0" smtClean="0">
                <a:latin typeface="华文细黑" pitchFamily="2" charset="-122"/>
                <a:ea typeface="华文细黑" pitchFamily="2" charset="-122"/>
                <a:cs typeface="Arial" pitchFamily="34" charset="0"/>
              </a:rPr>
              <a:t>：</a:t>
            </a:r>
            <a:endParaRPr lang="en-US" altLang="zh-CN" sz="2000" dirty="0" smtClean="0">
              <a:latin typeface="华文细黑" pitchFamily="2" charset="-122"/>
              <a:ea typeface="华文细黑" pitchFamily="2" charset="-122"/>
              <a:cs typeface="Arial" pitchFamily="34" charset="0"/>
            </a:endParaRPr>
          </a:p>
          <a:p>
            <a:pPr lvl="0" fontAlgn="base">
              <a:spcBef>
                <a:spcPct val="0"/>
              </a:spcBef>
              <a:spcAft>
                <a:spcPct val="0"/>
              </a:spcAft>
            </a:pPr>
            <a:endParaRPr lang="zh-CN" altLang="en-US" sz="2000" dirty="0" smtClean="0">
              <a:latin typeface="华文细黑" pitchFamily="2" charset="-122"/>
              <a:ea typeface="华文细黑" pitchFamily="2" charset="-122"/>
              <a:cs typeface="Arial" pitchFamily="34" charset="0"/>
            </a:endParaRPr>
          </a:p>
          <a:p>
            <a:pPr lvl="0"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阿拉伯以色列事务</a:t>
            </a:r>
            <a:endParaRPr lang="zh-CN" altLang="en-US" sz="2000" dirty="0" smtClean="0">
              <a:latin typeface="华文细黑" pitchFamily="2" charset="-122"/>
              <a:ea typeface="华文细黑" pitchFamily="2" charset="-122"/>
              <a:cs typeface="Arial" pitchFamily="34" charset="0"/>
            </a:endParaRPr>
          </a:p>
          <a:p>
            <a:pPr lvl="0"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选举</a:t>
            </a:r>
            <a:r>
              <a:rPr lang="zh-CN" altLang="en-US" sz="2000" dirty="0" smtClean="0">
                <a:latin typeface="华文细黑" pitchFamily="2" charset="-122"/>
                <a:ea typeface="华文细黑" pitchFamily="2" charset="-122"/>
                <a:cs typeface="Arial" pitchFamily="34" charset="0"/>
              </a:rPr>
              <a:t>与政府变革</a:t>
            </a:r>
          </a:p>
          <a:p>
            <a:pPr lvl="0"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教育、医疗、移民、难民和避难</a:t>
            </a:r>
            <a:r>
              <a:rPr lang="zh-CN" altLang="en-US" sz="2000" dirty="0" smtClean="0">
                <a:latin typeface="华文细黑" pitchFamily="2" charset="-122"/>
                <a:ea typeface="华文细黑" pitchFamily="2" charset="-122"/>
                <a:cs typeface="Arial" pitchFamily="34" charset="0"/>
              </a:rPr>
              <a:t>等     社会</a:t>
            </a:r>
            <a:r>
              <a:rPr lang="zh-CN" altLang="en-US" sz="2000" dirty="0" smtClean="0">
                <a:latin typeface="华文细黑" pitchFamily="2" charset="-122"/>
                <a:ea typeface="华文细黑" pitchFamily="2" charset="-122"/>
                <a:cs typeface="Arial" pitchFamily="34" charset="0"/>
              </a:rPr>
              <a:t>问题</a:t>
            </a:r>
          </a:p>
          <a:p>
            <a:pPr lvl="0"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战争、条约与外交</a:t>
            </a:r>
          </a:p>
          <a:p>
            <a:pPr lvl="0"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军事、国防和安全</a:t>
            </a:r>
          </a:p>
          <a:p>
            <a:pPr lvl="0"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恐怖主义与内部安全问题</a:t>
            </a:r>
          </a:p>
          <a:p>
            <a:pPr lvl="0" fontAlgn="base">
              <a:spcBef>
                <a:spcPct val="0"/>
              </a:spcBef>
              <a:spcAft>
                <a:spcPct val="0"/>
              </a:spcAft>
              <a:buFontTx/>
              <a:buChar char="•"/>
            </a:pPr>
            <a:r>
              <a:rPr lang="zh-CN" altLang="en-US" sz="2000" dirty="0" smtClean="0">
                <a:latin typeface="华文细黑" pitchFamily="2" charset="-122"/>
                <a:ea typeface="华文细黑" pitchFamily="2" charset="-122"/>
                <a:cs typeface="Arial" pitchFamily="34" charset="0"/>
              </a:rPr>
              <a:t>立法、预算、经济发展和国际协定</a:t>
            </a:r>
            <a:endParaRPr lang="en-US" altLang="zh-CN" sz="2000" dirty="0" smtClean="0">
              <a:latin typeface="华文细黑" pitchFamily="2" charset="-122"/>
              <a:ea typeface="华文细黑" pitchFamily="2" charset="-122"/>
              <a:cs typeface="Arial" pitchFamily="34" charset="0"/>
            </a:endParaRPr>
          </a:p>
        </p:txBody>
      </p:sp>
      <p:pic>
        <p:nvPicPr>
          <p:cNvPr id="7" name="图片 6" descr="3.png"/>
          <p:cNvPicPr>
            <a:picLocks noChangeAspect="1"/>
          </p:cNvPicPr>
          <p:nvPr/>
        </p:nvPicPr>
        <p:blipFill>
          <a:blip r:embed="rId3" cstate="print"/>
          <a:stretch>
            <a:fillRect/>
          </a:stretch>
        </p:blipFill>
        <p:spPr>
          <a:xfrm>
            <a:off x="431800" y="5157192"/>
            <a:ext cx="2019670" cy="864096"/>
          </a:xfrm>
          <a:prstGeom prst="rect">
            <a:avLst/>
          </a:prstGeom>
        </p:spPr>
      </p:pic>
      <p:pic>
        <p:nvPicPr>
          <p:cNvPr id="7169" name="Picture 1"/>
          <p:cNvPicPr>
            <a:picLocks noChangeAspect="1" noChangeArrowheads="1"/>
          </p:cNvPicPr>
          <p:nvPr/>
        </p:nvPicPr>
        <p:blipFill>
          <a:blip r:embed="rId4" cstate="print"/>
          <a:srcRect/>
          <a:stretch>
            <a:fillRect/>
          </a:stretch>
        </p:blipFill>
        <p:spPr bwMode="auto">
          <a:xfrm>
            <a:off x="2636796" y="4905328"/>
            <a:ext cx="2115485" cy="1476000"/>
          </a:xfrm>
          <a:prstGeom prst="rect">
            <a:avLst/>
          </a:prstGeom>
          <a:noFill/>
          <a:ln w="9525">
            <a:noFill/>
            <a:miter lim="800000"/>
            <a:headEnd/>
            <a:tailEnd/>
          </a:ln>
        </p:spPr>
      </p:pic>
      <p:pic>
        <p:nvPicPr>
          <p:cNvPr id="30721" name="Picture 1"/>
          <p:cNvPicPr>
            <a:picLocks noChangeAspect="1" noChangeArrowheads="1"/>
          </p:cNvPicPr>
          <p:nvPr/>
        </p:nvPicPr>
        <p:blipFill>
          <a:blip r:embed="rId5" cstate="print"/>
          <a:srcRect/>
          <a:stretch>
            <a:fillRect/>
          </a:stretch>
        </p:blipFill>
        <p:spPr bwMode="auto">
          <a:xfrm>
            <a:off x="6912520" y="980728"/>
            <a:ext cx="1973956" cy="58549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3807" y="908721"/>
            <a:ext cx="4896545" cy="430887"/>
          </a:xfrm>
          <a:prstGeom prst="rect">
            <a:avLst/>
          </a:prstGeom>
          <a:noFill/>
        </p:spPr>
        <p:txBody>
          <a:bodyPr wrap="square" rtlCol="0">
            <a:spAutoFit/>
          </a:bodyPr>
          <a:lstStyle/>
          <a:p>
            <a:r>
              <a:rPr lang="zh-CN" altLang="en-US" sz="2200" b="1" dirty="0" smtClean="0">
                <a:latin typeface="+mj-lt"/>
                <a:ea typeface="华文细黑" pitchFamily="2" charset="-122"/>
                <a:cs typeface="Arial" pitchFamily="34" charset="0"/>
              </a:rPr>
              <a:t>   </a:t>
            </a:r>
            <a:r>
              <a:rPr lang="en-US" altLang="zh-CN" sz="2200" b="1" dirty="0" smtClean="0">
                <a:latin typeface="+mj-lt"/>
                <a:ea typeface="华文细黑" pitchFamily="2" charset="-122"/>
                <a:cs typeface="Arial" pitchFamily="34" charset="0"/>
              </a:rPr>
              <a:t>Al Manhal </a:t>
            </a:r>
            <a:r>
              <a:rPr lang="zh-CN" altLang="en-US" sz="2200" b="1" dirty="0" smtClean="0">
                <a:latin typeface="+mj-lt"/>
                <a:ea typeface="华文细黑" pitchFamily="2" charset="-122"/>
                <a:cs typeface="Arial" pitchFamily="34" charset="0"/>
              </a:rPr>
              <a:t>电子学位论文</a:t>
            </a:r>
          </a:p>
        </p:txBody>
      </p:sp>
      <p:sp>
        <p:nvSpPr>
          <p:cNvPr id="3" name="Rectangle 27"/>
          <p:cNvSpPr>
            <a:spLocks noChangeArrowheads="1"/>
          </p:cNvSpPr>
          <p:nvPr/>
        </p:nvSpPr>
        <p:spPr bwMode="auto">
          <a:xfrm>
            <a:off x="359791" y="1528740"/>
            <a:ext cx="4608513"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lnSpc>
                <a:spcPct val="150000"/>
              </a:lnSpc>
              <a:spcBef>
                <a:spcPct val="0"/>
              </a:spcBef>
              <a:spcAft>
                <a:spcPct val="0"/>
              </a:spcAft>
            </a:pPr>
            <a:r>
              <a:rPr kumimoji="0" lang="en-US" altLang="zh-CN" sz="2000" b="0" i="0" u="none" strike="noStrike" cap="none" normalizeH="0" baseline="0" dirty="0" smtClean="0">
                <a:ln>
                  <a:noFill/>
                </a:ln>
                <a:solidFill>
                  <a:schemeClr val="tx1"/>
                </a:solidFill>
                <a:effectLst/>
                <a:latin typeface="华文细黑" pitchFamily="2" charset="-122"/>
                <a:ea typeface="华文细黑" pitchFamily="2" charset="-122"/>
                <a:cs typeface="Arial" pitchFamily="34" charset="0"/>
              </a:rPr>
              <a:t>— </a:t>
            </a:r>
            <a:r>
              <a:rPr lang="zh-CN" altLang="en-US" sz="2000" dirty="0" smtClean="0">
                <a:latin typeface="华文细黑" pitchFamily="2" charset="-122"/>
                <a:ea typeface="华文细黑" pitchFamily="2" charset="-122"/>
                <a:cs typeface="Arial" pitchFamily="34" charset="0"/>
              </a:rPr>
              <a:t>来自中东地区知名大学的博士与硕士</a:t>
            </a:r>
            <a:endParaRPr lang="en-US" altLang="zh-CN" sz="2000" dirty="0" smtClean="0">
              <a:latin typeface="华文细黑" pitchFamily="2" charset="-122"/>
              <a:ea typeface="华文细黑" pitchFamily="2" charset="-122"/>
              <a:cs typeface="Arial" pitchFamily="34" charset="0"/>
            </a:endParaRPr>
          </a:p>
          <a:p>
            <a:pPr lvl="0" fontAlgn="base">
              <a:lnSpc>
                <a:spcPct val="150000"/>
              </a:lnSpc>
              <a:spcBef>
                <a:spcPct val="0"/>
              </a:spcBef>
              <a:spcAft>
                <a:spcPct val="0"/>
              </a:spcAft>
            </a:pPr>
            <a:r>
              <a:rPr lang="zh-CN" altLang="en-US" sz="2000" dirty="0" smtClean="0">
                <a:latin typeface="华文细黑" pitchFamily="2" charset="-122"/>
                <a:ea typeface="华文细黑" pitchFamily="2" charset="-122"/>
                <a:cs typeface="Arial" pitchFamily="34" charset="0"/>
              </a:rPr>
              <a:t>学术</a:t>
            </a:r>
            <a:r>
              <a:rPr lang="zh-CN" altLang="en-US" sz="2000" dirty="0" smtClean="0">
                <a:latin typeface="华文细黑" pitchFamily="2" charset="-122"/>
                <a:ea typeface="华文细黑" pitchFamily="2" charset="-122"/>
                <a:cs typeface="Arial" pitchFamily="34" charset="0"/>
              </a:rPr>
              <a:t>论文，涉及广泛学科主题；</a:t>
            </a:r>
            <a:r>
              <a:rPr lang="en-US" altLang="zh-CN" sz="2000" dirty="0" smtClean="0">
                <a:latin typeface="华文细黑" pitchFamily="2" charset="-122"/>
                <a:ea typeface="华文细黑" pitchFamily="2" charset="-122"/>
                <a:cs typeface="Arial" pitchFamily="34" charset="0"/>
              </a:rPr>
              <a:t> </a:t>
            </a:r>
          </a:p>
          <a:p>
            <a:pPr lvl="0" fontAlgn="base">
              <a:lnSpc>
                <a:spcPct val="150000"/>
              </a:lnSpc>
              <a:spcBef>
                <a:spcPct val="0"/>
              </a:spcBef>
              <a:spcAft>
                <a:spcPct val="0"/>
              </a:spcAft>
            </a:pPr>
            <a:r>
              <a:rPr lang="en-US" altLang="zh-CN" sz="2000" dirty="0" smtClean="0">
                <a:latin typeface="华文细黑" pitchFamily="2" charset="-122"/>
                <a:ea typeface="华文细黑" pitchFamily="2" charset="-122"/>
                <a:cs typeface="Arial" pitchFamily="34" charset="0"/>
              </a:rPr>
              <a:t>— </a:t>
            </a:r>
            <a:r>
              <a:rPr lang="zh-CN" altLang="en-US" sz="2000" dirty="0" smtClean="0">
                <a:latin typeface="华文细黑" pitchFamily="2" charset="-122"/>
                <a:ea typeface="华文细黑" pitchFamily="2" charset="-122"/>
                <a:cs typeface="Arial" pitchFamily="34" charset="0"/>
              </a:rPr>
              <a:t>资源量超过</a:t>
            </a:r>
            <a:r>
              <a:rPr lang="en-US" altLang="zh-CN" sz="2000" dirty="0" smtClean="0">
                <a:latin typeface="华文细黑" pitchFamily="2" charset="-122"/>
                <a:ea typeface="华文细黑" pitchFamily="2" charset="-122"/>
                <a:cs typeface="Arial" pitchFamily="34" charset="0"/>
              </a:rPr>
              <a:t>7,500</a:t>
            </a:r>
            <a:r>
              <a:rPr lang="zh-CN" altLang="en-US" sz="2000" dirty="0" smtClean="0">
                <a:latin typeface="华文细黑" pitchFamily="2" charset="-122"/>
                <a:ea typeface="华文细黑" pitchFamily="2" charset="-122"/>
                <a:cs typeface="Arial" pitchFamily="34" charset="0"/>
              </a:rPr>
              <a:t>篇且在不断增加；</a:t>
            </a:r>
            <a:r>
              <a:rPr lang="en-US" altLang="zh-CN" sz="2000" dirty="0" smtClean="0">
                <a:latin typeface="华文细黑" pitchFamily="2" charset="-122"/>
                <a:ea typeface="华文细黑" pitchFamily="2" charset="-122"/>
                <a:cs typeface="Arial" pitchFamily="34" charset="0"/>
              </a:rPr>
              <a:t> </a:t>
            </a:r>
          </a:p>
          <a:p>
            <a:pPr lvl="0" fontAlgn="base">
              <a:lnSpc>
                <a:spcPct val="150000"/>
              </a:lnSpc>
              <a:spcBef>
                <a:spcPct val="0"/>
              </a:spcBef>
              <a:spcAft>
                <a:spcPct val="0"/>
              </a:spcAft>
            </a:pPr>
            <a:r>
              <a:rPr lang="en-US" altLang="zh-CN" sz="2000" dirty="0" smtClean="0">
                <a:latin typeface="华文细黑" pitchFamily="2" charset="-122"/>
                <a:ea typeface="华文细黑" pitchFamily="2" charset="-122"/>
                <a:cs typeface="Arial" pitchFamily="34" charset="0"/>
              </a:rPr>
              <a:t>—</a:t>
            </a:r>
            <a:r>
              <a:rPr lang="zh-CN" altLang="en-US" sz="2000" dirty="0" smtClean="0">
                <a:latin typeface="华文细黑" pitchFamily="2" charset="-122"/>
                <a:ea typeface="华文细黑" pitchFamily="2" charset="-122"/>
                <a:cs typeface="Arial" pitchFamily="34" charset="0"/>
              </a:rPr>
              <a:t>语言：阿拉伯语、英语和法语；</a:t>
            </a:r>
          </a:p>
        </p:txBody>
      </p:sp>
      <p:pic>
        <p:nvPicPr>
          <p:cNvPr id="5121" name="Picture 1"/>
          <p:cNvPicPr>
            <a:picLocks noChangeAspect="1" noChangeArrowheads="1"/>
          </p:cNvPicPr>
          <p:nvPr/>
        </p:nvPicPr>
        <p:blipFill>
          <a:blip r:embed="rId3" cstate="print"/>
          <a:srcRect/>
          <a:stretch>
            <a:fillRect/>
          </a:stretch>
        </p:blipFill>
        <p:spPr bwMode="auto">
          <a:xfrm>
            <a:off x="719832" y="3800847"/>
            <a:ext cx="3456384" cy="2436467"/>
          </a:xfrm>
          <a:prstGeom prst="rect">
            <a:avLst/>
          </a:prstGeom>
          <a:noFill/>
          <a:ln w="9525">
            <a:noFill/>
            <a:miter lim="800000"/>
            <a:headEnd/>
            <a:tailEnd/>
          </a:ln>
        </p:spPr>
      </p:pic>
      <p:grpSp>
        <p:nvGrpSpPr>
          <p:cNvPr id="8" name="组合 7"/>
          <p:cNvGrpSpPr/>
          <p:nvPr/>
        </p:nvGrpSpPr>
        <p:grpSpPr>
          <a:xfrm>
            <a:off x="5400353" y="1164995"/>
            <a:ext cx="4680272" cy="5145319"/>
            <a:chOff x="5400353" y="1164993"/>
            <a:chExt cx="4680272" cy="5145319"/>
          </a:xfrm>
        </p:grpSpPr>
        <p:sp>
          <p:nvSpPr>
            <p:cNvPr id="4" name="Rectangle 28"/>
            <p:cNvSpPr>
              <a:spLocks noChangeArrowheads="1"/>
            </p:cNvSpPr>
            <p:nvPr/>
          </p:nvSpPr>
          <p:spPr bwMode="auto">
            <a:xfrm>
              <a:off x="5400353" y="1164993"/>
              <a:ext cx="4680272" cy="5145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r">
                <a:lnSpc>
                  <a:spcPct val="110000"/>
                </a:lnSpc>
              </a:pPr>
              <a:r>
                <a:rPr lang="zh-CN" altLang="zh-CN" sz="2000" dirty="0" smtClean="0">
                  <a:latin typeface="华文细黑" pitchFamily="2" charset="-122"/>
                  <a:ea typeface="华文细黑" pitchFamily="2" charset="-122"/>
                </a:rPr>
                <a:t>电子学位论文来源：</a:t>
              </a:r>
              <a:endParaRPr lang="en-US" altLang="zh-CN" sz="2000" dirty="0" smtClean="0">
                <a:latin typeface="华文细黑" pitchFamily="2" charset="-122"/>
                <a:ea typeface="华文细黑" pitchFamily="2" charset="-122"/>
              </a:endParaRPr>
            </a:p>
            <a:p>
              <a:pPr>
                <a:lnSpc>
                  <a:spcPct val="50000"/>
                </a:lnSpc>
              </a:pPr>
              <a:endParaRPr lang="zh-CN" altLang="zh-CN" sz="2000" dirty="0" smtClean="0">
                <a:latin typeface="华文细黑" pitchFamily="2" charset="-122"/>
                <a:ea typeface="华文细黑" pitchFamily="2" charset="-122"/>
              </a:endParaRPr>
            </a:p>
            <a:p>
              <a:pPr fontAlgn="base">
                <a:lnSpc>
                  <a:spcPct val="110000"/>
                </a:lnSpc>
                <a:spcBef>
                  <a:spcPct val="0"/>
                </a:spcBef>
                <a:spcAft>
                  <a:spcPct val="0"/>
                </a:spcAft>
                <a:buSzPct val="105000"/>
                <a:buFontTx/>
                <a:buChar char="•"/>
              </a:pPr>
              <a:r>
                <a:rPr lang="en-US" altLang="zh-CN" sz="2000" dirty="0" smtClean="0">
                  <a:latin typeface="华文细黑" pitchFamily="2" charset="-122"/>
                  <a:ea typeface="华文细黑" pitchFamily="2" charset="-122"/>
                  <a:cs typeface="Arial" pitchFamily="34" charset="0"/>
                </a:rPr>
                <a:t>University of Jordan</a:t>
              </a:r>
              <a:endParaRPr lang="zh-CN" altLang="zh-CN" sz="2000" dirty="0" smtClean="0">
                <a:latin typeface="华文细黑" pitchFamily="2" charset="-122"/>
                <a:ea typeface="华文细黑" pitchFamily="2" charset="-122"/>
                <a:cs typeface="Arial" pitchFamily="34" charset="0"/>
              </a:endParaRPr>
            </a:p>
            <a:p>
              <a:pPr fontAlgn="base">
                <a:lnSpc>
                  <a:spcPct val="110000"/>
                </a:lnSpc>
                <a:spcBef>
                  <a:spcPct val="0"/>
                </a:spcBef>
                <a:spcAft>
                  <a:spcPct val="0"/>
                </a:spcAft>
              </a:pPr>
              <a:r>
                <a:rPr lang="en-US" altLang="zh-CN" sz="2000" dirty="0" smtClean="0">
                  <a:latin typeface="华文细黑" pitchFamily="2" charset="-122"/>
                  <a:ea typeface="华文细黑" pitchFamily="2" charset="-122"/>
                  <a:cs typeface="Arial" pitchFamily="34" charset="0"/>
                </a:rPr>
                <a:t>   </a:t>
              </a:r>
              <a:r>
                <a:rPr lang="zh-CN" altLang="zh-CN" sz="2000" dirty="0" smtClean="0">
                  <a:latin typeface="华文细黑" pitchFamily="2" charset="-122"/>
                  <a:ea typeface="华文细黑" pitchFamily="2" charset="-122"/>
                  <a:cs typeface="Arial" pitchFamily="34" charset="0"/>
                </a:rPr>
                <a:t>约旦大学</a:t>
              </a:r>
            </a:p>
            <a:p>
              <a:pPr fontAlgn="base">
                <a:lnSpc>
                  <a:spcPct val="110000"/>
                </a:lnSpc>
                <a:spcBef>
                  <a:spcPct val="0"/>
                </a:spcBef>
                <a:spcAft>
                  <a:spcPct val="0"/>
                </a:spcAft>
                <a:buFontTx/>
                <a:buChar char="•"/>
              </a:pPr>
              <a:r>
                <a:rPr lang="en-US" altLang="zh-CN" sz="2000" dirty="0" smtClean="0">
                  <a:latin typeface="华文细黑" pitchFamily="2" charset="-122"/>
                  <a:ea typeface="华文细黑" pitchFamily="2" charset="-122"/>
                  <a:cs typeface="Arial" pitchFamily="34" charset="0"/>
                </a:rPr>
                <a:t>Aal al-Bayt University</a:t>
              </a:r>
              <a:endParaRPr lang="zh-CN" altLang="zh-CN" sz="2000" dirty="0" smtClean="0">
                <a:latin typeface="华文细黑" pitchFamily="2" charset="-122"/>
                <a:ea typeface="华文细黑" pitchFamily="2" charset="-122"/>
                <a:cs typeface="Arial" pitchFamily="34" charset="0"/>
              </a:endParaRPr>
            </a:p>
            <a:p>
              <a:pPr fontAlgn="base">
                <a:lnSpc>
                  <a:spcPct val="110000"/>
                </a:lnSpc>
                <a:spcBef>
                  <a:spcPct val="0"/>
                </a:spcBef>
                <a:spcAft>
                  <a:spcPct val="0"/>
                </a:spcAft>
              </a:pPr>
              <a:r>
                <a:rPr lang="en-US" altLang="zh-CN" sz="2000" dirty="0" smtClean="0">
                  <a:latin typeface="华文细黑" pitchFamily="2" charset="-122"/>
                  <a:ea typeface="华文细黑" pitchFamily="2" charset="-122"/>
                  <a:cs typeface="Arial" pitchFamily="34" charset="0"/>
                </a:rPr>
                <a:t>   </a:t>
              </a:r>
              <a:r>
                <a:rPr lang="zh-CN" altLang="zh-CN" sz="2000" dirty="0" smtClean="0">
                  <a:latin typeface="华文细黑" pitchFamily="2" charset="-122"/>
                  <a:ea typeface="华文细黑" pitchFamily="2" charset="-122"/>
                  <a:cs typeface="Arial" pitchFamily="34" charset="0"/>
                </a:rPr>
                <a:t>约旦艾勒贝塔大学</a:t>
              </a:r>
            </a:p>
            <a:p>
              <a:pPr fontAlgn="base">
                <a:lnSpc>
                  <a:spcPct val="110000"/>
                </a:lnSpc>
                <a:spcBef>
                  <a:spcPct val="0"/>
                </a:spcBef>
                <a:spcAft>
                  <a:spcPct val="0"/>
                </a:spcAft>
                <a:buFontTx/>
                <a:buChar char="•"/>
              </a:pPr>
              <a:r>
                <a:rPr lang="en-US" altLang="zh-CN" sz="2000" dirty="0" smtClean="0">
                  <a:latin typeface="华文细黑" pitchFamily="2" charset="-122"/>
                  <a:ea typeface="华文细黑" pitchFamily="2" charset="-122"/>
                  <a:cs typeface="Arial" pitchFamily="34" charset="0"/>
                </a:rPr>
                <a:t>Birzeit University</a:t>
              </a:r>
              <a:endParaRPr lang="zh-CN" altLang="zh-CN" sz="2000" dirty="0" smtClean="0">
                <a:latin typeface="华文细黑" pitchFamily="2" charset="-122"/>
                <a:ea typeface="华文细黑" pitchFamily="2" charset="-122"/>
                <a:cs typeface="Arial" pitchFamily="34" charset="0"/>
              </a:endParaRPr>
            </a:p>
            <a:p>
              <a:pPr fontAlgn="base">
                <a:lnSpc>
                  <a:spcPct val="110000"/>
                </a:lnSpc>
                <a:spcBef>
                  <a:spcPct val="0"/>
                </a:spcBef>
                <a:spcAft>
                  <a:spcPct val="0"/>
                </a:spcAft>
              </a:pPr>
              <a:r>
                <a:rPr lang="zh-CN" altLang="en-US" sz="2000" dirty="0" smtClean="0">
                  <a:latin typeface="华文细黑" pitchFamily="2" charset="-122"/>
                  <a:ea typeface="华文细黑" pitchFamily="2" charset="-122"/>
                  <a:cs typeface="Arial" pitchFamily="34" charset="0"/>
                </a:rPr>
                <a:t>   比尔泽特大学</a:t>
              </a:r>
              <a:endParaRPr lang="zh-CN" altLang="zh-CN" sz="2000" dirty="0" smtClean="0">
                <a:latin typeface="华文细黑" pitchFamily="2" charset="-122"/>
                <a:ea typeface="华文细黑" pitchFamily="2" charset="-122"/>
                <a:cs typeface="Arial" pitchFamily="34" charset="0"/>
              </a:endParaRPr>
            </a:p>
            <a:p>
              <a:pPr fontAlgn="base">
                <a:lnSpc>
                  <a:spcPct val="110000"/>
                </a:lnSpc>
                <a:spcBef>
                  <a:spcPct val="0"/>
                </a:spcBef>
                <a:spcAft>
                  <a:spcPct val="0"/>
                </a:spcAft>
                <a:buFontTx/>
                <a:buChar char="•"/>
              </a:pPr>
              <a:r>
                <a:rPr lang="en-US" altLang="zh-CN" sz="2000" dirty="0" smtClean="0">
                  <a:latin typeface="华文细黑" pitchFamily="2" charset="-122"/>
                  <a:ea typeface="华文细黑" pitchFamily="2" charset="-122"/>
                  <a:cs typeface="Arial" pitchFamily="34" charset="0"/>
                </a:rPr>
                <a:t>Middle East University</a:t>
              </a:r>
              <a:endParaRPr lang="zh-CN" altLang="zh-CN" sz="2000" dirty="0" smtClean="0">
                <a:latin typeface="华文细黑" pitchFamily="2" charset="-122"/>
                <a:ea typeface="华文细黑" pitchFamily="2" charset="-122"/>
                <a:cs typeface="Arial" pitchFamily="34" charset="0"/>
              </a:endParaRPr>
            </a:p>
            <a:p>
              <a:pPr fontAlgn="base">
                <a:lnSpc>
                  <a:spcPct val="110000"/>
                </a:lnSpc>
                <a:spcBef>
                  <a:spcPct val="0"/>
                </a:spcBef>
                <a:spcAft>
                  <a:spcPct val="0"/>
                </a:spcAft>
              </a:pPr>
              <a:r>
                <a:rPr lang="en-US" altLang="zh-CN" sz="2000" dirty="0" smtClean="0">
                  <a:latin typeface="华文细黑" pitchFamily="2" charset="-122"/>
                  <a:ea typeface="华文细黑" pitchFamily="2" charset="-122"/>
                  <a:cs typeface="Arial" pitchFamily="34" charset="0"/>
                </a:rPr>
                <a:t>   </a:t>
              </a:r>
              <a:r>
                <a:rPr lang="zh-CN" altLang="zh-CN" sz="2000" dirty="0" smtClean="0">
                  <a:latin typeface="华文细黑" pitchFamily="2" charset="-122"/>
                  <a:ea typeface="华文细黑" pitchFamily="2" charset="-122"/>
                  <a:cs typeface="Arial" pitchFamily="34" charset="0"/>
                </a:rPr>
                <a:t>中东</a:t>
              </a:r>
              <a:r>
                <a:rPr lang="zh-CN" altLang="zh-CN" sz="2000" dirty="0" smtClean="0">
                  <a:latin typeface="华文细黑" pitchFamily="2" charset="-122"/>
                  <a:ea typeface="华文细黑" pitchFamily="2" charset="-122"/>
                  <a:cs typeface="Arial" pitchFamily="34" charset="0"/>
                </a:rPr>
                <a:t>大学</a:t>
              </a:r>
            </a:p>
            <a:p>
              <a:pPr fontAlgn="base">
                <a:lnSpc>
                  <a:spcPct val="110000"/>
                </a:lnSpc>
                <a:spcBef>
                  <a:spcPct val="0"/>
                </a:spcBef>
                <a:spcAft>
                  <a:spcPct val="0"/>
                </a:spcAft>
                <a:buFontTx/>
                <a:buChar char="•"/>
              </a:pPr>
              <a:r>
                <a:rPr lang="en-US" altLang="zh-CN" sz="2000" dirty="0" smtClean="0">
                  <a:latin typeface="华文细黑" pitchFamily="2" charset="-122"/>
                  <a:ea typeface="华文细黑" pitchFamily="2" charset="-122"/>
                  <a:cs typeface="Arial" pitchFamily="34" charset="0"/>
                </a:rPr>
                <a:t>The World Islamic Sciences &amp;</a:t>
              </a:r>
            </a:p>
            <a:p>
              <a:pPr fontAlgn="base">
                <a:lnSpc>
                  <a:spcPct val="110000"/>
                </a:lnSpc>
                <a:spcBef>
                  <a:spcPct val="0"/>
                </a:spcBef>
                <a:spcAft>
                  <a:spcPct val="0"/>
                </a:spcAft>
              </a:pPr>
              <a:r>
                <a:rPr lang="en-US" altLang="zh-CN" sz="2000" dirty="0" smtClean="0">
                  <a:latin typeface="华文细黑" pitchFamily="2" charset="-122"/>
                  <a:ea typeface="华文细黑" pitchFamily="2" charset="-122"/>
                  <a:cs typeface="Arial" pitchFamily="34" charset="0"/>
                </a:rPr>
                <a:t>   Education University</a:t>
              </a:r>
              <a:endParaRPr lang="zh-CN" altLang="zh-CN" sz="2000" dirty="0" smtClean="0">
                <a:latin typeface="华文细黑" pitchFamily="2" charset="-122"/>
                <a:ea typeface="华文细黑" pitchFamily="2" charset="-122"/>
                <a:cs typeface="Arial" pitchFamily="34" charset="0"/>
              </a:endParaRPr>
            </a:p>
            <a:p>
              <a:pPr fontAlgn="base">
                <a:lnSpc>
                  <a:spcPct val="110000"/>
                </a:lnSpc>
                <a:spcBef>
                  <a:spcPct val="0"/>
                </a:spcBef>
                <a:spcAft>
                  <a:spcPct val="0"/>
                </a:spcAft>
              </a:pPr>
              <a:r>
                <a:rPr lang="en-US" altLang="zh-CN" sz="2000" dirty="0" smtClean="0">
                  <a:latin typeface="华文细黑" pitchFamily="2" charset="-122"/>
                  <a:ea typeface="华文细黑" pitchFamily="2" charset="-122"/>
                  <a:cs typeface="Arial" pitchFamily="34" charset="0"/>
                </a:rPr>
                <a:t>   </a:t>
              </a:r>
              <a:r>
                <a:rPr lang="zh-CN" altLang="zh-CN" sz="2000" dirty="0" smtClean="0">
                  <a:latin typeface="华文细黑" pitchFamily="2" charset="-122"/>
                  <a:ea typeface="华文细黑" pitchFamily="2" charset="-122"/>
                  <a:cs typeface="Arial" pitchFamily="34" charset="0"/>
                </a:rPr>
                <a:t>世界伊斯兰教科学教育大学</a:t>
              </a:r>
            </a:p>
            <a:p>
              <a:pPr fontAlgn="base">
                <a:lnSpc>
                  <a:spcPct val="110000"/>
                </a:lnSpc>
                <a:spcBef>
                  <a:spcPct val="0"/>
                </a:spcBef>
                <a:spcAft>
                  <a:spcPct val="0"/>
                </a:spcAft>
                <a:buFontTx/>
                <a:buChar char="•"/>
              </a:pPr>
              <a:r>
                <a:rPr lang="en-US" altLang="zh-CN" sz="2000" dirty="0" smtClean="0">
                  <a:latin typeface="华文细黑" pitchFamily="2" charset="-122"/>
                  <a:ea typeface="华文细黑" pitchFamily="2" charset="-122"/>
                  <a:cs typeface="Arial" pitchFamily="34" charset="0"/>
                </a:rPr>
                <a:t>Jadara University </a:t>
              </a:r>
              <a:endParaRPr lang="zh-CN" altLang="zh-CN" sz="2000" dirty="0" smtClean="0">
                <a:latin typeface="华文细黑" pitchFamily="2" charset="-122"/>
                <a:ea typeface="华文细黑" pitchFamily="2" charset="-122"/>
                <a:cs typeface="Arial" pitchFamily="34" charset="0"/>
              </a:endParaRPr>
            </a:p>
            <a:p>
              <a:pPr>
                <a:lnSpc>
                  <a:spcPct val="110000"/>
                </a:lnSpc>
              </a:pPr>
              <a:r>
                <a:rPr lang="en-US" altLang="zh-CN" sz="2000" dirty="0" smtClean="0">
                  <a:latin typeface="华文细黑" pitchFamily="2" charset="-122"/>
                  <a:ea typeface="华文细黑" pitchFamily="2" charset="-122"/>
                  <a:cs typeface="Arial" pitchFamily="34" charset="0"/>
                </a:rPr>
                <a:t>   … …</a:t>
              </a:r>
              <a:endParaRPr lang="zh-CN" altLang="zh-CN" sz="2000" dirty="0" smtClean="0">
                <a:latin typeface="华文细黑" pitchFamily="2" charset="-122"/>
                <a:ea typeface="华文细黑" pitchFamily="2" charset="-122"/>
                <a:cs typeface="Arial" pitchFamily="34" charset="0"/>
              </a:endParaRPr>
            </a:p>
          </p:txBody>
        </p:sp>
        <p:pic>
          <p:nvPicPr>
            <p:cNvPr id="7" name="图片 6"/>
            <p:cNvPicPr/>
            <p:nvPr/>
          </p:nvPicPr>
          <p:blipFill>
            <a:blip r:embed="rId4" cstate="print"/>
            <a:srcRect/>
            <a:stretch>
              <a:fillRect/>
            </a:stretch>
          </p:blipFill>
          <p:spPr bwMode="auto">
            <a:xfrm>
              <a:off x="5472360" y="1340768"/>
              <a:ext cx="2160000" cy="324000"/>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txBox="1">
            <a:spLocks/>
          </p:cNvSpPr>
          <p:nvPr/>
        </p:nvSpPr>
        <p:spPr>
          <a:xfrm>
            <a:off x="674202" y="1419622"/>
            <a:ext cx="6271322" cy="3156998"/>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altLang="zh-CN" sz="3600" b="0" i="0" u="none" strike="noStrike" kern="1200" cap="none" spc="0" normalizeH="0" baseline="0" noProof="0" dirty="0" smtClean="0">
                <a:ln>
                  <a:noFill/>
                </a:ln>
                <a:solidFill>
                  <a:schemeClr val="tx1">
                    <a:tint val="75000"/>
                  </a:schemeClr>
                </a:solidFill>
                <a:effectLst/>
                <a:uLnTx/>
                <a:uFillTx/>
                <a:latin typeface="华文细黑" pitchFamily="2" charset="-122"/>
                <a:ea typeface="华文细黑" pitchFamily="2" charset="-122"/>
              </a:rPr>
              <a:t> </a:t>
            </a:r>
          </a:p>
        </p:txBody>
      </p:sp>
      <p:sp>
        <p:nvSpPr>
          <p:cNvPr id="4" name="TextBox 3"/>
          <p:cNvSpPr txBox="1"/>
          <p:nvPr/>
        </p:nvSpPr>
        <p:spPr>
          <a:xfrm>
            <a:off x="3881558" y="1672347"/>
            <a:ext cx="6271322" cy="5170646"/>
          </a:xfrm>
          <a:prstGeom prst="rect">
            <a:avLst/>
          </a:prstGeom>
          <a:noFill/>
        </p:spPr>
        <p:txBody>
          <a:bodyPr wrap="square" rtlCol="0">
            <a:spAutoFit/>
          </a:bodyPr>
          <a:lstStyle/>
          <a:p>
            <a:pPr marL="342900" indent="-342900">
              <a:lnSpc>
                <a:spcPct val="150000"/>
              </a:lnSpc>
              <a:buAutoNum type="arabicPeriod"/>
            </a:pPr>
            <a:r>
              <a:rPr lang="en-US" altLang="zh-CN" sz="2000" dirty="0" smtClean="0">
                <a:solidFill>
                  <a:schemeClr val="bg1">
                    <a:lumMod val="65000"/>
                  </a:schemeClr>
                </a:solidFill>
                <a:latin typeface="华文细黑" pitchFamily="2" charset="-122"/>
                <a:ea typeface="华文细黑" pitchFamily="2" charset="-122"/>
              </a:rPr>
              <a:t>Al </a:t>
            </a:r>
            <a:r>
              <a:rPr lang="en-US" altLang="zh-CN" sz="2000" dirty="0" err="1" smtClean="0">
                <a:solidFill>
                  <a:schemeClr val="bg1">
                    <a:lumMod val="65000"/>
                  </a:schemeClr>
                </a:solidFill>
                <a:latin typeface="华文细黑" pitchFamily="2" charset="-122"/>
                <a:ea typeface="华文细黑" pitchFamily="2" charset="-122"/>
              </a:rPr>
              <a:t>Manhal</a:t>
            </a:r>
            <a:r>
              <a:rPr lang="en-US" altLang="zh-CN" sz="2000" dirty="0" smtClean="0">
                <a:solidFill>
                  <a:schemeClr val="bg1">
                    <a:lumMod val="65000"/>
                  </a:schemeClr>
                </a:solidFill>
                <a:latin typeface="华文细黑" pitchFamily="2" charset="-122"/>
                <a:ea typeface="华文细黑" pitchFamily="2" charset="-122"/>
              </a:rPr>
              <a:t>  (</a:t>
            </a:r>
            <a:r>
              <a:rPr lang="zh-CN" altLang="en-US" sz="2000" dirty="0" smtClean="0">
                <a:solidFill>
                  <a:schemeClr val="bg1">
                    <a:lumMod val="65000"/>
                  </a:schemeClr>
                </a:solidFill>
                <a:latin typeface="华文细黑" pitchFamily="2" charset="-122"/>
                <a:ea typeface="华文细黑" pitchFamily="2" charset="-122"/>
              </a:rPr>
              <a:t>曼哈尔出版社</a:t>
            </a:r>
            <a:r>
              <a:rPr lang="en-US" altLang="zh-CN" sz="2000" dirty="0" smtClean="0">
                <a:solidFill>
                  <a:schemeClr val="bg1">
                    <a:lumMod val="65000"/>
                  </a:schemeClr>
                </a:solidFill>
                <a:latin typeface="华文细黑" pitchFamily="2" charset="-122"/>
                <a:ea typeface="华文细黑" pitchFamily="2" charset="-122"/>
              </a:rPr>
              <a:t>) </a:t>
            </a:r>
          </a:p>
          <a:p>
            <a:pPr marL="342900" indent="-342900">
              <a:lnSpc>
                <a:spcPct val="150000"/>
              </a:lnSpc>
              <a:buAutoNum type="arabicPeriod"/>
            </a:pPr>
            <a:r>
              <a:rPr lang="en-US" altLang="zh-CN" sz="2000" b="1" dirty="0" smtClean="0">
                <a:solidFill>
                  <a:schemeClr val="bg1">
                    <a:lumMod val="65000"/>
                  </a:schemeClr>
                </a:solidFill>
                <a:latin typeface="华文细黑" pitchFamily="2" charset="-122"/>
                <a:ea typeface="华文细黑" pitchFamily="2" charset="-122"/>
              </a:rPr>
              <a:t>Al </a:t>
            </a:r>
            <a:r>
              <a:rPr lang="en-US" altLang="zh-CN" sz="2000" b="1" dirty="0" err="1" smtClean="0">
                <a:solidFill>
                  <a:schemeClr val="bg1">
                    <a:lumMod val="65000"/>
                  </a:schemeClr>
                </a:solidFill>
                <a:latin typeface="华文细黑" pitchFamily="2" charset="-122"/>
                <a:ea typeface="华文细黑" pitchFamily="2" charset="-122"/>
              </a:rPr>
              <a:t>Manhal</a:t>
            </a:r>
            <a:r>
              <a:rPr lang="en-US" altLang="zh-CN" sz="2000" b="1" dirty="0" smtClean="0">
                <a:solidFill>
                  <a:schemeClr val="bg1">
                    <a:lumMod val="65000"/>
                  </a:schemeClr>
                </a:solidFill>
                <a:latin typeface="华文细黑" pitchFamily="2" charset="-122"/>
                <a:ea typeface="华文细黑" pitchFamily="2" charset="-122"/>
              </a:rPr>
              <a:t> </a:t>
            </a:r>
            <a:r>
              <a:rPr lang="zh-CN" altLang="en-US" sz="2000" b="1" dirty="0" smtClean="0">
                <a:solidFill>
                  <a:schemeClr val="bg1">
                    <a:lumMod val="65000"/>
                  </a:schemeClr>
                </a:solidFill>
                <a:latin typeface="华文细黑" pitchFamily="2" charset="-122"/>
                <a:ea typeface="华文细黑" pitchFamily="2" charset="-122"/>
              </a:rPr>
              <a:t>阿拉伯语数据库电子资源简介</a:t>
            </a:r>
            <a:endParaRPr lang="en-US" altLang="zh-CN" sz="2000" b="1" dirty="0" smtClean="0">
              <a:solidFill>
                <a:schemeClr val="bg1">
                  <a:lumMod val="65000"/>
                </a:schemeClr>
              </a:solidFill>
              <a:latin typeface="华文细黑" pitchFamily="2" charset="-122"/>
              <a:ea typeface="华文细黑" pitchFamily="2" charset="-122"/>
            </a:endParaRPr>
          </a:p>
          <a:p>
            <a:pPr marL="342900" indent="-342900">
              <a:lnSpc>
                <a:spcPct val="150000"/>
              </a:lnSpc>
            </a:pPr>
            <a:r>
              <a:rPr lang="en-US" altLang="zh-CN" sz="2000" dirty="0" smtClean="0">
                <a:solidFill>
                  <a:schemeClr val="bg1">
                    <a:lumMod val="65000"/>
                  </a:schemeClr>
                </a:solidFill>
                <a:latin typeface="华文细黑" pitchFamily="2" charset="-122"/>
                <a:ea typeface="华文细黑" pitchFamily="2" charset="-122"/>
              </a:rPr>
              <a:t>      </a:t>
            </a:r>
            <a:r>
              <a:rPr lang="zh-CN" altLang="en-US" sz="2000" dirty="0" smtClean="0">
                <a:solidFill>
                  <a:schemeClr val="bg1">
                    <a:lumMod val="65000"/>
                  </a:schemeClr>
                </a:solidFill>
                <a:latin typeface="华文细黑" pitchFamily="2" charset="-122"/>
                <a:ea typeface="华文细黑" pitchFamily="2" charset="-122"/>
              </a:rPr>
              <a:t>电子期刊、研究报告、学术论文</a:t>
            </a:r>
            <a:endParaRPr lang="en-US" altLang="zh-CN" sz="2000" dirty="0" smtClean="0">
              <a:solidFill>
                <a:schemeClr val="bg1">
                  <a:lumMod val="65000"/>
                </a:schemeClr>
              </a:solidFill>
              <a:latin typeface="华文细黑" pitchFamily="2" charset="-122"/>
              <a:ea typeface="华文细黑" pitchFamily="2" charset="-122"/>
            </a:endParaRPr>
          </a:p>
          <a:p>
            <a:pPr marL="457200" indent="-457200">
              <a:lnSpc>
                <a:spcPct val="150000"/>
              </a:lnSpc>
            </a:pPr>
            <a:r>
              <a:rPr lang="en-US" altLang="zh-CN" sz="2000" dirty="0" smtClean="0">
                <a:latin typeface="华文细黑" pitchFamily="2" charset="-122"/>
                <a:ea typeface="华文细黑" pitchFamily="2" charset="-122"/>
              </a:rPr>
              <a:t>3.  Al </a:t>
            </a:r>
            <a:r>
              <a:rPr lang="en-US" altLang="zh-CN" sz="2000" dirty="0" err="1" smtClean="0">
                <a:latin typeface="华文细黑" pitchFamily="2" charset="-122"/>
                <a:ea typeface="华文细黑" pitchFamily="2" charset="-122"/>
              </a:rPr>
              <a:t>Manhal</a:t>
            </a: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新平台使用</a:t>
            </a:r>
            <a:endParaRPr lang="en-US" altLang="zh-CN" sz="2000" dirty="0" smtClean="0">
              <a:latin typeface="华文细黑" pitchFamily="2" charset="-122"/>
              <a:ea typeface="华文细黑" pitchFamily="2" charset="-122"/>
            </a:endParaRPr>
          </a:p>
          <a:p>
            <a:pPr marL="457200" indent="-457200">
              <a:lnSpc>
                <a:spcPct val="150000"/>
              </a:lnSpc>
            </a:pPr>
            <a:r>
              <a:rPr lang="en-US" altLang="zh-CN" sz="2000" dirty="0" smtClean="0">
                <a:latin typeface="华文细黑" pitchFamily="2" charset="-122"/>
                <a:ea typeface="华文细黑" pitchFamily="2" charset="-122"/>
              </a:rPr>
              <a:t>      3.1 </a:t>
            </a:r>
            <a:r>
              <a:rPr lang="zh-CN" altLang="en-US" sz="2000" dirty="0" smtClean="0">
                <a:latin typeface="华文细黑" pitchFamily="2" charset="-122"/>
                <a:ea typeface="华文细黑" pitchFamily="2" charset="-122"/>
              </a:rPr>
              <a:t>平台功能及特色</a:t>
            </a:r>
            <a:endParaRPr lang="en-US" altLang="zh-CN" sz="2000" dirty="0" smtClean="0">
              <a:latin typeface="华文细黑" pitchFamily="2" charset="-122"/>
              <a:ea typeface="华文细黑" pitchFamily="2" charset="-122"/>
            </a:endParaRPr>
          </a:p>
          <a:p>
            <a:pPr marL="457200" indent="-457200">
              <a:lnSpc>
                <a:spcPct val="150000"/>
              </a:lnSpc>
            </a:pPr>
            <a:r>
              <a:rPr lang="en-US" altLang="zh-CN" sz="2000" dirty="0" smtClean="0">
                <a:latin typeface="华文细黑" pitchFamily="2" charset="-122"/>
                <a:ea typeface="华文细黑" pitchFamily="2" charset="-122"/>
              </a:rPr>
              <a:t>      3.2 </a:t>
            </a:r>
            <a:r>
              <a:rPr lang="zh-CN" altLang="en-US" sz="2000" dirty="0" smtClean="0">
                <a:latin typeface="华文细黑" pitchFamily="2" charset="-122"/>
                <a:ea typeface="华文细黑" pitchFamily="2" charset="-122"/>
              </a:rPr>
              <a:t>平台使用方法</a:t>
            </a:r>
            <a:endParaRPr lang="en-US" altLang="zh-CN" sz="2000" dirty="0" smtClean="0">
              <a:latin typeface="华文细黑" pitchFamily="2" charset="-122"/>
              <a:ea typeface="华文细黑" pitchFamily="2" charset="-122"/>
            </a:endParaRPr>
          </a:p>
          <a:p>
            <a:pPr marL="342900" indent="-342900">
              <a:lnSpc>
                <a:spcPct val="150000"/>
              </a:lnSpc>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数据库主页</a:t>
            </a:r>
            <a:endParaRPr lang="en-US" altLang="zh-CN" sz="2000" dirty="0" smtClean="0">
              <a:latin typeface="华文细黑" pitchFamily="2" charset="-122"/>
              <a:ea typeface="华文细黑" pitchFamily="2" charset="-122"/>
            </a:endParaRPr>
          </a:p>
          <a:p>
            <a:pPr marL="342900" indent="-342900">
              <a:lnSpc>
                <a:spcPct val="150000"/>
              </a:lnSpc>
            </a:pPr>
            <a:r>
              <a:rPr lang="zh-CN" altLang="en-US" sz="2000" dirty="0" smtClean="0">
                <a:latin typeface="华文细黑" pitchFamily="2" charset="-122"/>
                <a:ea typeface="华文细黑" pitchFamily="2" charset="-122"/>
              </a:rPr>
              <a:t>       资源浏览</a:t>
            </a:r>
            <a:endParaRPr lang="en-US" altLang="zh-CN" sz="2000" dirty="0" smtClean="0">
              <a:latin typeface="华文细黑" pitchFamily="2" charset="-122"/>
              <a:ea typeface="华文细黑" pitchFamily="2" charset="-122"/>
            </a:endParaRPr>
          </a:p>
          <a:p>
            <a:pPr marL="342900" indent="-342900">
              <a:lnSpc>
                <a:spcPct val="150000"/>
              </a:lnSpc>
            </a:pPr>
            <a:r>
              <a:rPr lang="en-US" altLang="zh-CN" sz="2000" dirty="0" smtClean="0">
                <a:latin typeface="华文细黑" pitchFamily="2" charset="-122"/>
                <a:ea typeface="华文细黑" pitchFamily="2" charset="-122"/>
              </a:rPr>
              <a:t>       </a:t>
            </a:r>
            <a:r>
              <a:rPr lang="zh-CN" altLang="en-US" sz="2000" dirty="0" smtClean="0">
                <a:latin typeface="华文细黑" pitchFamily="2" charset="-122"/>
                <a:ea typeface="华文细黑" pitchFamily="2" charset="-122"/>
              </a:rPr>
              <a:t>资源检索</a:t>
            </a:r>
            <a:endParaRPr lang="en-US" altLang="zh-CN" sz="2000" dirty="0" smtClean="0">
              <a:latin typeface="华文细黑" pitchFamily="2" charset="-122"/>
              <a:ea typeface="华文细黑" pitchFamily="2" charset="-122"/>
            </a:endParaRPr>
          </a:p>
          <a:p>
            <a:pPr marL="342900" indent="-342900">
              <a:lnSpc>
                <a:spcPct val="150000"/>
              </a:lnSpc>
            </a:pPr>
            <a:r>
              <a:rPr lang="zh-CN" altLang="en-US" sz="2000" dirty="0" smtClean="0">
                <a:latin typeface="华文细黑" pitchFamily="2" charset="-122"/>
                <a:ea typeface="华文细黑" pitchFamily="2" charset="-122"/>
              </a:rPr>
              <a:t>       在线个性化定制</a:t>
            </a:r>
            <a:endParaRPr lang="en-US" altLang="zh-CN" sz="2000" dirty="0" smtClean="0">
              <a:latin typeface="华文细黑" pitchFamily="2" charset="-122"/>
              <a:ea typeface="华文细黑" pitchFamily="2" charset="-122"/>
            </a:endParaRPr>
          </a:p>
          <a:p>
            <a:pPr marL="342900" indent="-342900">
              <a:lnSpc>
                <a:spcPct val="150000"/>
              </a:lnSpc>
            </a:pPr>
            <a:r>
              <a:rPr lang="en-US" altLang="zh-CN" sz="2000" dirty="0" smtClean="0">
                <a:solidFill>
                  <a:schemeClr val="bg1">
                    <a:lumMod val="65000"/>
                  </a:schemeClr>
                </a:solidFill>
                <a:latin typeface="华文细黑" pitchFamily="2" charset="-122"/>
                <a:ea typeface="华文细黑" pitchFamily="2" charset="-122"/>
              </a:rPr>
              <a:t>     </a:t>
            </a:r>
            <a:r>
              <a:rPr lang="zh-CN" altLang="en-US" sz="2000" dirty="0" smtClean="0">
                <a:solidFill>
                  <a:schemeClr val="bg1">
                    <a:lumMod val="65000"/>
                  </a:schemeClr>
                </a:solidFill>
                <a:latin typeface="华文细黑" pitchFamily="2" charset="-122"/>
                <a:ea typeface="华文细黑" pitchFamily="2" charset="-122"/>
              </a:rPr>
              <a:t> </a:t>
            </a:r>
            <a:endParaRPr lang="en-US" altLang="zh-CN" sz="2000" dirty="0" smtClean="0">
              <a:solidFill>
                <a:schemeClr val="bg1">
                  <a:lumMod val="65000"/>
                </a:schemeClr>
              </a:solidFill>
              <a:latin typeface="华文细黑" pitchFamily="2" charset="-122"/>
              <a:ea typeface="华文细黑" pitchFamily="2" charset="-122"/>
            </a:endParaRPr>
          </a:p>
        </p:txBody>
      </p:sp>
      <p:grpSp>
        <p:nvGrpSpPr>
          <p:cNvPr id="2" name="组合 8"/>
          <p:cNvGrpSpPr/>
          <p:nvPr/>
        </p:nvGrpSpPr>
        <p:grpSpPr>
          <a:xfrm>
            <a:off x="455971" y="1124744"/>
            <a:ext cx="3076050" cy="5256584"/>
            <a:chOff x="413604" y="1124744"/>
            <a:chExt cx="2790244" cy="5256584"/>
          </a:xfrm>
        </p:grpSpPr>
        <p:pic>
          <p:nvPicPr>
            <p:cNvPr id="5" name="图片 4" descr="1.png"/>
            <p:cNvPicPr>
              <a:picLocks noChangeAspect="1"/>
            </p:cNvPicPr>
            <p:nvPr/>
          </p:nvPicPr>
          <p:blipFill>
            <a:blip r:embed="rId3" cstate="print"/>
            <a:stretch>
              <a:fillRect/>
            </a:stretch>
          </p:blipFill>
          <p:spPr>
            <a:xfrm>
              <a:off x="413604" y="1124744"/>
              <a:ext cx="1786666" cy="1374010"/>
            </a:xfrm>
            <a:prstGeom prst="rect">
              <a:avLst/>
            </a:prstGeom>
          </p:spPr>
        </p:pic>
        <p:pic>
          <p:nvPicPr>
            <p:cNvPr id="6" name="图片 5" descr="2.png"/>
            <p:cNvPicPr>
              <a:picLocks noChangeAspect="1"/>
            </p:cNvPicPr>
            <p:nvPr/>
          </p:nvPicPr>
          <p:blipFill>
            <a:blip r:embed="rId4" cstate="print"/>
            <a:stretch>
              <a:fillRect/>
            </a:stretch>
          </p:blipFill>
          <p:spPr>
            <a:xfrm>
              <a:off x="1205691" y="2636912"/>
              <a:ext cx="1768528" cy="1301456"/>
            </a:xfrm>
            <a:prstGeom prst="rect">
              <a:avLst/>
            </a:prstGeom>
          </p:spPr>
        </p:pic>
        <p:pic>
          <p:nvPicPr>
            <p:cNvPr id="7" name="图片 6" descr="3.png"/>
            <p:cNvPicPr>
              <a:picLocks noChangeAspect="1"/>
            </p:cNvPicPr>
            <p:nvPr/>
          </p:nvPicPr>
          <p:blipFill>
            <a:blip r:embed="rId5" cstate="print"/>
            <a:stretch>
              <a:fillRect/>
            </a:stretch>
          </p:blipFill>
          <p:spPr>
            <a:xfrm>
              <a:off x="485612" y="4107332"/>
              <a:ext cx="1832016" cy="761828"/>
            </a:xfrm>
            <a:prstGeom prst="rect">
              <a:avLst/>
            </a:prstGeom>
          </p:spPr>
        </p:pic>
        <p:pic>
          <p:nvPicPr>
            <p:cNvPr id="8" name="图片 7" descr="4.png"/>
            <p:cNvPicPr>
              <a:picLocks noChangeAspect="1"/>
            </p:cNvPicPr>
            <p:nvPr/>
          </p:nvPicPr>
          <p:blipFill>
            <a:blip r:embed="rId6" cstate="print"/>
            <a:stretch>
              <a:fillRect/>
            </a:stretch>
          </p:blipFill>
          <p:spPr>
            <a:xfrm>
              <a:off x="1421716" y="5043595"/>
              <a:ext cx="1782132" cy="1337733"/>
            </a:xfrm>
            <a:prstGeom prst="rect">
              <a:avLst/>
            </a:prstGeom>
          </p:spPr>
        </p:pic>
      </p:grpSp>
      <p:sp>
        <p:nvSpPr>
          <p:cNvPr id="10" name="TextBox 9"/>
          <p:cNvSpPr txBox="1"/>
          <p:nvPr/>
        </p:nvSpPr>
        <p:spPr>
          <a:xfrm>
            <a:off x="3316370" y="980728"/>
            <a:ext cx="4604262" cy="400110"/>
          </a:xfrm>
          <a:prstGeom prst="rect">
            <a:avLst/>
          </a:prstGeom>
          <a:noFill/>
        </p:spPr>
        <p:txBody>
          <a:bodyPr wrap="square" rtlCol="0">
            <a:spAutoFit/>
          </a:bodyPr>
          <a:lstStyle/>
          <a:p>
            <a:r>
              <a:rPr lang="zh-CN" altLang="en-US" sz="2000" dirty="0" smtClean="0">
                <a:latin typeface="华文细黑" pitchFamily="2" charset="-122"/>
                <a:ea typeface="华文细黑" pitchFamily="2" charset="-122"/>
              </a:rPr>
              <a:t>您将会了解到</a:t>
            </a:r>
            <a:r>
              <a:rPr lang="en-US" altLang="zh-CN" sz="2000" dirty="0" smtClean="0">
                <a:latin typeface="华文细黑" pitchFamily="2" charset="-122"/>
                <a:ea typeface="华文细黑" pitchFamily="2" charset="-122"/>
              </a:rPr>
              <a:t>…</a:t>
            </a:r>
            <a:endParaRPr lang="zh-CN" altLang="en-US" sz="2000" dirty="0">
              <a:latin typeface="华文细黑" pitchFamily="2" charset="-122"/>
              <a:ea typeface="华文细黑" pitchFamily="2"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3808" y="836713"/>
            <a:ext cx="9001000" cy="38779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nSpc>
                <a:spcPct val="200000"/>
              </a:lnSpc>
            </a:pPr>
            <a:r>
              <a:rPr lang="en-US" altLang="zh-CN" sz="2400" b="1" dirty="0" smtClean="0">
                <a:latin typeface="华文细黑" pitchFamily="2" charset="-122"/>
                <a:ea typeface="华文细黑" pitchFamily="2" charset="-122"/>
              </a:rPr>
              <a:t>3.1  Al </a:t>
            </a:r>
            <a:r>
              <a:rPr lang="en-US" altLang="zh-CN" sz="2400" b="1" dirty="0" err="1" smtClean="0">
                <a:latin typeface="华文细黑" pitchFamily="2" charset="-122"/>
                <a:ea typeface="华文细黑" pitchFamily="2" charset="-122"/>
              </a:rPr>
              <a:t>Manhal</a:t>
            </a:r>
            <a:r>
              <a:rPr lang="en-US" altLang="zh-CN" sz="2400" b="1" dirty="0" smtClean="0">
                <a:latin typeface="华文细黑" pitchFamily="2" charset="-122"/>
                <a:ea typeface="华文细黑" pitchFamily="2" charset="-122"/>
              </a:rPr>
              <a:t> </a:t>
            </a:r>
            <a:r>
              <a:rPr lang="zh-CN" altLang="en-US" sz="2400" b="1" dirty="0" smtClean="0">
                <a:latin typeface="华文细黑" pitchFamily="2" charset="-122"/>
                <a:ea typeface="华文细黑" pitchFamily="2" charset="-122"/>
              </a:rPr>
              <a:t>平台功能及特色</a:t>
            </a:r>
            <a:endParaRPr lang="en-US" altLang="zh-CN" sz="2400" dirty="0" smtClean="0">
              <a:latin typeface="华文细黑" pitchFamily="2" charset="-122"/>
              <a:ea typeface="华文细黑" pitchFamily="2" charset="-122"/>
            </a:endParaRPr>
          </a:p>
          <a:p>
            <a:pPr lvl="0" indent="-342900">
              <a:lnSpc>
                <a:spcPct val="110000"/>
              </a:lnSpc>
              <a:spcAft>
                <a:spcPts val="0"/>
              </a:spcAft>
              <a:buSzPts val="800"/>
            </a:pPr>
            <a:r>
              <a:rPr lang="en-US" altLang="zh-CN" sz="2000" kern="100" dirty="0" smtClean="0">
                <a:latin typeface="Arial"/>
                <a:ea typeface="华文细黑"/>
                <a:cs typeface="Times New Roman"/>
              </a:rPr>
              <a:t>        </a:t>
            </a:r>
          </a:p>
          <a:p>
            <a:pPr lvl="0" indent="-342900">
              <a:lnSpc>
                <a:spcPct val="110000"/>
              </a:lnSpc>
              <a:spcAft>
                <a:spcPts val="0"/>
              </a:spcAft>
              <a:buSzPts val="800"/>
            </a:pPr>
            <a:r>
              <a:rPr lang="en-US" altLang="zh-CN" sz="2000" kern="100" dirty="0" smtClean="0">
                <a:latin typeface="Arial"/>
                <a:ea typeface="华文细黑"/>
                <a:cs typeface="Times New Roman"/>
              </a:rPr>
              <a:t>        Al </a:t>
            </a:r>
            <a:r>
              <a:rPr lang="en-US" altLang="zh-CN" sz="2000" kern="100" dirty="0" err="1" smtClean="0">
                <a:latin typeface="Arial"/>
                <a:ea typeface="华文细黑"/>
                <a:cs typeface="Times New Roman"/>
              </a:rPr>
              <a:t>Manhal</a:t>
            </a:r>
            <a:r>
              <a:rPr lang="zh-CN" altLang="en-US" sz="2000" kern="100" dirty="0" smtClean="0">
                <a:latin typeface="Arial"/>
                <a:ea typeface="华文细黑"/>
                <a:cs typeface="Times New Roman"/>
              </a:rPr>
              <a:t>数据库平台</a:t>
            </a:r>
            <a:r>
              <a:rPr lang="zh-CN" altLang="en-US" sz="2000" kern="100" dirty="0" smtClean="0">
                <a:latin typeface="Arial"/>
                <a:ea typeface="华文细黑"/>
                <a:cs typeface="Times New Roman"/>
              </a:rPr>
              <a:t>是曼</a:t>
            </a:r>
            <a:r>
              <a:rPr lang="zh-CN" altLang="en-US" sz="2000" kern="100" dirty="0" smtClean="0">
                <a:latin typeface="Arial"/>
                <a:ea typeface="华文细黑"/>
                <a:cs typeface="Times New Roman"/>
              </a:rPr>
              <a:t>哈尔出版社自主开发的阿拉伯语电子资源一站式访问平台，是目前</a:t>
            </a:r>
            <a:r>
              <a:rPr lang="zh-CN" altLang="en-US" sz="2000" b="1" kern="100" dirty="0" smtClean="0">
                <a:latin typeface="Arial"/>
                <a:ea typeface="华文细黑"/>
                <a:cs typeface="Times New Roman"/>
              </a:rPr>
              <a:t>全球第一个也是唯一可对其阿拉伯语出版物提供全文检索</a:t>
            </a:r>
            <a:r>
              <a:rPr lang="zh-CN" altLang="en-US" sz="2000" kern="100" dirty="0" smtClean="0">
                <a:latin typeface="Arial"/>
                <a:ea typeface="华文细黑"/>
                <a:cs typeface="Times New Roman"/>
              </a:rPr>
              <a:t>的数据库</a:t>
            </a:r>
            <a:r>
              <a:rPr lang="zh-CN" altLang="en-US" sz="2000" kern="100" dirty="0" smtClean="0">
                <a:latin typeface="Arial"/>
                <a:ea typeface="华文细黑"/>
                <a:cs typeface="Times New Roman"/>
              </a:rPr>
              <a:t>。</a:t>
            </a:r>
            <a:endParaRPr lang="en-US" altLang="zh-CN" sz="2000" kern="100" dirty="0" smtClean="0">
              <a:latin typeface="Arial"/>
              <a:ea typeface="华文细黑"/>
              <a:cs typeface="Times New Roman"/>
            </a:endParaRPr>
          </a:p>
          <a:p>
            <a:pPr lvl="0" indent="-342900">
              <a:lnSpc>
                <a:spcPct val="110000"/>
              </a:lnSpc>
              <a:spcAft>
                <a:spcPts val="0"/>
              </a:spcAft>
              <a:buSzPts val="800"/>
            </a:pPr>
            <a:endParaRPr lang="zh-CN" altLang="en-US" sz="2000" kern="100" dirty="0" smtClean="0">
              <a:latin typeface="Arial"/>
              <a:ea typeface="华文细黑"/>
              <a:cs typeface="Times New Roman"/>
            </a:endParaRPr>
          </a:p>
          <a:p>
            <a:pPr lvl="0" indent="-342900">
              <a:lnSpc>
                <a:spcPct val="110000"/>
              </a:lnSpc>
              <a:spcAft>
                <a:spcPts val="0"/>
              </a:spcAft>
              <a:buSzPts val="800"/>
            </a:pPr>
            <a:r>
              <a:rPr lang="zh-CN" altLang="en-US" sz="2000" kern="100" dirty="0" smtClean="0">
                <a:latin typeface="Arial"/>
                <a:ea typeface="华文细黑"/>
                <a:cs typeface="Times New Roman"/>
              </a:rPr>
              <a:t>        平台拥有简洁的检索和浏览界面、全面的</a:t>
            </a:r>
            <a:r>
              <a:rPr lang="zh-CN" altLang="en-US" sz="2000" b="1" kern="100" dirty="0" smtClean="0">
                <a:latin typeface="Arial"/>
                <a:ea typeface="华文细黑"/>
                <a:cs typeface="Times New Roman"/>
              </a:rPr>
              <a:t>在线学习批注功能</a:t>
            </a:r>
            <a:r>
              <a:rPr lang="zh-CN" altLang="en-US" sz="2000" kern="100" dirty="0" smtClean="0">
                <a:latin typeface="Arial"/>
                <a:ea typeface="华文细黑"/>
                <a:cs typeface="Times New Roman"/>
              </a:rPr>
              <a:t>、便捷的</a:t>
            </a:r>
            <a:r>
              <a:rPr lang="zh-CN" altLang="en-US" sz="2000" b="1" kern="100" dirty="0" smtClean="0">
                <a:latin typeface="Arial"/>
                <a:ea typeface="华文细黑"/>
                <a:cs typeface="Times New Roman"/>
              </a:rPr>
              <a:t>阿拉伯语在线软键盘输入</a:t>
            </a:r>
            <a:r>
              <a:rPr lang="zh-CN" altLang="en-US" sz="2000" kern="100" dirty="0" smtClean="0">
                <a:latin typeface="Arial"/>
                <a:ea typeface="华文细黑"/>
                <a:cs typeface="Times New Roman"/>
              </a:rPr>
              <a:t>、</a:t>
            </a:r>
            <a:r>
              <a:rPr lang="zh-CN" altLang="en-US" sz="2000" b="1" kern="100" dirty="0" smtClean="0">
                <a:latin typeface="Arial"/>
                <a:ea typeface="华文细黑"/>
                <a:cs typeface="Times New Roman"/>
              </a:rPr>
              <a:t>小语种在线语音朗读</a:t>
            </a:r>
            <a:r>
              <a:rPr lang="zh-CN" altLang="en-US" sz="2000" kern="100" dirty="0" smtClean="0">
                <a:latin typeface="Arial"/>
                <a:ea typeface="华文细黑"/>
                <a:cs typeface="Times New Roman"/>
              </a:rPr>
              <a:t>等特色，同时支持</a:t>
            </a:r>
            <a:r>
              <a:rPr lang="en-US" altLang="zh-CN" sz="2000" kern="100" dirty="0" err="1" smtClean="0">
                <a:latin typeface="Arial"/>
                <a:ea typeface="华文细黑"/>
                <a:cs typeface="Times New Roman"/>
              </a:rPr>
              <a:t>iOS</a:t>
            </a:r>
            <a:r>
              <a:rPr lang="zh-CN" altLang="en-US" sz="2000" kern="100" dirty="0" smtClean="0">
                <a:latin typeface="Arial"/>
                <a:ea typeface="华文细黑"/>
                <a:cs typeface="Times New Roman"/>
              </a:rPr>
              <a:t>操作系统的</a:t>
            </a:r>
            <a:r>
              <a:rPr lang="zh-CN" altLang="en-US" sz="2000" b="1" kern="100" dirty="0" smtClean="0">
                <a:latin typeface="Arial"/>
                <a:ea typeface="华文细黑"/>
                <a:cs typeface="Times New Roman"/>
              </a:rPr>
              <a:t>移动阅读设备</a:t>
            </a:r>
            <a:r>
              <a:rPr lang="zh-CN" altLang="en-US" sz="2000" kern="100" dirty="0" smtClean="0">
                <a:latin typeface="Arial"/>
                <a:ea typeface="华文细黑"/>
                <a:cs typeface="Times New Roman"/>
              </a:rPr>
              <a:t>，提供“我的个性化书架”。用户可注册个人账户，可一键同步移动设备和</a:t>
            </a:r>
            <a:r>
              <a:rPr lang="en-US" altLang="zh-CN" sz="2000" kern="100" dirty="0" smtClean="0">
                <a:latin typeface="Arial"/>
                <a:ea typeface="华文细黑"/>
                <a:cs typeface="Times New Roman"/>
              </a:rPr>
              <a:t>PC</a:t>
            </a:r>
            <a:r>
              <a:rPr lang="zh-CN" altLang="en-US" sz="2000" kern="100" dirty="0" smtClean="0">
                <a:latin typeface="Arial"/>
                <a:ea typeface="华文细黑"/>
                <a:cs typeface="Times New Roman"/>
              </a:rPr>
              <a:t>端</a:t>
            </a:r>
            <a:r>
              <a:rPr lang="zh-CN" altLang="en-US" sz="2000" kern="100" dirty="0" smtClean="0">
                <a:latin typeface="Arial"/>
                <a:ea typeface="华文细黑"/>
                <a:cs typeface="Times New Roman"/>
              </a:rPr>
              <a:t>“我的收藏”。</a:t>
            </a:r>
            <a:endParaRPr lang="zh-CN" altLang="en-US" sz="2000" kern="100" dirty="0" smtClean="0">
              <a:latin typeface="Arial"/>
              <a:ea typeface="华文细黑"/>
              <a:cs typeface="Times New Roman"/>
            </a:endParaRPr>
          </a:p>
        </p:txBody>
      </p:sp>
      <p:pic>
        <p:nvPicPr>
          <p:cNvPr id="4" name="图片 3" descr="logo.png"/>
          <p:cNvPicPr>
            <a:picLocks noChangeAspect="1"/>
          </p:cNvPicPr>
          <p:nvPr/>
        </p:nvPicPr>
        <p:blipFill>
          <a:blip r:embed="rId2" cstate="print"/>
          <a:stretch>
            <a:fillRect/>
          </a:stretch>
        </p:blipFill>
        <p:spPr>
          <a:xfrm>
            <a:off x="935856" y="5805264"/>
            <a:ext cx="1962425" cy="666843"/>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5816" y="1340768"/>
            <a:ext cx="9289032" cy="3139321"/>
          </a:xfrm>
          <a:prstGeom prst="rect">
            <a:avLst/>
          </a:prstGeom>
          <a:noFill/>
        </p:spPr>
        <p:txBody>
          <a:bodyPr wrap="square" rtlCol="0">
            <a:spAutoFit/>
          </a:bodyPr>
          <a:lstStyle/>
          <a:p>
            <a:pPr lvl="0">
              <a:buFont typeface="Wingdings" pitchFamily="2" charset="2"/>
              <a:buChar char="Ø"/>
            </a:pPr>
            <a:r>
              <a:rPr lang="zh-CN" altLang="zh-CN" b="1" dirty="0" smtClean="0"/>
              <a:t>平台主页：</a:t>
            </a:r>
            <a:r>
              <a:rPr lang="zh-CN" altLang="zh-CN" dirty="0" smtClean="0"/>
              <a:t> 支持</a:t>
            </a:r>
            <a:r>
              <a:rPr lang="zh-CN" altLang="zh-CN" b="1" u="sng" dirty="0" smtClean="0"/>
              <a:t>英语</a:t>
            </a:r>
            <a:r>
              <a:rPr lang="zh-CN" altLang="en-US" b="1" u="sng" dirty="0" smtClean="0"/>
              <a:t>、</a:t>
            </a:r>
            <a:r>
              <a:rPr lang="zh-CN" altLang="zh-CN" b="1" u="sng" dirty="0" smtClean="0"/>
              <a:t>阿拉伯语</a:t>
            </a:r>
            <a:r>
              <a:rPr lang="zh-CN" altLang="en-US" b="1" u="sng" dirty="0" smtClean="0"/>
              <a:t>、土耳其语和法语</a:t>
            </a:r>
            <a:r>
              <a:rPr lang="zh-CN" altLang="zh-CN" b="1" u="sng" dirty="0" smtClean="0"/>
              <a:t>显示</a:t>
            </a:r>
            <a:r>
              <a:rPr lang="zh-CN" altLang="zh-CN" dirty="0" smtClean="0"/>
              <a:t>；</a:t>
            </a:r>
          </a:p>
          <a:p>
            <a:pPr lvl="0">
              <a:buFont typeface="Wingdings" pitchFamily="2" charset="2"/>
              <a:buChar char="Ø"/>
            </a:pPr>
            <a:r>
              <a:rPr lang="zh-CN" altLang="zh-CN" b="1" dirty="0" smtClean="0"/>
              <a:t>检索浏览：</a:t>
            </a:r>
            <a:r>
              <a:rPr lang="zh-CN" altLang="zh-CN" dirty="0" smtClean="0"/>
              <a:t> 支持快速检索和高级检索，</a:t>
            </a:r>
            <a:r>
              <a:rPr lang="zh-CN" altLang="zh-CN" b="1" u="sng" dirty="0" smtClean="0"/>
              <a:t>高级检索条件</a:t>
            </a:r>
            <a:r>
              <a:rPr lang="zh-CN" altLang="zh-CN" dirty="0" smtClean="0"/>
              <a:t>：关键词（范围包括全文</a:t>
            </a:r>
            <a:r>
              <a:rPr lang="en-US" altLang="zh-CN" dirty="0" smtClean="0"/>
              <a:t>/</a:t>
            </a:r>
            <a:r>
              <a:rPr lang="zh-CN" altLang="zh-CN" dirty="0" smtClean="0"/>
              <a:t>文摘</a:t>
            </a:r>
            <a:r>
              <a:rPr lang="en-US" altLang="zh-CN" dirty="0" smtClean="0"/>
              <a:t>/</a:t>
            </a:r>
            <a:r>
              <a:rPr lang="zh-CN" altLang="zh-CN" dirty="0" smtClean="0"/>
              <a:t>标题</a:t>
            </a:r>
            <a:r>
              <a:rPr lang="en-US" altLang="zh-CN" dirty="0" smtClean="0"/>
              <a:t>/</a:t>
            </a:r>
            <a:r>
              <a:rPr lang="zh-CN" altLang="zh-CN" dirty="0" smtClean="0"/>
              <a:t>作者</a:t>
            </a:r>
            <a:r>
              <a:rPr lang="en-US" altLang="zh-CN" dirty="0" smtClean="0"/>
              <a:t>/</a:t>
            </a:r>
            <a:r>
              <a:rPr lang="zh-CN" altLang="zh-CN" dirty="0" smtClean="0"/>
              <a:t>作者机构</a:t>
            </a:r>
            <a:r>
              <a:rPr lang="en-US" altLang="zh-CN" dirty="0" smtClean="0"/>
              <a:t>/</a:t>
            </a:r>
            <a:r>
              <a:rPr lang="zh-CN" altLang="zh-CN" dirty="0" smtClean="0"/>
              <a:t>文件号</a:t>
            </a:r>
            <a:r>
              <a:rPr lang="en-US" altLang="zh-CN" dirty="0" smtClean="0"/>
              <a:t>/</a:t>
            </a:r>
            <a:r>
              <a:rPr lang="zh-CN" altLang="zh-CN" dirty="0" smtClean="0"/>
              <a:t>图标</a:t>
            </a:r>
            <a:r>
              <a:rPr lang="en-US" altLang="zh-CN" dirty="0" smtClean="0"/>
              <a:t>/EISSN</a:t>
            </a:r>
            <a:r>
              <a:rPr lang="zh-CN" altLang="zh-CN" dirty="0" smtClean="0"/>
              <a:t>和</a:t>
            </a:r>
            <a:r>
              <a:rPr lang="en-US" altLang="zh-CN" dirty="0" smtClean="0"/>
              <a:t>ISBN</a:t>
            </a:r>
            <a:r>
              <a:rPr lang="zh-CN" altLang="zh-CN" dirty="0" smtClean="0"/>
              <a:t>等）、时间、文献类型、语言、主题、国家和出版社等； 支持</a:t>
            </a:r>
            <a:r>
              <a:rPr lang="zh-CN" altLang="zh-CN" b="1" u="sng" dirty="0" smtClean="0"/>
              <a:t>按主题、标题和出版社</a:t>
            </a:r>
            <a:r>
              <a:rPr lang="zh-CN" altLang="zh-CN" dirty="0" smtClean="0"/>
              <a:t>，以及</a:t>
            </a:r>
            <a:r>
              <a:rPr lang="zh-CN" altLang="zh-CN" b="1" u="sng" dirty="0" smtClean="0"/>
              <a:t>按文献类型浏览</a:t>
            </a:r>
            <a:r>
              <a:rPr lang="zh-CN" altLang="zh-CN" dirty="0" smtClean="0"/>
              <a:t>；</a:t>
            </a:r>
            <a:endParaRPr lang="en-US" altLang="zh-CN" dirty="0" smtClean="0"/>
          </a:p>
          <a:p>
            <a:pPr>
              <a:buFont typeface="Wingdings" pitchFamily="2" charset="2"/>
              <a:buChar char="Ø"/>
            </a:pPr>
            <a:r>
              <a:rPr lang="zh-CN" altLang="zh-CN" b="1" dirty="0" smtClean="0"/>
              <a:t>关联检索：</a:t>
            </a:r>
            <a:r>
              <a:rPr lang="zh-CN" altLang="en-US" dirty="0" smtClean="0"/>
              <a:t>快速检索自动补全检索式，提供建议检索</a:t>
            </a:r>
            <a:r>
              <a:rPr lang="zh-CN" altLang="en-US" dirty="0" smtClean="0"/>
              <a:t>结果；</a:t>
            </a:r>
            <a:endParaRPr lang="zh-CN" altLang="zh-CN" dirty="0" smtClean="0"/>
          </a:p>
          <a:p>
            <a:pPr lvl="0">
              <a:buFont typeface="Wingdings" pitchFamily="2" charset="2"/>
              <a:buChar char="Ø"/>
            </a:pPr>
            <a:r>
              <a:rPr lang="zh-CN" altLang="zh-CN" b="1" dirty="0" smtClean="0"/>
              <a:t>文献格式： </a:t>
            </a:r>
            <a:r>
              <a:rPr lang="zh-CN" altLang="zh-CN" dirty="0" smtClean="0"/>
              <a:t>支持</a:t>
            </a:r>
            <a:r>
              <a:rPr lang="en-US" altLang="zh-CN" dirty="0" smtClean="0"/>
              <a:t>PDF</a:t>
            </a:r>
            <a:r>
              <a:rPr lang="zh-CN" altLang="zh-CN" dirty="0" smtClean="0"/>
              <a:t>下载（电子书可按章节）、打印和在线浏览；</a:t>
            </a:r>
          </a:p>
          <a:p>
            <a:pPr lvl="0">
              <a:buFont typeface="Wingdings" pitchFamily="2" charset="2"/>
              <a:buChar char="Ø"/>
            </a:pPr>
            <a:r>
              <a:rPr lang="zh-CN" altLang="zh-CN" b="1" dirty="0" smtClean="0"/>
              <a:t>在线批注： </a:t>
            </a:r>
            <a:r>
              <a:rPr lang="zh-CN" altLang="zh-CN" dirty="0" smtClean="0"/>
              <a:t>可复制、分类文本标记、添加批注和书签；</a:t>
            </a:r>
          </a:p>
          <a:p>
            <a:pPr lvl="0">
              <a:buFont typeface="Wingdings" pitchFamily="2" charset="2"/>
              <a:buChar char="Ø"/>
            </a:pPr>
            <a:r>
              <a:rPr lang="zh-CN" altLang="zh-CN" b="1" dirty="0" smtClean="0"/>
              <a:t>个性</a:t>
            </a:r>
            <a:r>
              <a:rPr lang="zh-CN" altLang="zh-CN" b="1" dirty="0" smtClean="0"/>
              <a:t>设置： </a:t>
            </a:r>
            <a:r>
              <a:rPr lang="zh-CN" altLang="zh-CN" dirty="0" smtClean="0"/>
              <a:t>用户注册个人账号，可</a:t>
            </a:r>
            <a:r>
              <a:rPr lang="zh-CN" altLang="zh-CN" b="1" u="sng" dirty="0" smtClean="0"/>
              <a:t>保存检索式、浏览历史检索记录</a:t>
            </a:r>
            <a:r>
              <a:rPr lang="zh-CN" altLang="zh-CN" dirty="0" smtClean="0"/>
              <a:t>和</a:t>
            </a:r>
            <a:r>
              <a:rPr lang="zh-CN" altLang="zh-CN" b="1" u="sng" dirty="0" smtClean="0"/>
              <a:t>收藏目标文献</a:t>
            </a:r>
            <a:r>
              <a:rPr lang="zh-CN" altLang="zh-CN" dirty="0" smtClean="0"/>
              <a:t>；</a:t>
            </a:r>
          </a:p>
          <a:p>
            <a:pPr lvl="0">
              <a:buFont typeface="Wingdings" pitchFamily="2" charset="2"/>
              <a:buChar char="Ø"/>
            </a:pPr>
            <a:r>
              <a:rPr lang="zh-CN" altLang="zh-CN" b="1" dirty="0" smtClean="0"/>
              <a:t>资源共享： </a:t>
            </a:r>
            <a:r>
              <a:rPr lang="zh-CN" altLang="zh-CN" dirty="0" smtClean="0"/>
              <a:t>用户可通过社交媒体和电子邮件，分享相关文章；</a:t>
            </a:r>
          </a:p>
          <a:p>
            <a:pPr lvl="0">
              <a:buFont typeface="Wingdings" pitchFamily="2" charset="2"/>
              <a:buChar char="Ø"/>
            </a:pPr>
            <a:r>
              <a:rPr lang="zh-CN" altLang="zh-CN" b="1" dirty="0" smtClean="0"/>
              <a:t>使用统计： </a:t>
            </a:r>
            <a:r>
              <a:rPr lang="zh-CN" altLang="zh-CN" dirty="0" smtClean="0"/>
              <a:t>支持符合</a:t>
            </a:r>
            <a:r>
              <a:rPr lang="en-US" altLang="zh-CN" b="1" u="sng" dirty="0" smtClean="0"/>
              <a:t>COUNTER</a:t>
            </a:r>
            <a:r>
              <a:rPr lang="zh-CN" altLang="zh-CN" b="1" u="sng" dirty="0" smtClean="0"/>
              <a:t>标准的使用统计</a:t>
            </a:r>
            <a:r>
              <a:rPr lang="zh-CN" altLang="zh-CN" dirty="0" smtClean="0"/>
              <a:t>，以及按主题和文献类型的统计报告。</a:t>
            </a:r>
          </a:p>
          <a:p>
            <a:endParaRPr lang="zh-CN" altLang="en-US" b="1" dirty="0"/>
          </a:p>
        </p:txBody>
      </p:sp>
      <p:pic>
        <p:nvPicPr>
          <p:cNvPr id="3" name="图片 2" descr="logo.png"/>
          <p:cNvPicPr>
            <a:picLocks noChangeAspect="1"/>
          </p:cNvPicPr>
          <p:nvPr/>
        </p:nvPicPr>
        <p:blipFill>
          <a:blip r:embed="rId2" cstate="print"/>
          <a:stretch>
            <a:fillRect/>
          </a:stretch>
        </p:blipFill>
        <p:spPr>
          <a:xfrm>
            <a:off x="935856" y="5373216"/>
            <a:ext cx="1962425" cy="666843"/>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1"/>
          <p:cNvPicPr>
            <a:picLocks noChangeAspect="1" noChangeArrowheads="1"/>
          </p:cNvPicPr>
          <p:nvPr/>
        </p:nvPicPr>
        <p:blipFill>
          <a:blip r:embed="rId3" cstate="print"/>
          <a:srcRect/>
          <a:stretch>
            <a:fillRect/>
          </a:stretch>
        </p:blipFill>
        <p:spPr bwMode="auto">
          <a:xfrm>
            <a:off x="1367904" y="2780928"/>
            <a:ext cx="6984776" cy="3077667"/>
          </a:xfrm>
          <a:prstGeom prst="rect">
            <a:avLst/>
          </a:prstGeom>
          <a:noFill/>
          <a:ln w="9525">
            <a:noFill/>
            <a:miter lim="800000"/>
            <a:headEnd/>
            <a:tailEnd/>
          </a:ln>
        </p:spPr>
      </p:pic>
      <p:sp>
        <p:nvSpPr>
          <p:cNvPr id="4" name="TextBox 1"/>
          <p:cNvSpPr txBox="1"/>
          <p:nvPr/>
        </p:nvSpPr>
        <p:spPr>
          <a:xfrm>
            <a:off x="503808" y="836713"/>
            <a:ext cx="9001000" cy="184665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nSpc>
                <a:spcPct val="200000"/>
              </a:lnSpc>
            </a:pPr>
            <a:r>
              <a:rPr lang="en-US" altLang="zh-CN" sz="2400" b="1" dirty="0" smtClean="0">
                <a:latin typeface="华文细黑" pitchFamily="2" charset="-122"/>
                <a:ea typeface="华文细黑" pitchFamily="2" charset="-122"/>
              </a:rPr>
              <a:t>3.2  Al Manhal </a:t>
            </a:r>
            <a:r>
              <a:rPr lang="zh-CN" altLang="en-US" sz="2400" b="1" dirty="0" smtClean="0">
                <a:latin typeface="华文细黑" pitchFamily="2" charset="-122"/>
                <a:ea typeface="华文细黑" pitchFamily="2" charset="-122"/>
              </a:rPr>
              <a:t>平台使用方法</a:t>
            </a:r>
            <a:r>
              <a:rPr lang="en-US" altLang="zh-CN" sz="2400" dirty="0" smtClean="0">
                <a:latin typeface="华文细黑" pitchFamily="2" charset="-122"/>
                <a:ea typeface="华文细黑" pitchFamily="2" charset="-122"/>
              </a:rPr>
              <a:t> </a:t>
            </a:r>
          </a:p>
          <a:p>
            <a:pPr lvl="0" indent="-342900">
              <a:lnSpc>
                <a:spcPct val="110000"/>
              </a:lnSpc>
              <a:spcAft>
                <a:spcPts val="0"/>
              </a:spcAft>
              <a:buSzPts val="800"/>
            </a:pPr>
            <a:r>
              <a:rPr lang="en-US" altLang="zh-CN" sz="2000" kern="100" dirty="0" smtClean="0">
                <a:latin typeface="Arial"/>
                <a:ea typeface="华文细黑"/>
                <a:cs typeface="Times New Roman"/>
              </a:rPr>
              <a:t>Al Manhal </a:t>
            </a:r>
            <a:r>
              <a:rPr lang="zh-CN" altLang="en-US" sz="2000" kern="100" dirty="0" smtClean="0">
                <a:latin typeface="Arial"/>
                <a:ea typeface="华文细黑"/>
                <a:cs typeface="Times New Roman"/>
              </a:rPr>
              <a:t>于</a:t>
            </a:r>
            <a:r>
              <a:rPr lang="en-US" altLang="zh-CN" sz="2000" kern="100" dirty="0" smtClean="0">
                <a:latin typeface="Arial"/>
                <a:ea typeface="华文细黑"/>
                <a:cs typeface="Times New Roman"/>
              </a:rPr>
              <a:t>2015</a:t>
            </a:r>
            <a:r>
              <a:rPr lang="zh-CN" altLang="en-US" sz="2000" kern="100" dirty="0" smtClean="0">
                <a:latin typeface="Arial"/>
                <a:ea typeface="华文细黑"/>
                <a:cs typeface="Times New Roman"/>
              </a:rPr>
              <a:t>年启用了新</a:t>
            </a:r>
            <a:r>
              <a:rPr lang="zh-CN" altLang="zh-CN" sz="2000" kern="100" dirty="0" smtClean="0">
                <a:latin typeface="Arial"/>
                <a:ea typeface="华文细黑"/>
                <a:cs typeface="Arial"/>
              </a:rPr>
              <a:t>数据库</a:t>
            </a:r>
            <a:r>
              <a:rPr lang="zh-CN" altLang="en-US" sz="2000" kern="100" dirty="0" smtClean="0">
                <a:latin typeface="Arial"/>
                <a:ea typeface="华文细黑"/>
                <a:cs typeface="Arial"/>
              </a:rPr>
              <a:t>平台</a:t>
            </a:r>
            <a:r>
              <a:rPr lang="zh-CN" altLang="zh-CN" sz="2000" kern="100" dirty="0" smtClean="0">
                <a:latin typeface="Arial"/>
                <a:ea typeface="华文细黑"/>
                <a:cs typeface="Arial"/>
              </a:rPr>
              <a:t>，是</a:t>
            </a:r>
            <a:r>
              <a:rPr lang="zh-CN" altLang="zh-CN" sz="2000" b="1" kern="100" dirty="0" smtClean="0">
                <a:latin typeface="Arial"/>
                <a:ea typeface="华文细黑"/>
                <a:cs typeface="Arial"/>
              </a:rPr>
              <a:t>目前全球第一个也是唯一可对其阿拉伯语资源内容提供全文检索的数据库</a:t>
            </a:r>
            <a:r>
              <a:rPr lang="zh-CN" altLang="zh-CN" sz="2000" kern="100" dirty="0" smtClean="0">
                <a:latin typeface="Arial"/>
                <a:ea typeface="华文细黑"/>
                <a:cs typeface="Arial"/>
              </a:rPr>
              <a:t>，可检索来自阿拉伯语世界领先的学术类、科技类等专业的资源内容。</a:t>
            </a:r>
            <a:endParaRPr lang="zh-CN" altLang="zh-CN" sz="2000" dirty="0">
              <a:cs typeface="Times New Roman"/>
            </a:endParaRPr>
          </a:p>
        </p:txBody>
      </p:sp>
      <p:sp>
        <p:nvSpPr>
          <p:cNvPr id="8" name="矩形 7"/>
          <p:cNvSpPr/>
          <p:nvPr/>
        </p:nvSpPr>
        <p:spPr>
          <a:xfrm>
            <a:off x="647824" y="6093296"/>
            <a:ext cx="4767652" cy="400110"/>
          </a:xfrm>
          <a:prstGeom prst="rect">
            <a:avLst/>
          </a:prstGeom>
        </p:spPr>
        <p:txBody>
          <a:bodyPr wrap="none">
            <a:spAutoFit/>
          </a:bodyPr>
          <a:lstStyle/>
          <a:p>
            <a:r>
              <a:rPr lang="zh-CN" altLang="en-US" sz="2000" kern="100" dirty="0" smtClean="0">
                <a:latin typeface="Arial"/>
                <a:ea typeface="华文细黑"/>
                <a:cs typeface="Arial"/>
              </a:rPr>
              <a:t>访问网址：</a:t>
            </a:r>
            <a:r>
              <a:rPr lang="en-US" altLang="zh-CN" sz="2000" kern="100" dirty="0" smtClean="0">
                <a:latin typeface="Arial"/>
                <a:ea typeface="华文细黑"/>
                <a:cs typeface="Arial"/>
              </a:rPr>
              <a:t>http://platform.almanhal.com/</a:t>
            </a:r>
            <a:endParaRPr lang="zh-CN" altLang="en-US" sz="2000" kern="100" dirty="0">
              <a:latin typeface="Arial"/>
              <a:ea typeface="华文细黑"/>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
          <p:cNvPicPr>
            <a:picLocks noChangeAspect="1" noChangeArrowheads="1"/>
          </p:cNvPicPr>
          <p:nvPr/>
        </p:nvPicPr>
        <p:blipFill>
          <a:blip r:embed="rId3" cstate="print"/>
          <a:srcRect/>
          <a:stretch>
            <a:fillRect/>
          </a:stretch>
        </p:blipFill>
        <p:spPr bwMode="auto">
          <a:xfrm>
            <a:off x="561006" y="1700808"/>
            <a:ext cx="8824810" cy="3888432"/>
          </a:xfrm>
          <a:prstGeom prst="rect">
            <a:avLst/>
          </a:prstGeom>
          <a:noFill/>
          <a:ln w="9525">
            <a:noFill/>
            <a:miter lim="800000"/>
            <a:headEnd/>
            <a:tailEnd/>
          </a:ln>
        </p:spPr>
      </p:pic>
      <p:sp>
        <p:nvSpPr>
          <p:cNvPr id="5" name="TextBox 1"/>
          <p:cNvSpPr txBox="1"/>
          <p:nvPr/>
        </p:nvSpPr>
        <p:spPr>
          <a:xfrm>
            <a:off x="6048424" y="87015"/>
            <a:ext cx="201622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r>
              <a:rPr lang="zh-CN" altLang="en-US" sz="2000" dirty="0" smtClean="0">
                <a:latin typeface="华文细黑" pitchFamily="2" charset="-122"/>
                <a:ea typeface="华文细黑" pitchFamily="2" charset="-122"/>
              </a:rPr>
              <a:t>数据库主页检索</a:t>
            </a:r>
            <a:endParaRPr lang="zh-CN" altLang="zh-CN" dirty="0">
              <a:cs typeface="Times New Roman"/>
            </a:endParaRPr>
          </a:p>
        </p:txBody>
      </p:sp>
      <p:sp>
        <p:nvSpPr>
          <p:cNvPr id="9" name="矩形 8"/>
          <p:cNvSpPr/>
          <p:nvPr/>
        </p:nvSpPr>
        <p:spPr>
          <a:xfrm>
            <a:off x="4032200" y="3501008"/>
            <a:ext cx="1944216" cy="25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8424688" y="3212976"/>
            <a:ext cx="1368152" cy="7920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CN" altLang="en-US" dirty="0" smtClean="0">
                <a:solidFill>
                  <a:srgbClr val="FF0000"/>
                </a:solidFill>
              </a:rPr>
              <a:t>快速检索</a:t>
            </a:r>
            <a:endParaRPr lang="en-US" altLang="zh-CN" dirty="0" smtClean="0">
              <a:solidFill>
                <a:srgbClr val="FF0000"/>
              </a:solidFill>
            </a:endParaRPr>
          </a:p>
          <a:p>
            <a:pPr algn="ctr"/>
            <a:r>
              <a:rPr lang="zh-CN" altLang="en-US" dirty="0" smtClean="0">
                <a:solidFill>
                  <a:srgbClr val="0000FF"/>
                </a:solidFill>
              </a:rPr>
              <a:t>高级检索</a:t>
            </a:r>
            <a:endParaRPr lang="zh-CN" altLang="en-US" dirty="0">
              <a:solidFill>
                <a:srgbClr val="0000FF"/>
              </a:solidFill>
            </a:endParaRPr>
          </a:p>
        </p:txBody>
      </p:sp>
      <p:sp>
        <p:nvSpPr>
          <p:cNvPr id="13" name="矩形 12"/>
          <p:cNvSpPr/>
          <p:nvPr/>
        </p:nvSpPr>
        <p:spPr>
          <a:xfrm>
            <a:off x="7416576" y="3861048"/>
            <a:ext cx="936104" cy="179992"/>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noFill/>
            </a:endParaRPr>
          </a:p>
        </p:txBody>
      </p:sp>
      <p:sp>
        <p:nvSpPr>
          <p:cNvPr id="14" name="矩形 13"/>
          <p:cNvSpPr/>
          <p:nvPr/>
        </p:nvSpPr>
        <p:spPr>
          <a:xfrm>
            <a:off x="8280672" y="1988840"/>
            <a:ext cx="360040" cy="288032"/>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noFill/>
            </a:endParaRPr>
          </a:p>
        </p:txBody>
      </p:sp>
      <p:sp>
        <p:nvSpPr>
          <p:cNvPr id="15" name="圆角矩形 14"/>
          <p:cNvSpPr/>
          <p:nvPr/>
        </p:nvSpPr>
        <p:spPr>
          <a:xfrm>
            <a:off x="7776616" y="1124744"/>
            <a:ext cx="2016224" cy="57606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lnSpc>
                <a:spcPts val="2500"/>
              </a:lnSpc>
            </a:pPr>
            <a:r>
              <a:rPr lang="zh-CN" altLang="en-US" dirty="0" smtClean="0">
                <a:solidFill>
                  <a:schemeClr val="tx1"/>
                </a:solidFill>
              </a:rPr>
              <a:t>点击显示软键盘</a:t>
            </a:r>
            <a:endParaRPr lang="zh-CN" altLang="en-US" dirty="0">
              <a:solidFill>
                <a:schemeClr val="tx1"/>
              </a:solidFill>
            </a:endParaRPr>
          </a:p>
        </p:txBody>
      </p:sp>
      <p:pic>
        <p:nvPicPr>
          <p:cNvPr id="1026" name="Picture 2"/>
          <p:cNvPicPr>
            <a:picLocks noChangeAspect="1" noChangeArrowheads="1"/>
          </p:cNvPicPr>
          <p:nvPr/>
        </p:nvPicPr>
        <p:blipFill>
          <a:blip r:embed="rId4" cstate="print"/>
          <a:srcRect/>
          <a:stretch>
            <a:fillRect/>
          </a:stretch>
        </p:blipFill>
        <p:spPr bwMode="auto">
          <a:xfrm>
            <a:off x="6120432" y="2420888"/>
            <a:ext cx="1619250" cy="1400175"/>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srcRect/>
          <a:stretch>
            <a:fillRect/>
          </a:stretch>
        </p:blipFill>
        <p:spPr bwMode="auto">
          <a:xfrm>
            <a:off x="503808" y="980728"/>
            <a:ext cx="7056784" cy="29263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10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27"/>
                                        </p:tgtEl>
                                        <p:attrNameLst>
                                          <p:attrName>style.visibility</p:attrName>
                                        </p:attrNameLst>
                                      </p:cBhvr>
                                      <p:to>
                                        <p:strVal val="visible"/>
                                      </p:to>
                                    </p:set>
                                    <p:animEffect transition="in" filter="fade">
                                      <p:cBhvr>
                                        <p:cTn id="22"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719832" y="5301208"/>
            <a:ext cx="4320480" cy="12600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342900" indent="-342900">
              <a:buAutoNum type="alphaLcPeriod"/>
            </a:pPr>
            <a:r>
              <a:rPr lang="zh-CN" altLang="en-US" dirty="0" smtClean="0"/>
              <a:t>输入关键词，选择检索范围：全文</a:t>
            </a:r>
            <a:r>
              <a:rPr lang="en-US" altLang="zh-CN" dirty="0" smtClean="0"/>
              <a:t>/</a:t>
            </a:r>
            <a:r>
              <a:rPr lang="zh-CN" altLang="en-US" dirty="0" smtClean="0"/>
              <a:t>文摘</a:t>
            </a:r>
            <a:r>
              <a:rPr lang="en-US" altLang="zh-CN" dirty="0" smtClean="0"/>
              <a:t>/</a:t>
            </a:r>
            <a:r>
              <a:rPr lang="zh-CN" altLang="en-US" dirty="0" smtClean="0"/>
              <a:t>标题</a:t>
            </a:r>
            <a:r>
              <a:rPr lang="en-US" altLang="zh-CN" dirty="0" smtClean="0"/>
              <a:t>/</a:t>
            </a:r>
            <a:r>
              <a:rPr lang="en-US" altLang="zh-CN" dirty="0" smtClean="0"/>
              <a:t>EISSN</a:t>
            </a:r>
            <a:r>
              <a:rPr lang="en-US" altLang="zh-CN" dirty="0" smtClean="0"/>
              <a:t>/DOI/</a:t>
            </a:r>
            <a:r>
              <a:rPr lang="zh-CN" altLang="en-US" dirty="0" smtClean="0"/>
              <a:t>文件号等</a:t>
            </a:r>
            <a:endParaRPr lang="en-US" altLang="zh-CN" dirty="0" smtClean="0"/>
          </a:p>
          <a:p>
            <a:pPr marL="342900" indent="-342900">
              <a:buAutoNum type="alphaLcPeriod"/>
            </a:pPr>
            <a:r>
              <a:rPr lang="zh-CN" altLang="en-US" dirty="0" smtClean="0"/>
              <a:t>选择时间范围</a:t>
            </a:r>
            <a:endParaRPr lang="zh-CN" altLang="en-US" dirty="0"/>
          </a:p>
        </p:txBody>
      </p:sp>
      <p:sp>
        <p:nvSpPr>
          <p:cNvPr id="5" name="圆角矩形 4"/>
          <p:cNvSpPr/>
          <p:nvPr/>
        </p:nvSpPr>
        <p:spPr>
          <a:xfrm>
            <a:off x="5472359" y="5301208"/>
            <a:ext cx="4428001" cy="122413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342900" indent="-342900"/>
            <a:r>
              <a:rPr lang="en-US" altLang="zh-CN" dirty="0" smtClean="0"/>
              <a:t>c.   </a:t>
            </a:r>
            <a:r>
              <a:rPr lang="zh-CN" altLang="en-US" dirty="0" smtClean="0"/>
              <a:t>通过选择过滤条件，精确检索范围：</a:t>
            </a:r>
            <a:endParaRPr lang="en-US" altLang="zh-CN" dirty="0" smtClean="0"/>
          </a:p>
          <a:p>
            <a:r>
              <a:rPr lang="zh-CN" altLang="en-US" dirty="0" smtClean="0"/>
              <a:t>文献类型</a:t>
            </a:r>
            <a:r>
              <a:rPr lang="en-US" altLang="zh-CN" dirty="0" smtClean="0"/>
              <a:t>/</a:t>
            </a:r>
            <a:r>
              <a:rPr lang="zh-CN" altLang="en-US" dirty="0" smtClean="0"/>
              <a:t>语言</a:t>
            </a:r>
            <a:r>
              <a:rPr lang="en-US" altLang="zh-CN" dirty="0" smtClean="0"/>
              <a:t>/</a:t>
            </a:r>
            <a:r>
              <a:rPr lang="zh-CN" altLang="en-US" dirty="0" smtClean="0"/>
              <a:t>期刊</a:t>
            </a:r>
            <a:r>
              <a:rPr lang="en-US" altLang="zh-CN" dirty="0" smtClean="0"/>
              <a:t>/</a:t>
            </a:r>
            <a:r>
              <a:rPr lang="zh-CN" altLang="en-US" dirty="0" smtClean="0"/>
              <a:t>主题</a:t>
            </a:r>
            <a:r>
              <a:rPr lang="en-US" altLang="zh-CN" dirty="0" smtClean="0"/>
              <a:t>/</a:t>
            </a:r>
            <a:r>
              <a:rPr lang="zh-CN" altLang="en-US" dirty="0" smtClean="0"/>
              <a:t>出版社</a:t>
            </a:r>
            <a:r>
              <a:rPr lang="en-US" altLang="zh-CN" dirty="0" smtClean="0"/>
              <a:t>/</a:t>
            </a:r>
            <a:r>
              <a:rPr lang="zh-CN" altLang="en-US" dirty="0" smtClean="0"/>
              <a:t>国家</a:t>
            </a:r>
            <a:endParaRPr lang="zh-CN" altLang="en-US" dirty="0"/>
          </a:p>
        </p:txBody>
      </p:sp>
      <p:sp>
        <p:nvSpPr>
          <p:cNvPr id="6" name="TextBox 1"/>
          <p:cNvSpPr txBox="1"/>
          <p:nvPr/>
        </p:nvSpPr>
        <p:spPr>
          <a:xfrm>
            <a:off x="5688384" y="87015"/>
            <a:ext cx="237626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gn="ctr"/>
            <a:r>
              <a:rPr lang="zh-CN" altLang="en-US" sz="2000" dirty="0" smtClean="0">
                <a:latin typeface="华文细黑" pitchFamily="2" charset="-122"/>
                <a:ea typeface="华文细黑" pitchFamily="2" charset="-122"/>
              </a:rPr>
              <a:t>高级检索</a:t>
            </a:r>
            <a:endParaRPr lang="zh-CN" altLang="zh-CN" dirty="0">
              <a:cs typeface="Times New Roman"/>
            </a:endParaRPr>
          </a:p>
        </p:txBody>
      </p:sp>
      <p:pic>
        <p:nvPicPr>
          <p:cNvPr id="2051" name="Picture 3"/>
          <p:cNvPicPr>
            <a:picLocks noChangeAspect="1" noChangeArrowheads="1"/>
          </p:cNvPicPr>
          <p:nvPr/>
        </p:nvPicPr>
        <p:blipFill>
          <a:blip r:embed="rId2" cstate="print"/>
          <a:srcRect l="972" t="11475" r="5205" b="3279"/>
          <a:stretch>
            <a:fillRect/>
          </a:stretch>
        </p:blipFill>
        <p:spPr bwMode="auto">
          <a:xfrm>
            <a:off x="143768" y="908720"/>
            <a:ext cx="9798627" cy="417646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a:stretch>
            <a:fillRect/>
          </a:stretch>
        </p:blipFill>
        <p:spPr bwMode="auto">
          <a:xfrm>
            <a:off x="647824" y="812659"/>
            <a:ext cx="9000752" cy="3751114"/>
          </a:xfrm>
          <a:prstGeom prst="rect">
            <a:avLst/>
          </a:prstGeom>
          <a:noFill/>
          <a:ln w="9525">
            <a:noFill/>
            <a:miter lim="800000"/>
            <a:headEnd/>
            <a:tailEnd/>
          </a:ln>
        </p:spPr>
      </p:pic>
      <p:sp>
        <p:nvSpPr>
          <p:cNvPr id="5" name="TextBox 1"/>
          <p:cNvSpPr txBox="1"/>
          <p:nvPr/>
        </p:nvSpPr>
        <p:spPr>
          <a:xfrm>
            <a:off x="6048424" y="87015"/>
            <a:ext cx="201622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r>
              <a:rPr lang="zh-CN" altLang="en-US" sz="2000" dirty="0" smtClean="0">
                <a:latin typeface="华文细黑" pitchFamily="2" charset="-122"/>
                <a:ea typeface="华文细黑" pitchFamily="2" charset="-122"/>
              </a:rPr>
              <a:t>检索结果</a:t>
            </a:r>
            <a:endParaRPr lang="zh-CN" altLang="zh-CN" dirty="0">
              <a:cs typeface="Times New Roman"/>
            </a:endParaRPr>
          </a:p>
        </p:txBody>
      </p:sp>
      <p:sp>
        <p:nvSpPr>
          <p:cNvPr id="9" name="圆角矩形 8"/>
          <p:cNvSpPr/>
          <p:nvPr/>
        </p:nvSpPr>
        <p:spPr>
          <a:xfrm>
            <a:off x="180336" y="4941168"/>
            <a:ext cx="5076000" cy="18002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342900" indent="-342900">
              <a:buFont typeface="+mj-lt"/>
              <a:buAutoNum type="arabicPeriod"/>
            </a:pPr>
            <a:r>
              <a:rPr lang="en-US" altLang="zh-CN" dirty="0" smtClean="0"/>
              <a:t> </a:t>
            </a:r>
            <a:r>
              <a:rPr lang="zh-CN" altLang="en-US" dirty="0" smtClean="0"/>
              <a:t>精确检索结果：输入关键词</a:t>
            </a:r>
            <a:r>
              <a:rPr lang="en-US" altLang="zh-CN" dirty="0" smtClean="0"/>
              <a:t>/</a:t>
            </a:r>
            <a:r>
              <a:rPr lang="zh-CN" altLang="en-US" dirty="0" smtClean="0"/>
              <a:t>选择检索范围</a:t>
            </a:r>
            <a:r>
              <a:rPr lang="en-US" altLang="zh-CN" dirty="0" smtClean="0"/>
              <a:t>/</a:t>
            </a:r>
            <a:r>
              <a:rPr lang="zh-CN" altLang="en-US" dirty="0" smtClean="0"/>
              <a:t>过滤条件</a:t>
            </a:r>
            <a:endParaRPr lang="en-US" altLang="zh-CN" dirty="0" smtClean="0"/>
          </a:p>
          <a:p>
            <a:pPr marL="342900" indent="-342900">
              <a:buFont typeface="+mj-lt"/>
              <a:buAutoNum type="arabicPeriod"/>
            </a:pPr>
            <a:r>
              <a:rPr lang="zh-CN" altLang="en-US" dirty="0" smtClean="0"/>
              <a:t>选择目标文献， 导出</a:t>
            </a:r>
            <a:r>
              <a:rPr lang="en-US" altLang="zh-CN" dirty="0" smtClean="0"/>
              <a:t>Excel</a:t>
            </a:r>
            <a:r>
              <a:rPr lang="zh-CN" altLang="en-US" dirty="0" smtClean="0"/>
              <a:t>格式文献信息</a:t>
            </a:r>
            <a:endParaRPr lang="en-US" altLang="zh-CN" dirty="0" smtClean="0"/>
          </a:p>
          <a:p>
            <a:pPr marL="342900" indent="-342900">
              <a:buFont typeface="+mj-lt"/>
              <a:buAutoNum type="arabicPeriod"/>
            </a:pPr>
            <a:r>
              <a:rPr lang="en-US" altLang="zh-CN" dirty="0" smtClean="0"/>
              <a:t> </a:t>
            </a:r>
            <a:r>
              <a:rPr lang="zh-CN" altLang="en-US" dirty="0" smtClean="0"/>
              <a:t>按相关性</a:t>
            </a:r>
            <a:r>
              <a:rPr lang="en-US" altLang="zh-CN" dirty="0" smtClean="0"/>
              <a:t>/</a:t>
            </a:r>
            <a:r>
              <a:rPr lang="zh-CN" altLang="en-US" dirty="0" smtClean="0"/>
              <a:t>作者</a:t>
            </a:r>
            <a:r>
              <a:rPr lang="en-US" altLang="zh-CN" dirty="0" smtClean="0"/>
              <a:t>/</a:t>
            </a:r>
            <a:r>
              <a:rPr lang="zh-CN" altLang="en-US" dirty="0" smtClean="0"/>
              <a:t>标题</a:t>
            </a:r>
            <a:r>
              <a:rPr lang="en-US" altLang="zh-CN" dirty="0" smtClean="0"/>
              <a:t>/</a:t>
            </a:r>
            <a:r>
              <a:rPr lang="zh-CN" altLang="en-US" dirty="0" smtClean="0"/>
              <a:t>出版日期排序</a:t>
            </a:r>
            <a:endParaRPr lang="en-US" altLang="zh-CN" dirty="0" smtClean="0"/>
          </a:p>
        </p:txBody>
      </p:sp>
      <p:sp>
        <p:nvSpPr>
          <p:cNvPr id="10" name="圆角矩形 9"/>
          <p:cNvSpPr/>
          <p:nvPr/>
        </p:nvSpPr>
        <p:spPr>
          <a:xfrm>
            <a:off x="5616816" y="4941168"/>
            <a:ext cx="3996000" cy="18002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342900" indent="-342900"/>
            <a:r>
              <a:rPr lang="en-US" altLang="zh-CN" dirty="0" smtClean="0"/>
              <a:t>4.   </a:t>
            </a:r>
            <a:r>
              <a:rPr lang="zh-CN" altLang="en-US" dirty="0" smtClean="0"/>
              <a:t>文章标题信息</a:t>
            </a:r>
            <a:endParaRPr lang="en-US" altLang="zh-CN" dirty="0" smtClean="0"/>
          </a:p>
          <a:p>
            <a:pPr marL="342900" indent="-342900"/>
            <a:r>
              <a:rPr lang="en-US" altLang="zh-CN" dirty="0" smtClean="0"/>
              <a:t>5.   </a:t>
            </a:r>
            <a:r>
              <a:rPr lang="zh-CN" altLang="en-US" dirty="0" smtClean="0"/>
              <a:t>阅读、更多信息、分享、加入书架、下载、文摘信息</a:t>
            </a:r>
            <a:endParaRPr lang="en-US" altLang="zh-CN" dirty="0" smtClean="0"/>
          </a:p>
          <a:p>
            <a:pPr marL="342900" indent="-342900"/>
            <a:r>
              <a:rPr lang="en-US" altLang="zh-CN" dirty="0" smtClean="0"/>
              <a:t>6.   </a:t>
            </a:r>
            <a:r>
              <a:rPr lang="zh-CN" altLang="en-US" dirty="0" smtClean="0"/>
              <a:t>保存检索式</a:t>
            </a:r>
            <a:endParaRPr lang="en-US" altLang="zh-CN" dirty="0" smtClean="0"/>
          </a:p>
        </p:txBody>
      </p:sp>
      <p:sp>
        <p:nvSpPr>
          <p:cNvPr id="11" name="椭圆 10"/>
          <p:cNvSpPr/>
          <p:nvPr/>
        </p:nvSpPr>
        <p:spPr>
          <a:xfrm>
            <a:off x="215776" y="2348880"/>
            <a:ext cx="285752" cy="285752"/>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
        <p:nvSpPr>
          <p:cNvPr id="12" name="椭圆 11"/>
          <p:cNvSpPr/>
          <p:nvPr/>
        </p:nvSpPr>
        <p:spPr>
          <a:xfrm>
            <a:off x="2736056" y="1772816"/>
            <a:ext cx="285752" cy="285752"/>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en-US" dirty="0"/>
          </a:p>
        </p:txBody>
      </p:sp>
      <p:sp>
        <p:nvSpPr>
          <p:cNvPr id="13" name="椭圆 12"/>
          <p:cNvSpPr/>
          <p:nvPr/>
        </p:nvSpPr>
        <p:spPr>
          <a:xfrm>
            <a:off x="7128544" y="1412776"/>
            <a:ext cx="285752" cy="285752"/>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en-US" dirty="0"/>
          </a:p>
        </p:txBody>
      </p:sp>
      <p:sp>
        <p:nvSpPr>
          <p:cNvPr id="14" name="椭圆 13"/>
          <p:cNvSpPr/>
          <p:nvPr/>
        </p:nvSpPr>
        <p:spPr>
          <a:xfrm>
            <a:off x="6120432" y="2420888"/>
            <a:ext cx="285752" cy="285752"/>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4</a:t>
            </a:r>
            <a:endParaRPr lang="en-US" dirty="0"/>
          </a:p>
        </p:txBody>
      </p:sp>
      <p:sp>
        <p:nvSpPr>
          <p:cNvPr id="15" name="矩形 14"/>
          <p:cNvSpPr/>
          <p:nvPr/>
        </p:nvSpPr>
        <p:spPr>
          <a:xfrm>
            <a:off x="2952080" y="3429000"/>
            <a:ext cx="4176464" cy="288032"/>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7200552" y="3356992"/>
            <a:ext cx="285752" cy="285752"/>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5</a:t>
            </a:r>
            <a:endParaRPr lang="en-US" dirty="0"/>
          </a:p>
        </p:txBody>
      </p:sp>
      <p:sp>
        <p:nvSpPr>
          <p:cNvPr id="17" name="椭圆 16"/>
          <p:cNvSpPr/>
          <p:nvPr/>
        </p:nvSpPr>
        <p:spPr>
          <a:xfrm>
            <a:off x="8496696" y="1124744"/>
            <a:ext cx="285752" cy="285752"/>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6</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6048424" y="87015"/>
            <a:ext cx="2016224"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r>
              <a:rPr lang="zh-CN" altLang="en-US" dirty="0" smtClean="0">
                <a:cs typeface="Times New Roman"/>
              </a:rPr>
              <a:t>文献详细信息</a:t>
            </a:r>
            <a:endParaRPr lang="zh-CN" altLang="zh-CN" dirty="0">
              <a:cs typeface="Times New Roman"/>
            </a:endParaRPr>
          </a:p>
        </p:txBody>
      </p:sp>
      <p:pic>
        <p:nvPicPr>
          <p:cNvPr id="5122" name="Picture 2"/>
          <p:cNvPicPr>
            <a:picLocks noChangeAspect="1" noChangeArrowheads="1"/>
          </p:cNvPicPr>
          <p:nvPr/>
        </p:nvPicPr>
        <p:blipFill>
          <a:blip r:embed="rId2" cstate="print"/>
          <a:srcRect/>
          <a:stretch>
            <a:fillRect/>
          </a:stretch>
        </p:blipFill>
        <p:spPr bwMode="auto">
          <a:xfrm>
            <a:off x="143768" y="1556792"/>
            <a:ext cx="9792840" cy="4086370"/>
          </a:xfrm>
          <a:prstGeom prst="rect">
            <a:avLst/>
          </a:prstGeom>
          <a:noFill/>
          <a:ln w="9525">
            <a:noFill/>
            <a:miter lim="800000"/>
            <a:headEnd/>
            <a:tailEnd/>
          </a:ln>
        </p:spPr>
      </p:pic>
      <p:sp>
        <p:nvSpPr>
          <p:cNvPr id="6" name="TextBox 1"/>
          <p:cNvSpPr txBox="1"/>
          <p:nvPr/>
        </p:nvSpPr>
        <p:spPr>
          <a:xfrm>
            <a:off x="359792" y="980728"/>
            <a:ext cx="4176464"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r>
              <a:rPr lang="zh-CN" altLang="en-US" dirty="0" smtClean="0">
                <a:cs typeface="Times New Roman"/>
              </a:rPr>
              <a:t>点击</a:t>
            </a:r>
            <a:r>
              <a:rPr lang="en-US" altLang="zh-CN" dirty="0" smtClean="0">
                <a:cs typeface="Times New Roman"/>
              </a:rPr>
              <a:t>details</a:t>
            </a:r>
            <a:r>
              <a:rPr lang="zh-CN" altLang="en-US" dirty="0" smtClean="0">
                <a:cs typeface="Times New Roman"/>
              </a:rPr>
              <a:t>，查看文献详细信息</a:t>
            </a:r>
            <a:endParaRPr lang="zh-CN" altLang="zh-CN" dirty="0">
              <a:cs typeface="Times New Roman"/>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cstate="print"/>
          <a:srcRect/>
          <a:stretch>
            <a:fillRect/>
          </a:stretch>
        </p:blipFill>
        <p:spPr bwMode="auto">
          <a:xfrm>
            <a:off x="0" y="620688"/>
            <a:ext cx="10102126" cy="6237312"/>
          </a:xfrm>
          <a:prstGeom prst="rect">
            <a:avLst/>
          </a:prstGeom>
          <a:noFill/>
          <a:ln w="9525">
            <a:noFill/>
            <a:miter lim="800000"/>
            <a:headEnd/>
            <a:tailEnd/>
          </a:ln>
        </p:spPr>
      </p:pic>
      <p:sp>
        <p:nvSpPr>
          <p:cNvPr id="3" name="TextBox 1"/>
          <p:cNvSpPr txBox="1"/>
          <p:nvPr/>
        </p:nvSpPr>
        <p:spPr>
          <a:xfrm>
            <a:off x="6048424" y="87015"/>
            <a:ext cx="201622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r>
              <a:rPr lang="zh-CN" altLang="en-US" sz="2000" dirty="0" smtClean="0">
                <a:latin typeface="华文细黑" pitchFamily="2" charset="-122"/>
                <a:ea typeface="华文细黑" pitchFamily="2" charset="-122"/>
              </a:rPr>
              <a:t>数据库主页浏览</a:t>
            </a:r>
            <a:endParaRPr lang="zh-CN" altLang="zh-CN" dirty="0">
              <a:cs typeface="Times New Roman"/>
            </a:endParaRPr>
          </a:p>
        </p:txBody>
      </p:sp>
      <p:sp>
        <p:nvSpPr>
          <p:cNvPr id="5" name="圆角矩形 4"/>
          <p:cNvSpPr/>
          <p:nvPr/>
        </p:nvSpPr>
        <p:spPr>
          <a:xfrm>
            <a:off x="2159992" y="1412776"/>
            <a:ext cx="3240360" cy="57606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342900" indent="-342900"/>
            <a:r>
              <a:rPr lang="zh-CN" altLang="en-US" dirty="0" smtClean="0"/>
              <a:t>按主题</a:t>
            </a:r>
            <a:r>
              <a:rPr lang="en-US" altLang="zh-CN" dirty="0" smtClean="0"/>
              <a:t>/</a:t>
            </a:r>
            <a:r>
              <a:rPr lang="zh-CN" altLang="en-US" dirty="0" smtClean="0"/>
              <a:t>文章标题</a:t>
            </a:r>
            <a:r>
              <a:rPr lang="en-US" altLang="zh-CN" dirty="0" smtClean="0"/>
              <a:t>/</a:t>
            </a:r>
            <a:r>
              <a:rPr lang="zh-CN" altLang="en-US" dirty="0" smtClean="0"/>
              <a:t>出版社浏览</a:t>
            </a:r>
            <a:endParaRPr lang="en-US" altLang="zh-CN"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0" y="1023911"/>
            <a:ext cx="10080625" cy="1550256"/>
          </a:xfrm>
          <a:prstGeom prst="rect">
            <a:avLst/>
          </a:prstGeom>
          <a:ln>
            <a:noFill/>
          </a:ln>
          <a:effectLst>
            <a:outerShdw blurRad="190500" algn="tl" rotWithShape="0">
              <a:srgbClr val="000000">
                <a:alpha val="70000"/>
              </a:srgbClr>
            </a:outerShdw>
          </a:effectLst>
        </p:spPr>
      </p:pic>
      <p:pic>
        <p:nvPicPr>
          <p:cNvPr id="5123" name="Picture 3"/>
          <p:cNvPicPr>
            <a:picLocks noChangeAspect="1" noChangeArrowheads="1"/>
          </p:cNvPicPr>
          <p:nvPr/>
        </p:nvPicPr>
        <p:blipFill>
          <a:blip r:embed="rId4" cstate="print"/>
          <a:srcRect/>
          <a:stretch>
            <a:fillRect/>
          </a:stretch>
        </p:blipFill>
        <p:spPr bwMode="auto">
          <a:xfrm>
            <a:off x="-248" y="3112143"/>
            <a:ext cx="10080000" cy="1523905"/>
          </a:xfrm>
          <a:prstGeom prst="rect">
            <a:avLst/>
          </a:prstGeom>
          <a:ln>
            <a:noFill/>
          </a:ln>
          <a:effectLst>
            <a:outerShdw blurRad="190500" algn="tl" rotWithShape="0">
              <a:srgbClr val="000000">
                <a:alpha val="70000"/>
              </a:srgbClr>
            </a:outerShdw>
          </a:effectLst>
        </p:spPr>
      </p:pic>
      <p:pic>
        <p:nvPicPr>
          <p:cNvPr id="5124" name="Picture 4"/>
          <p:cNvPicPr>
            <a:picLocks noChangeAspect="1" noChangeArrowheads="1"/>
          </p:cNvPicPr>
          <p:nvPr/>
        </p:nvPicPr>
        <p:blipFill>
          <a:blip r:embed="rId5" cstate="print"/>
          <a:srcRect/>
          <a:stretch>
            <a:fillRect/>
          </a:stretch>
        </p:blipFill>
        <p:spPr bwMode="auto">
          <a:xfrm>
            <a:off x="872" y="5200375"/>
            <a:ext cx="10080000" cy="1540993"/>
          </a:xfrm>
          <a:prstGeom prst="rect">
            <a:avLst/>
          </a:prstGeom>
          <a:ln>
            <a:noFill/>
          </a:ln>
          <a:effectLst>
            <a:outerShdw blurRad="190500" algn="tl" rotWithShape="0">
              <a:srgbClr val="000000">
                <a:alpha val="70000"/>
              </a:srgbClr>
            </a:outerShdw>
          </a:effectLst>
        </p:spPr>
      </p:pic>
      <p:sp>
        <p:nvSpPr>
          <p:cNvPr id="5" name="矩形 4"/>
          <p:cNvSpPr/>
          <p:nvPr/>
        </p:nvSpPr>
        <p:spPr>
          <a:xfrm>
            <a:off x="0" y="4787860"/>
            <a:ext cx="1569660" cy="369332"/>
          </a:xfrm>
          <a:prstGeom prst="rect">
            <a:avLst/>
          </a:prstGeom>
        </p:spPr>
        <p:txBody>
          <a:bodyPr wrap="none">
            <a:spAutoFit/>
          </a:bodyPr>
          <a:lstStyle/>
          <a:p>
            <a:r>
              <a:rPr lang="zh-CN" altLang="en-US" dirty="0" smtClean="0"/>
              <a:t>按出版社浏览</a:t>
            </a:r>
          </a:p>
        </p:txBody>
      </p:sp>
      <p:sp>
        <p:nvSpPr>
          <p:cNvPr id="6" name="矩形 5"/>
          <p:cNvSpPr/>
          <p:nvPr/>
        </p:nvSpPr>
        <p:spPr>
          <a:xfrm>
            <a:off x="-248" y="2708920"/>
            <a:ext cx="1338828" cy="369332"/>
          </a:xfrm>
          <a:prstGeom prst="rect">
            <a:avLst/>
          </a:prstGeom>
        </p:spPr>
        <p:txBody>
          <a:bodyPr wrap="none">
            <a:spAutoFit/>
          </a:bodyPr>
          <a:lstStyle/>
          <a:p>
            <a:r>
              <a:rPr lang="zh-CN" altLang="en-US" dirty="0" smtClean="0"/>
              <a:t>按标题浏览</a:t>
            </a:r>
            <a:endParaRPr lang="zh-CN" altLang="en-US" dirty="0"/>
          </a:p>
        </p:txBody>
      </p:sp>
      <p:sp>
        <p:nvSpPr>
          <p:cNvPr id="7" name="矩形 6"/>
          <p:cNvSpPr/>
          <p:nvPr/>
        </p:nvSpPr>
        <p:spPr>
          <a:xfrm>
            <a:off x="-248" y="620688"/>
            <a:ext cx="1338828" cy="369332"/>
          </a:xfrm>
          <a:prstGeom prst="rect">
            <a:avLst/>
          </a:prstGeom>
        </p:spPr>
        <p:txBody>
          <a:bodyPr wrap="none">
            <a:spAutoFit/>
          </a:bodyPr>
          <a:lstStyle/>
          <a:p>
            <a:r>
              <a:rPr lang="zh-CN" altLang="en-US" dirty="0" smtClean="0"/>
              <a:t>按主题浏览</a:t>
            </a:r>
            <a:endParaRPr lang="zh-CN" altLang="en-US" dirty="0"/>
          </a:p>
        </p:txBody>
      </p:sp>
      <p:sp>
        <p:nvSpPr>
          <p:cNvPr id="8" name="TextBox 1"/>
          <p:cNvSpPr txBox="1"/>
          <p:nvPr/>
        </p:nvSpPr>
        <p:spPr>
          <a:xfrm>
            <a:off x="6048424" y="87015"/>
            <a:ext cx="201622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r>
              <a:rPr lang="zh-CN" altLang="en-US" sz="2000" dirty="0" smtClean="0">
                <a:latin typeface="华文细黑" pitchFamily="2" charset="-122"/>
                <a:ea typeface="华文细黑" pitchFamily="2" charset="-122"/>
              </a:rPr>
              <a:t>数据库主页浏览</a:t>
            </a:r>
            <a:endParaRPr lang="zh-CN" altLang="zh-CN" dirty="0">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123"/>
                                        </p:tgtEl>
                                        <p:attrNameLst>
                                          <p:attrName>style.visibility</p:attrName>
                                        </p:attrNameLst>
                                      </p:cBhvr>
                                      <p:to>
                                        <p:strVal val="visible"/>
                                      </p:to>
                                    </p:set>
                                    <p:animEffect transition="in" filter="fade">
                                      <p:cBhvr>
                                        <p:cTn id="11" dur="1000"/>
                                        <p:tgtEl>
                                          <p:spTgt spid="5123"/>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5124"/>
                                        </p:tgtEl>
                                        <p:attrNameLst>
                                          <p:attrName>style.visibility</p:attrName>
                                        </p:attrNameLst>
                                      </p:cBhvr>
                                      <p:to>
                                        <p:strVal val="visible"/>
                                      </p:to>
                                    </p:set>
                                    <p:animEffect transition="in" filter="fade">
                                      <p:cBhvr>
                                        <p:cTn id="15" dur="10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0" y="692696"/>
            <a:ext cx="10080625" cy="4184208"/>
          </a:xfrm>
          <a:prstGeom prst="rect">
            <a:avLst/>
          </a:prstGeom>
          <a:noFill/>
          <a:ln w="9525">
            <a:noFill/>
            <a:miter lim="800000"/>
            <a:headEnd/>
            <a:tailEnd/>
          </a:ln>
        </p:spPr>
      </p:pic>
      <p:sp>
        <p:nvSpPr>
          <p:cNvPr id="8" name="TextBox 1"/>
          <p:cNvSpPr txBox="1"/>
          <p:nvPr/>
        </p:nvSpPr>
        <p:spPr>
          <a:xfrm>
            <a:off x="6048424" y="87015"/>
            <a:ext cx="201622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r>
              <a:rPr lang="zh-CN" altLang="en-US" sz="2000" dirty="0" smtClean="0">
                <a:latin typeface="华文细黑" pitchFamily="2" charset="-122"/>
                <a:ea typeface="华文细黑" pitchFamily="2" charset="-122"/>
              </a:rPr>
              <a:t>数据库浏览</a:t>
            </a:r>
            <a:endParaRPr lang="zh-CN" altLang="zh-CN" dirty="0">
              <a:cs typeface="Times New Roman"/>
            </a:endParaRPr>
          </a:p>
        </p:txBody>
      </p:sp>
      <p:sp>
        <p:nvSpPr>
          <p:cNvPr id="11" name="矩形 10"/>
          <p:cNvSpPr/>
          <p:nvPr/>
        </p:nvSpPr>
        <p:spPr>
          <a:xfrm>
            <a:off x="-248" y="1052736"/>
            <a:ext cx="2448000" cy="414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72032" y="5409288"/>
            <a:ext cx="2376000" cy="6120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342900" indent="-342900" algn="ctr"/>
            <a:r>
              <a:rPr lang="zh-CN" altLang="en-US" dirty="0" smtClean="0"/>
              <a:t>选择文献类型</a:t>
            </a:r>
            <a:r>
              <a:rPr lang="en-US" altLang="zh-CN" dirty="0" smtClean="0"/>
              <a:t>/</a:t>
            </a:r>
            <a:r>
              <a:rPr lang="zh-CN" altLang="en-US" dirty="0" smtClean="0"/>
              <a:t>主题</a:t>
            </a:r>
            <a:endParaRPr lang="en-US" altLang="zh-CN" dirty="0" smtClean="0"/>
          </a:p>
        </p:txBody>
      </p:sp>
      <p:sp>
        <p:nvSpPr>
          <p:cNvPr id="23" name="圆角矩形 22"/>
          <p:cNvSpPr/>
          <p:nvPr/>
        </p:nvSpPr>
        <p:spPr>
          <a:xfrm>
            <a:off x="8280672" y="2636912"/>
            <a:ext cx="1656000" cy="10080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indent="-342900"/>
            <a:r>
              <a:rPr lang="zh-CN" altLang="en-US" dirty="0" smtClean="0"/>
              <a:t>按</a:t>
            </a:r>
            <a:r>
              <a:rPr lang="zh-CN" altLang="en-US" dirty="0" smtClean="0"/>
              <a:t>标题</a:t>
            </a:r>
            <a:r>
              <a:rPr lang="en-US" altLang="zh-CN" dirty="0" smtClean="0"/>
              <a:t>/</a:t>
            </a:r>
            <a:r>
              <a:rPr lang="zh-CN" altLang="en-US" dirty="0" smtClean="0"/>
              <a:t>出版社排序</a:t>
            </a:r>
            <a:endParaRPr lang="en-US" altLang="zh-CN" dirty="0" smtClean="0"/>
          </a:p>
        </p:txBody>
      </p:sp>
      <p:pic>
        <p:nvPicPr>
          <p:cNvPr id="16" name="Picture 3"/>
          <p:cNvPicPr>
            <a:picLocks noChangeAspect="1" noChangeArrowheads="1"/>
          </p:cNvPicPr>
          <p:nvPr/>
        </p:nvPicPr>
        <p:blipFill>
          <a:blip r:embed="rId4" cstate="print"/>
          <a:srcRect/>
          <a:stretch>
            <a:fillRect/>
          </a:stretch>
        </p:blipFill>
        <p:spPr bwMode="auto">
          <a:xfrm>
            <a:off x="-249" y="4437111"/>
            <a:ext cx="10080000" cy="2534497"/>
          </a:xfrm>
          <a:prstGeom prst="rect">
            <a:avLst/>
          </a:prstGeom>
          <a:ln>
            <a:noFill/>
          </a:ln>
          <a:effectLst>
            <a:outerShdw blurRad="190500" algn="tl" rotWithShape="0">
              <a:srgbClr val="000000">
                <a:alpha val="70000"/>
              </a:srgbClr>
            </a:outerShdw>
          </a:effectLst>
        </p:spPr>
      </p:pic>
      <p:sp>
        <p:nvSpPr>
          <p:cNvPr id="25" name="矩形 24"/>
          <p:cNvSpPr/>
          <p:nvPr/>
        </p:nvSpPr>
        <p:spPr>
          <a:xfrm>
            <a:off x="2664048" y="4437112"/>
            <a:ext cx="3600000" cy="288032"/>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noFill/>
            </a:endParaRPr>
          </a:p>
        </p:txBody>
      </p:sp>
      <p:sp>
        <p:nvSpPr>
          <p:cNvPr id="26" name="圆角矩形 25"/>
          <p:cNvSpPr/>
          <p:nvPr/>
        </p:nvSpPr>
        <p:spPr>
          <a:xfrm>
            <a:off x="6768504" y="4869160"/>
            <a:ext cx="2304256" cy="7920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indent="-342900"/>
            <a:r>
              <a:rPr lang="zh-CN" altLang="en-US" dirty="0" smtClean="0"/>
              <a:t>主题层级分类</a:t>
            </a:r>
            <a:r>
              <a:rPr lang="en-US" altLang="zh-CN" dirty="0" smtClean="0"/>
              <a:t>/</a:t>
            </a:r>
          </a:p>
          <a:p>
            <a:pPr indent="-342900"/>
            <a:r>
              <a:rPr lang="zh-CN" altLang="en-US" dirty="0" smtClean="0"/>
              <a:t>当前主题文献数目</a:t>
            </a:r>
            <a:endParaRPr lang="en-US" altLang="zh-CN" dirty="0" smtClean="0"/>
          </a:p>
        </p:txBody>
      </p:sp>
      <p:sp>
        <p:nvSpPr>
          <p:cNvPr id="27" name="矩形 26"/>
          <p:cNvSpPr/>
          <p:nvPr/>
        </p:nvSpPr>
        <p:spPr>
          <a:xfrm>
            <a:off x="9504808" y="4437112"/>
            <a:ext cx="504056" cy="288032"/>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dirty="0">
              <a:no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500"/>
                                        <p:tgtEl>
                                          <p:spTgt spid="25"/>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left)">
                                      <p:cBhvr>
                                        <p:cTn id="20" dur="500"/>
                                        <p:tgtEl>
                                          <p:spTgt spid="27"/>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6" grpId="0" animBg="1"/>
      <p:bldP spid="2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48424" y="87015"/>
            <a:ext cx="201622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r>
              <a:rPr lang="zh-CN" altLang="en-US" sz="2000" dirty="0" smtClean="0">
                <a:latin typeface="华文细黑" pitchFamily="2" charset="-122"/>
                <a:ea typeface="华文细黑" pitchFamily="2" charset="-122"/>
              </a:rPr>
              <a:t>期刊</a:t>
            </a:r>
            <a:r>
              <a:rPr lang="zh-CN" altLang="en-US" sz="2000" dirty="0" smtClean="0">
                <a:latin typeface="华文细黑" pitchFamily="2" charset="-122"/>
                <a:ea typeface="华文细黑" pitchFamily="2" charset="-122"/>
              </a:rPr>
              <a:t>主页</a:t>
            </a:r>
            <a:endParaRPr lang="zh-CN" altLang="zh-CN" dirty="0">
              <a:cs typeface="Times New Roman"/>
            </a:endParaRPr>
          </a:p>
        </p:txBody>
      </p:sp>
      <p:sp>
        <p:nvSpPr>
          <p:cNvPr id="14" name="圆角矩形 13"/>
          <p:cNvSpPr/>
          <p:nvPr/>
        </p:nvSpPr>
        <p:spPr>
          <a:xfrm>
            <a:off x="431800" y="1124744"/>
            <a:ext cx="1656184" cy="7200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indent="-342900"/>
            <a:r>
              <a:rPr lang="zh-CN" altLang="en-US" dirty="0" smtClean="0"/>
              <a:t>期刊信息</a:t>
            </a:r>
            <a:endParaRPr lang="en-US" altLang="zh-CN" dirty="0" smtClean="0"/>
          </a:p>
        </p:txBody>
      </p:sp>
      <p:sp>
        <p:nvSpPr>
          <p:cNvPr id="16" name="圆角矩形 15"/>
          <p:cNvSpPr/>
          <p:nvPr/>
        </p:nvSpPr>
        <p:spPr>
          <a:xfrm>
            <a:off x="8280672" y="4725144"/>
            <a:ext cx="1620000" cy="5400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indent="-342900" algn="ctr"/>
            <a:r>
              <a:rPr lang="zh-CN" altLang="en-US" dirty="0" smtClean="0"/>
              <a:t>卷期</a:t>
            </a:r>
            <a:r>
              <a:rPr lang="zh-CN" altLang="en-US" dirty="0" smtClean="0"/>
              <a:t>信息</a:t>
            </a:r>
            <a:endParaRPr lang="en-US" altLang="zh-CN" dirty="0" smtClean="0"/>
          </a:p>
        </p:txBody>
      </p:sp>
      <p:pic>
        <p:nvPicPr>
          <p:cNvPr id="2051" name="Picture 3"/>
          <p:cNvPicPr>
            <a:picLocks noChangeAspect="1" noChangeArrowheads="1"/>
          </p:cNvPicPr>
          <p:nvPr/>
        </p:nvPicPr>
        <p:blipFill>
          <a:blip r:embed="rId3" cstate="print"/>
          <a:srcRect/>
          <a:stretch>
            <a:fillRect/>
          </a:stretch>
        </p:blipFill>
        <p:spPr bwMode="auto">
          <a:xfrm>
            <a:off x="2159992" y="620688"/>
            <a:ext cx="7056784" cy="3694083"/>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503808" y="2276872"/>
            <a:ext cx="7664450" cy="36639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500"/>
                                        <p:tgtEl>
                                          <p:spTgt spid="205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2"/>
          <p:cNvGrpSpPr>
            <a:grpSpLocks/>
          </p:cNvGrpSpPr>
          <p:nvPr/>
        </p:nvGrpSpPr>
        <p:grpSpPr bwMode="auto">
          <a:xfrm>
            <a:off x="342900" y="1052737"/>
            <a:ext cx="9161908" cy="4608512"/>
            <a:chOff x="540" y="786"/>
            <a:chExt cx="11159" cy="5504"/>
          </a:xfrm>
        </p:grpSpPr>
        <p:pic>
          <p:nvPicPr>
            <p:cNvPr id="4099" name="Picture 3"/>
            <p:cNvPicPr>
              <a:picLocks noChangeAspect="1" noChangeArrowheads="1"/>
            </p:cNvPicPr>
            <p:nvPr/>
          </p:nvPicPr>
          <p:blipFill>
            <a:blip r:embed="rId3" cstate="print"/>
            <a:srcRect/>
            <a:stretch>
              <a:fillRect/>
            </a:stretch>
          </p:blipFill>
          <p:spPr bwMode="auto">
            <a:xfrm>
              <a:off x="540" y="786"/>
              <a:ext cx="11159" cy="5504"/>
            </a:xfrm>
            <a:prstGeom prst="rect">
              <a:avLst/>
            </a:prstGeom>
            <a:noFill/>
            <a:ln w="9525">
              <a:noFill/>
              <a:miter lim="800000"/>
              <a:headEnd/>
              <a:tailEnd/>
            </a:ln>
          </p:spPr>
        </p:pic>
        <p:grpSp>
          <p:nvGrpSpPr>
            <p:cNvPr id="4100" name="Group 4"/>
            <p:cNvGrpSpPr>
              <a:grpSpLocks/>
            </p:cNvGrpSpPr>
            <p:nvPr/>
          </p:nvGrpSpPr>
          <p:grpSpPr bwMode="auto">
            <a:xfrm>
              <a:off x="10383" y="1302"/>
              <a:ext cx="1052" cy="2408"/>
              <a:chOff x="10383" y="1302"/>
              <a:chExt cx="1052" cy="2408"/>
            </a:xfrm>
          </p:grpSpPr>
          <p:sp>
            <p:nvSpPr>
              <p:cNvPr id="4101" name="Freeform 5"/>
              <p:cNvSpPr>
                <a:spLocks/>
              </p:cNvSpPr>
              <p:nvPr/>
            </p:nvSpPr>
            <p:spPr bwMode="auto">
              <a:xfrm>
                <a:off x="10383" y="1302"/>
                <a:ext cx="1052" cy="2408"/>
              </a:xfrm>
              <a:custGeom>
                <a:avLst/>
                <a:gdLst/>
                <a:ahLst/>
                <a:cxnLst>
                  <a:cxn ang="0">
                    <a:pos x="0" y="436"/>
                  </a:cxn>
                  <a:cxn ang="0">
                    <a:pos x="494" y="436"/>
                  </a:cxn>
                  <a:cxn ang="0">
                    <a:pos x="494" y="0"/>
                  </a:cxn>
                  <a:cxn ang="0">
                    <a:pos x="0" y="0"/>
                  </a:cxn>
                  <a:cxn ang="0">
                    <a:pos x="0" y="436"/>
                  </a:cxn>
                </a:cxnLst>
                <a:rect l="0" t="0" r="r" b="b"/>
                <a:pathLst>
                  <a:path w="494" h="436">
                    <a:moveTo>
                      <a:pt x="0" y="436"/>
                    </a:moveTo>
                    <a:lnTo>
                      <a:pt x="494" y="436"/>
                    </a:lnTo>
                    <a:lnTo>
                      <a:pt x="494" y="0"/>
                    </a:lnTo>
                    <a:lnTo>
                      <a:pt x="0" y="0"/>
                    </a:lnTo>
                    <a:lnTo>
                      <a:pt x="0" y="436"/>
                    </a:lnTo>
                    <a:close/>
                  </a:path>
                </a:pathLst>
              </a:custGeom>
              <a:noFill/>
              <a:ln w="28956">
                <a:solidFill>
                  <a:srgbClr val="FF0000"/>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4104" name="Group 8"/>
            <p:cNvGrpSpPr>
              <a:grpSpLocks/>
            </p:cNvGrpSpPr>
            <p:nvPr/>
          </p:nvGrpSpPr>
          <p:grpSpPr bwMode="auto">
            <a:xfrm>
              <a:off x="6554" y="1877"/>
              <a:ext cx="1904" cy="286"/>
              <a:chOff x="6554" y="1877"/>
              <a:chExt cx="1904" cy="286"/>
            </a:xfrm>
          </p:grpSpPr>
          <p:sp>
            <p:nvSpPr>
              <p:cNvPr id="4105" name="Freeform 9"/>
              <p:cNvSpPr>
                <a:spLocks/>
              </p:cNvSpPr>
              <p:nvPr/>
            </p:nvSpPr>
            <p:spPr bwMode="auto">
              <a:xfrm>
                <a:off x="6554" y="1877"/>
                <a:ext cx="1904" cy="286"/>
              </a:xfrm>
              <a:custGeom>
                <a:avLst/>
                <a:gdLst/>
                <a:ahLst/>
                <a:cxnLst>
                  <a:cxn ang="0">
                    <a:pos x="0" y="286"/>
                  </a:cxn>
                  <a:cxn ang="0">
                    <a:pos x="1905" y="286"/>
                  </a:cxn>
                  <a:cxn ang="0">
                    <a:pos x="1905" y="0"/>
                  </a:cxn>
                  <a:cxn ang="0">
                    <a:pos x="0" y="0"/>
                  </a:cxn>
                  <a:cxn ang="0">
                    <a:pos x="0" y="286"/>
                  </a:cxn>
                </a:cxnLst>
                <a:rect l="0" t="0" r="r" b="b"/>
                <a:pathLst>
                  <a:path w="1904" h="286">
                    <a:moveTo>
                      <a:pt x="0" y="286"/>
                    </a:moveTo>
                    <a:lnTo>
                      <a:pt x="1905" y="286"/>
                    </a:lnTo>
                    <a:lnTo>
                      <a:pt x="1905" y="0"/>
                    </a:lnTo>
                    <a:lnTo>
                      <a:pt x="0" y="0"/>
                    </a:lnTo>
                    <a:lnTo>
                      <a:pt x="0" y="286"/>
                    </a:lnTo>
                    <a:close/>
                  </a:path>
                </a:pathLst>
              </a:custGeom>
              <a:noFill/>
              <a:ln w="28956">
                <a:solidFill>
                  <a:srgbClr val="FF0000"/>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sp>
        <p:nvSpPr>
          <p:cNvPr id="2" name="TextBox 1"/>
          <p:cNvSpPr txBox="1"/>
          <p:nvPr/>
        </p:nvSpPr>
        <p:spPr>
          <a:xfrm>
            <a:off x="6048424" y="87015"/>
            <a:ext cx="201622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r>
              <a:rPr lang="zh-CN" altLang="en-US" sz="2000" dirty="0" smtClean="0">
                <a:latin typeface="华文细黑" pitchFamily="2" charset="-122"/>
                <a:ea typeface="华文细黑" pitchFamily="2" charset="-122"/>
              </a:rPr>
              <a:t>文章主页</a:t>
            </a:r>
            <a:endParaRPr lang="zh-CN" altLang="zh-CN" dirty="0">
              <a:cs typeface="Times New Roman"/>
            </a:endParaRPr>
          </a:p>
        </p:txBody>
      </p:sp>
      <p:sp>
        <p:nvSpPr>
          <p:cNvPr id="20" name="圆角矩形 19"/>
          <p:cNvSpPr/>
          <p:nvPr/>
        </p:nvSpPr>
        <p:spPr>
          <a:xfrm>
            <a:off x="431800" y="5733256"/>
            <a:ext cx="2664016" cy="57606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indent="-342900"/>
            <a:r>
              <a:rPr lang="zh-CN" altLang="en-US" dirty="0" smtClean="0"/>
              <a:t>打开或关闭文章信息栏</a:t>
            </a:r>
            <a:endParaRPr lang="en-US" altLang="zh-CN" dirty="0" smtClean="0"/>
          </a:p>
        </p:txBody>
      </p:sp>
      <p:sp>
        <p:nvSpPr>
          <p:cNvPr id="21" name="矩形 20"/>
          <p:cNvSpPr/>
          <p:nvPr/>
        </p:nvSpPr>
        <p:spPr>
          <a:xfrm>
            <a:off x="2736057" y="1268760"/>
            <a:ext cx="5832648"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8208664" y="3573016"/>
            <a:ext cx="1296144" cy="244827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indent="-342900"/>
            <a:r>
              <a:rPr lang="zh-CN" altLang="en-US" dirty="0" smtClean="0"/>
              <a:t>下载</a:t>
            </a:r>
            <a:endParaRPr lang="en-US" altLang="zh-CN" dirty="0" smtClean="0"/>
          </a:p>
          <a:p>
            <a:pPr indent="-342900"/>
            <a:r>
              <a:rPr lang="zh-CN" altLang="en-US" dirty="0" smtClean="0"/>
              <a:t>打印</a:t>
            </a:r>
            <a:endParaRPr lang="en-US" altLang="zh-CN" dirty="0" smtClean="0"/>
          </a:p>
          <a:p>
            <a:pPr indent="-342900"/>
            <a:r>
              <a:rPr lang="zh-CN" altLang="en-US" dirty="0" smtClean="0"/>
              <a:t>分享</a:t>
            </a:r>
            <a:endParaRPr lang="en-US" altLang="zh-CN" dirty="0" smtClean="0"/>
          </a:p>
          <a:p>
            <a:pPr indent="-342900"/>
            <a:r>
              <a:rPr lang="zh-CN" altLang="en-US" dirty="0" smtClean="0"/>
              <a:t>添加注释</a:t>
            </a:r>
            <a:endParaRPr lang="en-US" altLang="zh-CN" dirty="0" smtClean="0"/>
          </a:p>
          <a:p>
            <a:pPr indent="-342900"/>
            <a:r>
              <a:rPr lang="zh-CN" altLang="en-US" dirty="0" smtClean="0"/>
              <a:t>引用信息</a:t>
            </a:r>
            <a:endParaRPr lang="en-US" altLang="zh-CN" dirty="0" smtClean="0"/>
          </a:p>
          <a:p>
            <a:pPr indent="-342900"/>
            <a:r>
              <a:rPr lang="zh-CN" altLang="en-US" dirty="0" smtClean="0"/>
              <a:t>高亮文本</a:t>
            </a:r>
            <a:endParaRPr lang="en-US" altLang="zh-CN" dirty="0" smtClean="0"/>
          </a:p>
          <a:p>
            <a:pPr indent="-342900"/>
            <a:r>
              <a:rPr lang="zh-CN" altLang="en-US" dirty="0" smtClean="0"/>
              <a:t>加入书架</a:t>
            </a:r>
            <a:endParaRPr lang="en-US" altLang="zh-CN" dirty="0" smtClean="0"/>
          </a:p>
          <a:p>
            <a:pPr indent="-342900"/>
            <a:r>
              <a:rPr lang="zh-CN" altLang="en-US" dirty="0" smtClean="0"/>
              <a:t>语音朗读</a:t>
            </a:r>
            <a:endParaRPr lang="en-US" altLang="zh-CN" dirty="0" smtClean="0"/>
          </a:p>
        </p:txBody>
      </p:sp>
      <p:pic>
        <p:nvPicPr>
          <p:cNvPr id="3074" name="Picture 2"/>
          <p:cNvPicPr>
            <a:picLocks noChangeAspect="1" noChangeArrowheads="1"/>
          </p:cNvPicPr>
          <p:nvPr/>
        </p:nvPicPr>
        <p:blipFill>
          <a:blip r:embed="rId4" cstate="print"/>
          <a:srcRect/>
          <a:stretch>
            <a:fillRect/>
          </a:stretch>
        </p:blipFill>
        <p:spPr bwMode="auto">
          <a:xfrm>
            <a:off x="287784" y="1268760"/>
            <a:ext cx="2448272" cy="417646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1196752"/>
            <a:ext cx="10119948" cy="4392488"/>
          </a:xfrm>
          <a:prstGeom prst="rect">
            <a:avLst/>
          </a:prstGeom>
          <a:noFill/>
          <a:ln w="9525">
            <a:noFill/>
            <a:miter lim="800000"/>
            <a:headEnd/>
            <a:tailEnd/>
          </a:ln>
        </p:spPr>
      </p:pic>
      <p:sp>
        <p:nvSpPr>
          <p:cNvPr id="5" name="TextBox 4"/>
          <p:cNvSpPr txBox="1"/>
          <p:nvPr/>
        </p:nvSpPr>
        <p:spPr>
          <a:xfrm>
            <a:off x="5832400" y="116632"/>
            <a:ext cx="273630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r>
              <a:rPr lang="zh-CN" altLang="en-US" sz="2000" dirty="0" smtClean="0">
                <a:latin typeface="华文细黑" pitchFamily="2" charset="-122"/>
                <a:ea typeface="华文细黑" pitchFamily="2" charset="-122"/>
              </a:rPr>
              <a:t>注册</a:t>
            </a:r>
            <a:r>
              <a:rPr lang="en-US" altLang="zh-CN" sz="2000" dirty="0" smtClean="0">
                <a:latin typeface="华文细黑" pitchFamily="2" charset="-122"/>
                <a:ea typeface="华文细黑" pitchFamily="2" charset="-122"/>
              </a:rPr>
              <a:t>/</a:t>
            </a:r>
            <a:r>
              <a:rPr lang="zh-CN" altLang="en-US" sz="2000" dirty="0" smtClean="0">
                <a:latin typeface="华文细黑" pitchFamily="2" charset="-122"/>
                <a:ea typeface="华文细黑" pitchFamily="2" charset="-122"/>
              </a:rPr>
              <a:t>登入个人账户</a:t>
            </a:r>
            <a:endParaRPr lang="zh-CN" altLang="zh-CN" dirty="0">
              <a:cs typeface="Times New Roman"/>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896938" y="1143000"/>
            <a:ext cx="828675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0" y="908720"/>
            <a:ext cx="9815729" cy="3745337"/>
          </a:xfrm>
          <a:prstGeom prst="rect">
            <a:avLst/>
          </a:prstGeom>
          <a:noFill/>
          <a:ln w="9525">
            <a:noFill/>
            <a:miter lim="800000"/>
            <a:headEnd/>
            <a:tailEnd/>
          </a:ln>
        </p:spPr>
      </p:pic>
      <p:sp>
        <p:nvSpPr>
          <p:cNvPr id="2" name="TextBox 1"/>
          <p:cNvSpPr txBox="1"/>
          <p:nvPr/>
        </p:nvSpPr>
        <p:spPr>
          <a:xfrm>
            <a:off x="6048424" y="87015"/>
            <a:ext cx="2016224"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r>
              <a:rPr lang="zh-CN" altLang="en-US" sz="2000" dirty="0" smtClean="0">
                <a:latin typeface="华文细黑" pitchFamily="2" charset="-122"/>
                <a:ea typeface="华文细黑" pitchFamily="2" charset="-122"/>
              </a:rPr>
              <a:t>我的书架</a:t>
            </a:r>
            <a:endParaRPr lang="zh-CN" altLang="zh-CN" dirty="0">
              <a:cs typeface="Times New Roman"/>
            </a:endParaRPr>
          </a:p>
        </p:txBody>
      </p:sp>
      <p:sp>
        <p:nvSpPr>
          <p:cNvPr id="13" name="矩形 12"/>
          <p:cNvSpPr/>
          <p:nvPr/>
        </p:nvSpPr>
        <p:spPr>
          <a:xfrm>
            <a:off x="-248" y="1412776"/>
            <a:ext cx="2376264" cy="22322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2448024" y="2708920"/>
            <a:ext cx="2448000" cy="187220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indent="-342900"/>
            <a:r>
              <a:rPr lang="zh-CN" altLang="en-US" dirty="0" smtClean="0"/>
              <a:t>所有文件</a:t>
            </a:r>
            <a:endParaRPr lang="en-US" altLang="zh-CN" dirty="0" smtClean="0"/>
          </a:p>
          <a:p>
            <a:pPr indent="-342900"/>
            <a:r>
              <a:rPr lang="zh-CN" altLang="en-US" dirty="0" smtClean="0"/>
              <a:t>我的文件夹：</a:t>
            </a:r>
            <a:endParaRPr lang="en-US" altLang="zh-CN" dirty="0" smtClean="0"/>
          </a:p>
          <a:p>
            <a:pPr indent="-342900"/>
            <a:r>
              <a:rPr lang="zh-CN" altLang="en-US" dirty="0" smtClean="0"/>
              <a:t>用户可自主创建命名文件夹，选定文件名前十字符号，拖至目标文件夹       </a:t>
            </a:r>
            <a:endParaRPr lang="en-US" altLang="zh-CN" dirty="0" smtClean="0"/>
          </a:p>
        </p:txBody>
      </p:sp>
      <p:sp>
        <p:nvSpPr>
          <p:cNvPr id="17" name="圆角矩形 16"/>
          <p:cNvSpPr/>
          <p:nvPr/>
        </p:nvSpPr>
        <p:spPr>
          <a:xfrm>
            <a:off x="143768" y="6093296"/>
            <a:ext cx="3672408" cy="57606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indent="-342900"/>
            <a:r>
              <a:rPr lang="zh-CN" altLang="en-US" dirty="0" smtClean="0"/>
              <a:t>已保存的检索式</a:t>
            </a:r>
            <a:r>
              <a:rPr lang="en-US" altLang="zh-CN" dirty="0" smtClean="0"/>
              <a:t>/</a:t>
            </a:r>
            <a:r>
              <a:rPr lang="zh-CN" altLang="en-US" dirty="0" smtClean="0"/>
              <a:t>最新的检索历史</a:t>
            </a:r>
            <a:endParaRPr lang="en-US" altLang="zh-CN" dirty="0" smtClean="0"/>
          </a:p>
        </p:txBody>
      </p:sp>
      <p:grpSp>
        <p:nvGrpSpPr>
          <p:cNvPr id="24" name="组合 23"/>
          <p:cNvGrpSpPr/>
          <p:nvPr/>
        </p:nvGrpSpPr>
        <p:grpSpPr>
          <a:xfrm>
            <a:off x="148786" y="4912966"/>
            <a:ext cx="9356022" cy="1036314"/>
            <a:chOff x="148786" y="4912966"/>
            <a:chExt cx="9356022" cy="1036314"/>
          </a:xfrm>
        </p:grpSpPr>
        <p:pic>
          <p:nvPicPr>
            <p:cNvPr id="4101" name="Picture 5"/>
            <p:cNvPicPr>
              <a:picLocks noChangeAspect="1" noChangeArrowheads="1"/>
            </p:cNvPicPr>
            <p:nvPr/>
          </p:nvPicPr>
          <p:blipFill>
            <a:blip r:embed="rId4" cstate="print"/>
            <a:srcRect/>
            <a:stretch>
              <a:fillRect/>
            </a:stretch>
          </p:blipFill>
          <p:spPr bwMode="auto">
            <a:xfrm>
              <a:off x="148786" y="4912966"/>
              <a:ext cx="9356022" cy="1036314"/>
            </a:xfrm>
            <a:prstGeom prst="rect">
              <a:avLst/>
            </a:prstGeom>
            <a:ln>
              <a:noFill/>
            </a:ln>
            <a:effectLst>
              <a:outerShdw blurRad="190500" algn="tl" rotWithShape="0">
                <a:srgbClr val="000000">
                  <a:alpha val="70000"/>
                </a:srgbClr>
              </a:outerShdw>
            </a:effectLst>
          </p:spPr>
        </p:pic>
        <p:sp>
          <p:nvSpPr>
            <p:cNvPr id="19" name="矩形 18"/>
            <p:cNvSpPr/>
            <p:nvPr/>
          </p:nvSpPr>
          <p:spPr>
            <a:xfrm>
              <a:off x="719832" y="4941168"/>
              <a:ext cx="1944216"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2"/>
          <p:cNvSpPr txBox="1"/>
          <p:nvPr/>
        </p:nvSpPr>
        <p:spPr>
          <a:xfrm>
            <a:off x="2341263" y="4221088"/>
            <a:ext cx="5398100" cy="923330"/>
          </a:xfrm>
          <a:prstGeom prst="rect">
            <a:avLst/>
          </a:prstGeom>
          <a:solidFill>
            <a:schemeClr val="bg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smtClean="0">
                <a:latin typeface="微软雅黑" pitchFamily="34" charset="-122"/>
                <a:ea typeface="微软雅黑" pitchFamily="34" charset="-122"/>
              </a:rPr>
              <a:t>关于</a:t>
            </a:r>
            <a:r>
              <a:rPr lang="en-US" altLang="zh-CN" dirty="0" smtClean="0">
                <a:latin typeface="微软雅黑" pitchFamily="34" charset="-122"/>
                <a:ea typeface="微软雅黑" pitchFamily="34" charset="-122"/>
              </a:rPr>
              <a:t>Al </a:t>
            </a:r>
            <a:r>
              <a:rPr lang="en-US" altLang="zh-CN" dirty="0" err="1" smtClean="0">
                <a:latin typeface="微软雅黑" pitchFamily="34" charset="-122"/>
                <a:ea typeface="微软雅黑" pitchFamily="34" charset="-122"/>
              </a:rPr>
              <a:t>Manhal</a:t>
            </a:r>
            <a:r>
              <a:rPr lang="zh-CN" altLang="en-US" dirty="0" smtClean="0">
                <a:latin typeface="微软雅黑" pitchFamily="34" charset="-122"/>
                <a:ea typeface="微软雅黑" pitchFamily="34" charset="-122"/>
              </a:rPr>
              <a:t>更多信息，欢迎咨询我们</a:t>
            </a:r>
            <a:endParaRPr lang="en-US" altLang="zh-CN" dirty="0" smtClean="0">
              <a:latin typeface="微软雅黑" pitchFamily="34" charset="-122"/>
              <a:ea typeface="微软雅黑" pitchFamily="34" charset="-122"/>
            </a:endParaRPr>
          </a:p>
          <a:p>
            <a:pPr algn="ctr"/>
            <a:r>
              <a:rPr lang="en-US" dirty="0" smtClean="0">
                <a:latin typeface="微软雅黑" pitchFamily="34" charset="-122"/>
                <a:ea typeface="微软雅黑" pitchFamily="34" charset="-122"/>
              </a:rPr>
              <a:t>021</a:t>
            </a:r>
            <a:r>
              <a:rPr lang="en-US" altLang="zh-CN" dirty="0" smtClean="0">
                <a:latin typeface="微软雅黑" pitchFamily="34" charset="-122"/>
                <a:ea typeface="微软雅黑" pitchFamily="34" charset="-122"/>
              </a:rPr>
              <a:t>-64454595-8005</a:t>
            </a:r>
          </a:p>
          <a:p>
            <a:pPr algn="ctr"/>
            <a:r>
              <a:rPr lang="en-US" altLang="zh-CN" dirty="0" smtClean="0">
                <a:latin typeface="微软雅黑" pitchFamily="34" charset="-122"/>
                <a:ea typeface="微软雅黑" pitchFamily="34" charset="-122"/>
              </a:rPr>
              <a:t>yuki@igroup.com.cn</a:t>
            </a:r>
            <a:endParaRPr lang="en-US" dirty="0">
              <a:latin typeface="微软雅黑" pitchFamily="34" charset="-122"/>
              <a:ea typeface="微软雅黑" pitchFamily="34" charset="-122"/>
            </a:endParaRPr>
          </a:p>
        </p:txBody>
      </p:sp>
      <p:grpSp>
        <p:nvGrpSpPr>
          <p:cNvPr id="2" name="组合 10"/>
          <p:cNvGrpSpPr/>
          <p:nvPr/>
        </p:nvGrpSpPr>
        <p:grpSpPr>
          <a:xfrm>
            <a:off x="2182495" y="2780929"/>
            <a:ext cx="5331050" cy="902493"/>
            <a:chOff x="3663982" y="2983380"/>
            <a:chExt cx="4835724" cy="902493"/>
          </a:xfrm>
        </p:grpSpPr>
        <p:sp>
          <p:nvSpPr>
            <p:cNvPr id="12" name="文本框 5"/>
            <p:cNvSpPr txBox="1"/>
            <p:nvPr/>
          </p:nvSpPr>
          <p:spPr>
            <a:xfrm>
              <a:off x="3663982" y="2983380"/>
              <a:ext cx="4809530" cy="445621"/>
            </a:xfrm>
            <a:custGeom>
              <a:avLst/>
              <a:gdLst/>
              <a:ahLst/>
              <a:cxnLst/>
              <a:rect l="l" t="t" r="r" b="b"/>
              <a:pathLst>
                <a:path w="4809530" h="445621">
                  <a:moveTo>
                    <a:pt x="3914775" y="14883"/>
                  </a:moveTo>
                  <a:lnTo>
                    <a:pt x="4071342" y="14883"/>
                  </a:lnTo>
                  <a:lnTo>
                    <a:pt x="3705225" y="368499"/>
                  </a:lnTo>
                  <a:lnTo>
                    <a:pt x="3762005" y="445621"/>
                  </a:lnTo>
                  <a:lnTo>
                    <a:pt x="3483444" y="445621"/>
                  </a:lnTo>
                  <a:close/>
                  <a:moveTo>
                    <a:pt x="3365896" y="14883"/>
                  </a:moveTo>
                  <a:lnTo>
                    <a:pt x="3481388" y="14883"/>
                  </a:lnTo>
                  <a:lnTo>
                    <a:pt x="3481388" y="445621"/>
                  </a:lnTo>
                  <a:lnTo>
                    <a:pt x="3365896" y="445621"/>
                  </a:lnTo>
                  <a:close/>
                  <a:moveTo>
                    <a:pt x="3070026" y="14883"/>
                  </a:moveTo>
                  <a:lnTo>
                    <a:pt x="3180754" y="14883"/>
                  </a:lnTo>
                  <a:lnTo>
                    <a:pt x="3180754" y="445621"/>
                  </a:lnTo>
                  <a:lnTo>
                    <a:pt x="3070026" y="445621"/>
                  </a:lnTo>
                  <a:close/>
                  <a:moveTo>
                    <a:pt x="2493168" y="14883"/>
                  </a:moveTo>
                  <a:lnTo>
                    <a:pt x="2611636" y="14883"/>
                  </a:lnTo>
                  <a:lnTo>
                    <a:pt x="2899792" y="445621"/>
                  </a:lnTo>
                  <a:lnTo>
                    <a:pt x="2766860" y="445621"/>
                  </a:lnTo>
                  <a:lnTo>
                    <a:pt x="2603896" y="201811"/>
                  </a:lnTo>
                  <a:lnTo>
                    <a:pt x="2603896" y="445621"/>
                  </a:lnTo>
                  <a:lnTo>
                    <a:pt x="2493168" y="445621"/>
                  </a:lnTo>
                  <a:close/>
                  <a:moveTo>
                    <a:pt x="1924050" y="14883"/>
                  </a:moveTo>
                  <a:lnTo>
                    <a:pt x="2048470" y="14883"/>
                  </a:lnTo>
                  <a:lnTo>
                    <a:pt x="2224762" y="445621"/>
                  </a:lnTo>
                  <a:lnTo>
                    <a:pt x="2105067" y="445621"/>
                  </a:lnTo>
                  <a:lnTo>
                    <a:pt x="2045494" y="287536"/>
                  </a:lnTo>
                  <a:cubicBezTo>
                    <a:pt x="2017713" y="214114"/>
                    <a:pt x="1997075" y="153789"/>
                    <a:pt x="1983581" y="106561"/>
                  </a:cubicBezTo>
                  <a:cubicBezTo>
                    <a:pt x="1972468" y="162521"/>
                    <a:pt x="1956792" y="218083"/>
                    <a:pt x="1936551" y="273249"/>
                  </a:cubicBezTo>
                  <a:lnTo>
                    <a:pt x="1872012" y="445621"/>
                  </a:lnTo>
                  <a:lnTo>
                    <a:pt x="1758630" y="445621"/>
                  </a:lnTo>
                  <a:close/>
                  <a:moveTo>
                    <a:pt x="812006" y="14883"/>
                  </a:moveTo>
                  <a:lnTo>
                    <a:pt x="927497" y="14883"/>
                  </a:lnTo>
                  <a:lnTo>
                    <a:pt x="927497" y="373261"/>
                  </a:lnTo>
                  <a:lnTo>
                    <a:pt x="1381125" y="373261"/>
                  </a:lnTo>
                  <a:lnTo>
                    <a:pt x="1381125" y="14883"/>
                  </a:lnTo>
                  <a:lnTo>
                    <a:pt x="1496615" y="14883"/>
                  </a:lnTo>
                  <a:lnTo>
                    <a:pt x="1496615" y="445621"/>
                  </a:lnTo>
                  <a:lnTo>
                    <a:pt x="812006" y="445621"/>
                  </a:lnTo>
                  <a:close/>
                  <a:moveTo>
                    <a:pt x="0" y="14883"/>
                  </a:moveTo>
                  <a:lnTo>
                    <a:pt x="691753" y="14883"/>
                  </a:lnTo>
                  <a:lnTo>
                    <a:pt x="691753" y="117872"/>
                  </a:lnTo>
                  <a:lnTo>
                    <a:pt x="403027" y="117872"/>
                  </a:lnTo>
                  <a:lnTo>
                    <a:pt x="403027" y="445621"/>
                  </a:lnTo>
                  <a:lnTo>
                    <a:pt x="287536" y="445621"/>
                  </a:lnTo>
                  <a:lnTo>
                    <a:pt x="287536" y="117872"/>
                  </a:lnTo>
                  <a:lnTo>
                    <a:pt x="0" y="117872"/>
                  </a:lnTo>
                  <a:close/>
                  <a:moveTo>
                    <a:pt x="4481513" y="0"/>
                  </a:moveTo>
                  <a:cubicBezTo>
                    <a:pt x="4546203" y="0"/>
                    <a:pt x="4603254" y="10418"/>
                    <a:pt x="4652665" y="31254"/>
                  </a:cubicBezTo>
                  <a:cubicBezTo>
                    <a:pt x="4702076" y="52090"/>
                    <a:pt x="4740076" y="82749"/>
                    <a:pt x="4766667" y="123230"/>
                  </a:cubicBezTo>
                  <a:cubicBezTo>
                    <a:pt x="4793257" y="163711"/>
                    <a:pt x="4807544" y="209550"/>
                    <a:pt x="4809530" y="260747"/>
                  </a:cubicBezTo>
                  <a:lnTo>
                    <a:pt x="4698802" y="269081"/>
                  </a:lnTo>
                  <a:cubicBezTo>
                    <a:pt x="4692848" y="213916"/>
                    <a:pt x="4672707" y="172244"/>
                    <a:pt x="4638377" y="144066"/>
                  </a:cubicBezTo>
                  <a:cubicBezTo>
                    <a:pt x="4604047" y="115888"/>
                    <a:pt x="4553346" y="101799"/>
                    <a:pt x="4486275" y="101799"/>
                  </a:cubicBezTo>
                  <a:cubicBezTo>
                    <a:pt x="4416425" y="101799"/>
                    <a:pt x="4365525" y="114598"/>
                    <a:pt x="4333578" y="140196"/>
                  </a:cubicBezTo>
                  <a:cubicBezTo>
                    <a:pt x="4301629" y="165795"/>
                    <a:pt x="4285654" y="196652"/>
                    <a:pt x="4285654" y="232767"/>
                  </a:cubicBezTo>
                  <a:cubicBezTo>
                    <a:pt x="4285654" y="264120"/>
                    <a:pt x="4296965" y="289917"/>
                    <a:pt x="4319587" y="310158"/>
                  </a:cubicBezTo>
                  <a:cubicBezTo>
                    <a:pt x="4341812" y="330399"/>
                    <a:pt x="4399855" y="351135"/>
                    <a:pt x="4493716" y="372368"/>
                  </a:cubicBezTo>
                  <a:cubicBezTo>
                    <a:pt x="4587577" y="393601"/>
                    <a:pt x="4651971" y="412155"/>
                    <a:pt x="4686895" y="428030"/>
                  </a:cubicBezTo>
                  <a:lnTo>
                    <a:pt x="4716159" y="445621"/>
                  </a:lnTo>
                  <a:lnTo>
                    <a:pt x="4336288" y="445621"/>
                  </a:lnTo>
                  <a:lnTo>
                    <a:pt x="4298156" y="430411"/>
                  </a:lnTo>
                  <a:cubicBezTo>
                    <a:pt x="4256484" y="408583"/>
                    <a:pt x="4225429" y="381496"/>
                    <a:pt x="4204990" y="349151"/>
                  </a:cubicBezTo>
                  <a:cubicBezTo>
                    <a:pt x="4184550" y="316806"/>
                    <a:pt x="4174331" y="280591"/>
                    <a:pt x="4174331" y="240506"/>
                  </a:cubicBezTo>
                  <a:cubicBezTo>
                    <a:pt x="4174331" y="196453"/>
                    <a:pt x="4186833" y="155278"/>
                    <a:pt x="4211836" y="116979"/>
                  </a:cubicBezTo>
                  <a:cubicBezTo>
                    <a:pt x="4236839" y="78681"/>
                    <a:pt x="4273351" y="49610"/>
                    <a:pt x="4321373" y="29766"/>
                  </a:cubicBezTo>
                  <a:cubicBezTo>
                    <a:pt x="4369395" y="9922"/>
                    <a:pt x="4422775" y="0"/>
                    <a:pt x="4481513" y="0"/>
                  </a:cubicBezTo>
                  <a:close/>
                </a:path>
              </a:pathLst>
            </a:custGeom>
            <a:solidFill>
              <a:srgbClr val="FFC0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9600" dirty="0">
                <a:solidFill>
                  <a:schemeClr val="bg1"/>
                </a:solidFill>
              </a:endParaRPr>
            </a:p>
          </p:txBody>
        </p:sp>
        <p:sp>
          <p:nvSpPr>
            <p:cNvPr id="13" name="文本框 7"/>
            <p:cNvSpPr txBox="1"/>
            <p:nvPr/>
          </p:nvSpPr>
          <p:spPr>
            <a:xfrm>
              <a:off x="3951519" y="3429000"/>
              <a:ext cx="4548187" cy="456873"/>
            </a:xfrm>
            <a:custGeom>
              <a:avLst/>
              <a:gdLst/>
              <a:ahLst/>
              <a:cxnLst/>
              <a:rect l="l" t="t" r="r" b="b"/>
              <a:pathLst>
                <a:path w="4548187" h="456873">
                  <a:moveTo>
                    <a:pt x="4048752" y="0"/>
                  </a:moveTo>
                  <a:lnTo>
                    <a:pt x="4428623" y="0"/>
                  </a:lnTo>
                  <a:lnTo>
                    <a:pt x="4465588" y="22220"/>
                  </a:lnTo>
                  <a:cubicBezTo>
                    <a:pt x="4484340" y="37054"/>
                    <a:pt x="4499768" y="53449"/>
                    <a:pt x="4511873" y="71408"/>
                  </a:cubicBezTo>
                  <a:cubicBezTo>
                    <a:pt x="4536082" y="107325"/>
                    <a:pt x="4548187" y="148700"/>
                    <a:pt x="4548187" y="195531"/>
                  </a:cubicBezTo>
                  <a:cubicBezTo>
                    <a:pt x="4548187" y="241965"/>
                    <a:pt x="4534892" y="285721"/>
                    <a:pt x="4508301" y="326797"/>
                  </a:cubicBezTo>
                  <a:cubicBezTo>
                    <a:pt x="4481710" y="367874"/>
                    <a:pt x="4443511" y="399822"/>
                    <a:pt x="4393704" y="422643"/>
                  </a:cubicBezTo>
                  <a:cubicBezTo>
                    <a:pt x="4343896" y="445463"/>
                    <a:pt x="4287837" y="456873"/>
                    <a:pt x="4225528" y="456873"/>
                  </a:cubicBezTo>
                  <a:cubicBezTo>
                    <a:pt x="4146550" y="456873"/>
                    <a:pt x="4080371" y="445364"/>
                    <a:pt x="4026991" y="422345"/>
                  </a:cubicBezTo>
                  <a:cubicBezTo>
                    <a:pt x="3973611" y="399326"/>
                    <a:pt x="3931741" y="364699"/>
                    <a:pt x="3901380" y="318463"/>
                  </a:cubicBezTo>
                  <a:cubicBezTo>
                    <a:pt x="3871019" y="272227"/>
                    <a:pt x="3855045" y="219939"/>
                    <a:pt x="3853457" y="161598"/>
                  </a:cubicBezTo>
                  <a:lnTo>
                    <a:pt x="3962400" y="152073"/>
                  </a:lnTo>
                  <a:cubicBezTo>
                    <a:pt x="3967559" y="195729"/>
                    <a:pt x="3979565" y="231547"/>
                    <a:pt x="3998416" y="259527"/>
                  </a:cubicBezTo>
                  <a:cubicBezTo>
                    <a:pt x="4017268" y="287507"/>
                    <a:pt x="4046537" y="310128"/>
                    <a:pt x="4086225" y="327393"/>
                  </a:cubicBezTo>
                  <a:cubicBezTo>
                    <a:pt x="4125912" y="344657"/>
                    <a:pt x="4170560" y="353289"/>
                    <a:pt x="4220170" y="353289"/>
                  </a:cubicBezTo>
                  <a:cubicBezTo>
                    <a:pt x="4264223" y="353289"/>
                    <a:pt x="4303117" y="346740"/>
                    <a:pt x="4336851" y="333643"/>
                  </a:cubicBezTo>
                  <a:cubicBezTo>
                    <a:pt x="4370585" y="320546"/>
                    <a:pt x="4395688" y="302588"/>
                    <a:pt x="4412159" y="279768"/>
                  </a:cubicBezTo>
                  <a:cubicBezTo>
                    <a:pt x="4428628" y="256947"/>
                    <a:pt x="4436864" y="232043"/>
                    <a:pt x="4436864" y="205056"/>
                  </a:cubicBezTo>
                  <a:cubicBezTo>
                    <a:pt x="4436864" y="177671"/>
                    <a:pt x="4428926" y="153760"/>
                    <a:pt x="4413051" y="133321"/>
                  </a:cubicBezTo>
                  <a:cubicBezTo>
                    <a:pt x="4397176" y="112882"/>
                    <a:pt x="4370983" y="95717"/>
                    <a:pt x="4334470" y="81826"/>
                  </a:cubicBezTo>
                  <a:cubicBezTo>
                    <a:pt x="4311054" y="72698"/>
                    <a:pt x="4259262" y="58510"/>
                    <a:pt x="4179093" y="39261"/>
                  </a:cubicBezTo>
                  <a:cubicBezTo>
                    <a:pt x="4139009" y="29637"/>
                    <a:pt x="4104927" y="20286"/>
                    <a:pt x="4076848" y="11207"/>
                  </a:cubicBezTo>
                  <a:close/>
                  <a:moveTo>
                    <a:pt x="3078360" y="0"/>
                  </a:moveTo>
                  <a:lnTo>
                    <a:pt x="3193851" y="0"/>
                  </a:lnTo>
                  <a:lnTo>
                    <a:pt x="3193851" y="2054"/>
                  </a:lnTo>
                  <a:lnTo>
                    <a:pt x="3195908" y="0"/>
                  </a:lnTo>
                  <a:lnTo>
                    <a:pt x="3474469" y="0"/>
                  </a:lnTo>
                  <a:lnTo>
                    <a:pt x="3799879" y="441990"/>
                  </a:lnTo>
                  <a:lnTo>
                    <a:pt x="3647479" y="441990"/>
                  </a:lnTo>
                  <a:lnTo>
                    <a:pt x="3336726" y="268"/>
                  </a:lnTo>
                  <a:lnTo>
                    <a:pt x="3193851" y="139571"/>
                  </a:lnTo>
                  <a:lnTo>
                    <a:pt x="3193851" y="441990"/>
                  </a:lnTo>
                  <a:lnTo>
                    <a:pt x="3078360" y="441990"/>
                  </a:lnTo>
                  <a:close/>
                  <a:moveTo>
                    <a:pt x="2479324" y="0"/>
                  </a:moveTo>
                  <a:lnTo>
                    <a:pt x="2612256" y="0"/>
                  </a:lnTo>
                  <a:lnTo>
                    <a:pt x="2782490" y="254467"/>
                  </a:lnTo>
                  <a:lnTo>
                    <a:pt x="2782490" y="0"/>
                  </a:lnTo>
                  <a:lnTo>
                    <a:pt x="2893218" y="0"/>
                  </a:lnTo>
                  <a:lnTo>
                    <a:pt x="2893218" y="441990"/>
                  </a:lnTo>
                  <a:lnTo>
                    <a:pt x="2774751" y="441990"/>
                  </a:lnTo>
                  <a:close/>
                  <a:moveTo>
                    <a:pt x="2205632" y="0"/>
                  </a:moveTo>
                  <a:lnTo>
                    <a:pt x="2316360" y="0"/>
                  </a:lnTo>
                  <a:lnTo>
                    <a:pt x="2316360" y="441990"/>
                  </a:lnTo>
                  <a:lnTo>
                    <a:pt x="2205632" y="441990"/>
                  </a:lnTo>
                  <a:close/>
                  <a:moveTo>
                    <a:pt x="1471094" y="0"/>
                  </a:moveTo>
                  <a:lnTo>
                    <a:pt x="1584476" y="0"/>
                  </a:lnTo>
                  <a:lnTo>
                    <a:pt x="1553170" y="83612"/>
                  </a:lnTo>
                  <a:lnTo>
                    <a:pt x="1849040" y="83612"/>
                  </a:lnTo>
                  <a:lnTo>
                    <a:pt x="1817531" y="0"/>
                  </a:lnTo>
                  <a:lnTo>
                    <a:pt x="1937226" y="0"/>
                  </a:lnTo>
                  <a:lnTo>
                    <a:pt x="2118122" y="441990"/>
                  </a:lnTo>
                  <a:lnTo>
                    <a:pt x="1986557" y="441990"/>
                  </a:lnTo>
                  <a:lnTo>
                    <a:pt x="1884759" y="177671"/>
                  </a:lnTo>
                  <a:lnTo>
                    <a:pt x="1519833" y="177671"/>
                  </a:lnTo>
                  <a:lnTo>
                    <a:pt x="1423987" y="441990"/>
                  </a:lnTo>
                  <a:lnTo>
                    <a:pt x="1301353" y="441990"/>
                  </a:lnTo>
                  <a:close/>
                  <a:moveTo>
                    <a:pt x="524470" y="0"/>
                  </a:moveTo>
                  <a:lnTo>
                    <a:pt x="1209079" y="0"/>
                  </a:lnTo>
                  <a:lnTo>
                    <a:pt x="1209079" y="441990"/>
                  </a:lnTo>
                  <a:lnTo>
                    <a:pt x="1093589" y="441990"/>
                  </a:lnTo>
                  <a:lnTo>
                    <a:pt x="1093589" y="30629"/>
                  </a:lnTo>
                  <a:lnTo>
                    <a:pt x="639961" y="30629"/>
                  </a:lnTo>
                  <a:lnTo>
                    <a:pt x="639961" y="441990"/>
                  </a:lnTo>
                  <a:lnTo>
                    <a:pt x="524470" y="441990"/>
                  </a:lnTo>
                  <a:close/>
                  <a:moveTo>
                    <a:pt x="0" y="0"/>
                  </a:moveTo>
                  <a:lnTo>
                    <a:pt x="115491" y="0"/>
                  </a:lnTo>
                  <a:lnTo>
                    <a:pt x="115491" y="441990"/>
                  </a:lnTo>
                  <a:lnTo>
                    <a:pt x="0" y="441990"/>
                  </a:lnTo>
                  <a:close/>
                </a:path>
              </a:pathLst>
            </a:custGeom>
            <a:solidFill>
              <a:srgbClr val="FFC0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9600" dirty="0"/>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2564</TotalTime>
  <Words>1653</Words>
  <Application>Microsoft Office PowerPoint</Application>
  <PresentationFormat>自定义</PresentationFormat>
  <Paragraphs>263</Paragraphs>
  <Slides>29</Slides>
  <Notes>21</Notes>
  <HiddenSlides>0</HiddenSlides>
  <MMClips>0</MMClips>
  <ScaleCrop>false</ScaleCrop>
  <HeadingPairs>
    <vt:vector size="4" baseType="variant">
      <vt:variant>
        <vt:lpstr>主题</vt:lpstr>
      </vt:variant>
      <vt:variant>
        <vt:i4>1</vt:i4>
      </vt:variant>
      <vt:variant>
        <vt:lpstr>幻灯片标题</vt:lpstr>
      </vt:variant>
      <vt:variant>
        <vt:i4>29</vt:i4>
      </vt:variant>
    </vt:vector>
  </HeadingPairs>
  <TitlesOfParts>
    <vt:vector size="30"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Angela-Shi</dc:creator>
  <cp:lastModifiedBy>administrator</cp:lastModifiedBy>
  <cp:revision>351</cp:revision>
  <dcterms:created xsi:type="dcterms:W3CDTF">2013-09-26T05:56:51Z</dcterms:created>
  <dcterms:modified xsi:type="dcterms:W3CDTF">2018-10-18T04:26:55Z</dcterms:modified>
</cp:coreProperties>
</file>