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57" r:id="rId3"/>
    <p:sldId id="258" r:id="rId4"/>
    <p:sldId id="259" r:id="rId5"/>
    <p:sldId id="260" r:id="rId6"/>
    <p:sldId id="263" r:id="rId7"/>
    <p:sldId id="261" r:id="rId8"/>
    <p:sldId id="264" r:id="rId9"/>
    <p:sldId id="265" r:id="rId10"/>
    <p:sldId id="266" r:id="rId11"/>
    <p:sldId id="267" r:id="rId12"/>
    <p:sldId id="269" r:id="rId13"/>
    <p:sldId id="270" r:id="rId14"/>
    <p:sldId id="271" r:id="rId15"/>
    <p:sldId id="272" r:id="rId16"/>
    <p:sldId id="273" r:id="rId17"/>
    <p:sldId id="275" r:id="rId18"/>
    <p:sldId id="274" r:id="rId19"/>
    <p:sldId id="276" r:id="rId20"/>
    <p:sldId id="278" r:id="rId21"/>
    <p:sldId id="279" r:id="rId22"/>
    <p:sldId id="297" r:id="rId23"/>
    <p:sldId id="298" r:id="rId24"/>
    <p:sldId id="299" r:id="rId25"/>
    <p:sldId id="280" r:id="rId26"/>
    <p:sldId id="281" r:id="rId27"/>
    <p:sldId id="283" r:id="rId28"/>
    <p:sldId id="282" r:id="rId29"/>
    <p:sldId id="284" r:id="rId30"/>
    <p:sldId id="285" r:id="rId31"/>
    <p:sldId id="286" r:id="rId32"/>
    <p:sldId id="287" r:id="rId33"/>
    <p:sldId id="289" r:id="rId34"/>
    <p:sldId id="292" r:id="rId35"/>
    <p:sldId id="290" r:id="rId36"/>
    <p:sldId id="288" r:id="rId37"/>
    <p:sldId id="293" r:id="rId38"/>
    <p:sldId id="294" r:id="rId39"/>
    <p:sldId id="295" r:id="rId40"/>
    <p:sldId id="296"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400" autoAdjust="0"/>
  </p:normalViewPr>
  <p:slideViewPr>
    <p:cSldViewPr snapToGrid="0">
      <p:cViewPr varScale="1">
        <p:scale>
          <a:sx n="85" d="100"/>
          <a:sy n="85" d="100"/>
        </p:scale>
        <p:origin x="56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2659383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1735999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4184765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2810618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1688451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2642913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3893004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1851060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41161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3020708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smtClean="0"/>
              <a:t>单击此处编辑母版标题样式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B12D24C-6624-4A30-AFC6-4DDBF716B0F3}" type="slidenum">
              <a:rPr lang="zh-CN" altLang="en-US" smtClean="0"/>
              <a:t>‹#›</a:t>
            </a:fld>
            <a:endParaRPr lang="zh-CN" alt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997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smtClean="0"/>
              <a:t>单击此处编辑母版文本样式</a:t>
            </a:r>
          </a:p>
        </p:txBody>
      </p:sp>
      <p:sp>
        <p:nvSpPr>
          <p:cNvPr id="5" name="Date Placeholder 4"/>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3318472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smtClean="0"/>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smtClean="0"/>
              <a:t>单击此处编辑母版文本样式</a:t>
            </a:r>
          </a:p>
        </p:txBody>
      </p:sp>
      <p:sp>
        <p:nvSpPr>
          <p:cNvPr id="5" name="Date Placeholder 4"/>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B12D24C-6624-4A30-AFC6-4DDBF716B0F3}" type="slidenum">
              <a:rPr lang="zh-CN" altLang="en-US" smtClean="0"/>
              <a:t>‹#›</a:t>
            </a:fld>
            <a:endParaRPr lang="zh-CN" alt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460517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CN" altLang="en-US" smtClean="0"/>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单击此处编辑母版文本样式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smtClean="0"/>
              <a:t>单击此处编辑母版文本样式</a:t>
            </a:r>
          </a:p>
        </p:txBody>
      </p:sp>
      <p:sp>
        <p:nvSpPr>
          <p:cNvPr id="5" name="Date Placeholder 4"/>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1113514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3124474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C951CF4C-1F81-4511-BD85-2A6BB52A96B0}" type="datetimeFigureOut">
              <a:rPr lang="zh-CN" altLang="en-US" smtClean="0"/>
              <a:t>2017-4-5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531261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951CF4C-1F81-4511-BD85-2A6BB52A96B0}" type="datetimeFigureOut">
              <a:rPr lang="zh-CN" altLang="en-US" smtClean="0"/>
              <a:t>2017-4-5</a:t>
            </a:fld>
            <a:endParaRPr lang="zh-CN" alt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B12D24C-6624-4A30-AFC6-4DDBF716B0F3}" type="slidenum">
              <a:rPr lang="zh-CN" altLang="en-US" smtClean="0"/>
              <a:t>‹#›</a:t>
            </a:fld>
            <a:endParaRPr lang="zh-CN" altLang="en-US"/>
          </a:p>
        </p:txBody>
      </p:sp>
    </p:spTree>
    <p:extLst>
      <p:ext uri="{BB962C8B-B14F-4D97-AF65-F5344CB8AC3E}">
        <p14:creationId xmlns:p14="http://schemas.microsoft.com/office/powerpoint/2010/main" val="222247047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hyperlink" Target="http://202.204.164.11:9988/stat/logindex.vm" TargetMode="External"/><Relationship Id="rId3" Type="http://schemas.openxmlformats.org/officeDocument/2006/relationships/hyperlink" Target="http://www.pishu.com.cn/" TargetMode="External"/><Relationship Id="rId7" Type="http://schemas.openxmlformats.org/officeDocument/2006/relationships/hyperlink" Target="http://202.204.164.14:8081/sdbook/ydqxz.jsp" TargetMode="External"/><Relationship Id="rId2" Type="http://schemas.openxmlformats.org/officeDocument/2006/relationships/hyperlink" Target="http://202.204.164.35/" TargetMode="External"/><Relationship Id="rId1" Type="http://schemas.openxmlformats.org/officeDocument/2006/relationships/slideLayout" Target="../slideLayouts/slideLayout2.xml"/><Relationship Id="rId6" Type="http://schemas.openxmlformats.org/officeDocument/2006/relationships/hyperlink" Target="http://202.204.164.11/List.asp?lang=gb" TargetMode="External"/><Relationship Id="rId5" Type="http://schemas.openxmlformats.org/officeDocument/2006/relationships/hyperlink" Target="http://edu.sslibrary.com/" TargetMode="External"/><Relationship Id="rId10" Type="http://schemas.openxmlformats.org/officeDocument/2006/relationships/hyperlink" Target="http://202.204.164.27/refbook/" TargetMode="External"/><Relationship Id="rId4" Type="http://schemas.openxmlformats.org/officeDocument/2006/relationships/hyperlink" Target="http://202.204.164.11:8080/" TargetMode="External"/><Relationship Id="rId9" Type="http://schemas.openxmlformats.org/officeDocument/2006/relationships/hyperlink" Target="http://202.204.164.26/usp/"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elibrary.worldbank.org/action/showPublications?PubType=type-books" TargetMode="External"/><Relationship Id="rId7" Type="http://schemas.openxmlformats.org/officeDocument/2006/relationships/hyperlink" Target="http://www.emeraldinsight.com/" TargetMode="External"/><Relationship Id="rId2" Type="http://schemas.openxmlformats.org/officeDocument/2006/relationships/hyperlink" Target="http://www.cnpereading.com/" TargetMode="External"/><Relationship Id="rId1" Type="http://schemas.openxmlformats.org/officeDocument/2006/relationships/slideLayout" Target="../slideLayouts/slideLayout2.xml"/><Relationship Id="rId6" Type="http://schemas.openxmlformats.org/officeDocument/2006/relationships/hyperlink" Target="http://www.sciencedirect.com/science/bookbshsrw" TargetMode="External"/><Relationship Id="rId5" Type="http://schemas.openxmlformats.org/officeDocument/2006/relationships/hyperlink" Target="http://www.elibrary.imf.org/search?t100=urn:Series/071&amp;amp;type_0=booksandjournals&amp;amp;browsePage=countries&amp;amp;sort=datedescending" TargetMode="External"/><Relationship Id="rId4" Type="http://schemas.openxmlformats.org/officeDocument/2006/relationships/hyperlink" Target="http://www.oecd-ilibrary.org/books;jsessionid=7ov9idpt7k1ue.x-oecd-live-02"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202.204.164.11:8080/exe/ssreader.exe"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t>电子书检索和利用</a:t>
            </a:r>
            <a:endParaRPr lang="zh-CN" altLang="en-US" dirty="0"/>
          </a:p>
        </p:txBody>
      </p:sp>
      <p:sp>
        <p:nvSpPr>
          <p:cNvPr id="3" name="副标题 2"/>
          <p:cNvSpPr>
            <a:spLocks noGrp="1"/>
          </p:cNvSpPr>
          <p:nvPr>
            <p:ph type="subTitle" idx="1"/>
          </p:nvPr>
        </p:nvSpPr>
        <p:spPr>
          <a:xfrm>
            <a:off x="3966803" y="5623601"/>
            <a:ext cx="7766936" cy="1096899"/>
          </a:xfrm>
        </p:spPr>
        <p:txBody>
          <a:bodyPr/>
          <a:lstStyle/>
          <a:p>
            <a:r>
              <a:rPr lang="zh-CN" altLang="en-US" dirty="0" smtClean="0"/>
              <a:t>图书馆信息咨询部：李慧</a:t>
            </a:r>
            <a:endParaRPr lang="en-US" altLang="zh-CN" dirty="0" smtClean="0"/>
          </a:p>
          <a:p>
            <a:r>
              <a:rPr lang="zh-CN" altLang="en-US" dirty="0" smtClean="0"/>
              <a:t>咨询电话：</a:t>
            </a:r>
            <a:r>
              <a:rPr lang="en-US" altLang="zh-CN" dirty="0" smtClean="0"/>
              <a:t>64496105</a:t>
            </a:r>
            <a:endParaRPr lang="zh-CN" altLang="en-US" dirty="0"/>
          </a:p>
        </p:txBody>
      </p:sp>
    </p:spTree>
    <p:extLst>
      <p:ext uri="{BB962C8B-B14F-4D97-AF65-F5344CB8AC3E}">
        <p14:creationId xmlns:p14="http://schemas.microsoft.com/office/powerpoint/2010/main" val="201799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77334" y="609600"/>
            <a:ext cx="8596668" cy="1018032"/>
          </a:xfrm>
        </p:spPr>
        <p:txBody>
          <a:bodyPr>
            <a:normAutofit/>
          </a:bodyPr>
          <a:lstStyle/>
          <a:p>
            <a:pPr algn="ctr"/>
            <a:r>
              <a:rPr lang="zh-CN" altLang="en-US" sz="4800" b="1" dirty="0" smtClean="0"/>
              <a:t>讲座大纲</a:t>
            </a:r>
            <a:endParaRPr lang="zh-CN" altLang="en-US" sz="4800" b="1" dirty="0"/>
          </a:p>
        </p:txBody>
      </p:sp>
      <p:sp>
        <p:nvSpPr>
          <p:cNvPr id="3" name="内容占位符 2"/>
          <p:cNvSpPr>
            <a:spLocks noGrp="1"/>
          </p:cNvSpPr>
          <p:nvPr>
            <p:ph idx="1"/>
          </p:nvPr>
        </p:nvSpPr>
        <p:spPr>
          <a:xfrm>
            <a:off x="677334" y="1627632"/>
            <a:ext cx="8859858" cy="4928616"/>
          </a:xfrm>
        </p:spPr>
        <p:txBody>
          <a:bodyPr>
            <a:normAutofit/>
          </a:bodyPr>
          <a:lstStyle/>
          <a:p>
            <a:r>
              <a:rPr lang="zh-CN" altLang="en-US" sz="4800" dirty="0" smtClean="0"/>
              <a:t>电子图书及其特点</a:t>
            </a:r>
            <a:endParaRPr lang="en-US" altLang="zh-CN" sz="4800" dirty="0" smtClean="0"/>
          </a:p>
          <a:p>
            <a:r>
              <a:rPr lang="zh-CN" altLang="en-US" sz="4800" dirty="0" smtClean="0"/>
              <a:t>馆藏电子书数据库概况</a:t>
            </a:r>
            <a:endParaRPr lang="en-US" altLang="zh-CN" sz="4800" dirty="0" smtClean="0"/>
          </a:p>
          <a:p>
            <a:r>
              <a:rPr lang="zh-CN" altLang="en-US" sz="4800" dirty="0" smtClean="0"/>
              <a:t>电子图书检索技巧及实例</a:t>
            </a:r>
            <a:endParaRPr lang="en-US" altLang="zh-CN" sz="4800" dirty="0" smtClean="0"/>
          </a:p>
          <a:p>
            <a:r>
              <a:rPr lang="zh-CN" altLang="en-US" sz="4800" dirty="0"/>
              <a:t>小结</a:t>
            </a:r>
          </a:p>
        </p:txBody>
      </p:sp>
    </p:spTree>
    <p:extLst>
      <p:ext uri="{BB962C8B-B14F-4D97-AF65-F5344CB8AC3E}">
        <p14:creationId xmlns:p14="http://schemas.microsoft.com/office/powerpoint/2010/main" val="7752383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72769" y="624110"/>
            <a:ext cx="9931844" cy="893794"/>
          </a:xfrm>
        </p:spPr>
        <p:txBody>
          <a:bodyPr/>
          <a:lstStyle/>
          <a:p>
            <a:r>
              <a:rPr lang="zh-CN" altLang="en-US" b="1" dirty="0" smtClean="0"/>
              <a:t>电子图书获取途径</a:t>
            </a:r>
            <a:endParaRPr lang="zh-CN" altLang="en-US" b="1"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1414035033"/>
              </p:ext>
            </p:extLst>
          </p:nvPr>
        </p:nvGraphicFramePr>
        <p:xfrm>
          <a:off x="539750" y="1663700"/>
          <a:ext cx="10964864" cy="5125570"/>
        </p:xfrm>
        <a:graphic>
          <a:graphicData uri="http://schemas.openxmlformats.org/drawingml/2006/table">
            <a:tbl>
              <a:tblPr firstRow="1" bandRow="1">
                <a:tableStyleId>{5C22544A-7EE6-4342-B048-85BDC9FD1C3A}</a:tableStyleId>
              </a:tblPr>
              <a:tblGrid>
                <a:gridCol w="5482432"/>
                <a:gridCol w="5482432"/>
              </a:tblGrid>
              <a:tr h="598136">
                <a:tc>
                  <a:txBody>
                    <a:bodyPr/>
                    <a:lstStyle/>
                    <a:p>
                      <a:pPr algn="ctr"/>
                      <a:r>
                        <a:rPr lang="zh-CN" altLang="en-US" sz="2400" dirty="0" smtClean="0"/>
                        <a:t>获取途径</a:t>
                      </a:r>
                      <a:endParaRPr lang="zh-CN" altLang="en-US" sz="2400" dirty="0"/>
                    </a:p>
                  </a:txBody>
                  <a:tcPr/>
                </a:tc>
                <a:tc>
                  <a:txBody>
                    <a:bodyPr/>
                    <a:lstStyle/>
                    <a:p>
                      <a:pPr algn="ctr"/>
                      <a:r>
                        <a:rPr lang="zh-CN" altLang="en-US" sz="2400" dirty="0" smtClean="0"/>
                        <a:t>优劣分析</a:t>
                      </a:r>
                      <a:endParaRPr lang="zh-CN" altLang="en-US" sz="2400" dirty="0"/>
                    </a:p>
                  </a:txBody>
                  <a:tcPr/>
                </a:tc>
              </a:tr>
              <a:tr h="1065426">
                <a:tc>
                  <a:txBody>
                    <a:bodyPr/>
                    <a:lstStyle/>
                    <a:p>
                      <a:r>
                        <a:rPr lang="zh-CN" altLang="en-US" dirty="0" smtClean="0"/>
                        <a:t>搜索引擎：</a:t>
                      </a:r>
                      <a:r>
                        <a:rPr lang="en-US" altLang="zh-CN" dirty="0" smtClean="0"/>
                        <a:t>google</a:t>
                      </a:r>
                      <a:r>
                        <a:rPr lang="zh-CN" altLang="en-US" dirty="0" smtClean="0"/>
                        <a:t>图书  </a:t>
                      </a:r>
                      <a:r>
                        <a:rPr lang="en-US" altLang="zh-CN" dirty="0" smtClean="0"/>
                        <a:t>  </a:t>
                      </a:r>
                      <a:r>
                        <a:rPr lang="zh-CN" altLang="en-US" dirty="0" smtClean="0"/>
                        <a:t>百度</a:t>
                      </a:r>
                      <a:endParaRPr lang="zh-CN" altLang="en-US" dirty="0"/>
                    </a:p>
                  </a:txBody>
                  <a:tcPr/>
                </a:tc>
                <a:tc>
                  <a:txBody>
                    <a:bodyPr/>
                    <a:lstStyle/>
                    <a:p>
                      <a:r>
                        <a:rPr lang="zh-CN" altLang="en-US" dirty="0" smtClean="0"/>
                        <a:t>一站式搜索数据量大</a:t>
                      </a:r>
                      <a:endParaRPr lang="en-US" altLang="zh-CN" dirty="0" smtClean="0"/>
                    </a:p>
                    <a:p>
                      <a:r>
                        <a:rPr lang="zh-CN" altLang="en-US" dirty="0" smtClean="0"/>
                        <a:t>筛选工作量大 </a:t>
                      </a:r>
                      <a:endParaRPr lang="zh-CN" altLang="en-US" dirty="0"/>
                    </a:p>
                  </a:txBody>
                  <a:tcPr/>
                </a:tc>
              </a:tr>
              <a:tr h="1207862">
                <a:tc>
                  <a:txBody>
                    <a:bodyPr/>
                    <a:lstStyle/>
                    <a:p>
                      <a:r>
                        <a:rPr lang="zh-CN" altLang="en-US" dirty="0" smtClean="0"/>
                        <a:t>网上免费资源：百度文库、豆丁网、</a:t>
                      </a:r>
                      <a:r>
                        <a:rPr lang="en-US" altLang="zh-CN" dirty="0" smtClean="0"/>
                        <a:t>E</a:t>
                      </a:r>
                      <a:r>
                        <a:rPr lang="zh-CN" altLang="en-US" dirty="0" smtClean="0"/>
                        <a:t>书联盟、新浪爱问等等。</a:t>
                      </a:r>
                      <a:endParaRPr lang="zh-CN" altLang="en-US" dirty="0"/>
                    </a:p>
                  </a:txBody>
                  <a:tcPr/>
                </a:tc>
                <a:tc>
                  <a:txBody>
                    <a:bodyPr/>
                    <a:lstStyle/>
                    <a:p>
                      <a:r>
                        <a:rPr lang="zh-CN" altLang="en-US" dirty="0" smtClean="0"/>
                        <a:t>需注册账户  积分制</a:t>
                      </a:r>
                      <a:endParaRPr lang="en-US" altLang="zh-CN" dirty="0" smtClean="0"/>
                    </a:p>
                    <a:p>
                      <a:r>
                        <a:rPr lang="zh-CN" altLang="en-US" dirty="0" smtClean="0"/>
                        <a:t>上传文献资料</a:t>
                      </a:r>
                      <a:endParaRPr lang="en-US" altLang="zh-CN" dirty="0" smtClean="0"/>
                    </a:p>
                    <a:p>
                      <a:r>
                        <a:rPr lang="zh-CN" altLang="en-US" dirty="0" smtClean="0"/>
                        <a:t>免费或者付费获得</a:t>
                      </a:r>
                      <a:endParaRPr lang="en-US" altLang="zh-CN" dirty="0" smtClean="0"/>
                    </a:p>
                    <a:p>
                      <a:r>
                        <a:rPr lang="zh-CN" altLang="en-US" dirty="0" smtClean="0"/>
                        <a:t>资料杂而且专业资料有限</a:t>
                      </a:r>
                      <a:endParaRPr lang="zh-CN" altLang="en-US" dirty="0"/>
                    </a:p>
                  </a:txBody>
                  <a:tcPr/>
                </a:tc>
              </a:tr>
              <a:tr h="1065426">
                <a:tc>
                  <a:txBody>
                    <a:bodyPr/>
                    <a:lstStyle/>
                    <a:p>
                      <a:r>
                        <a:rPr lang="zh-CN" altLang="en-US" dirty="0" smtClean="0"/>
                        <a:t>自己付费平台：京东、当当、亚马逊</a:t>
                      </a:r>
                      <a:endParaRPr lang="en-US" altLang="zh-CN" dirty="0" smtClean="0"/>
                    </a:p>
                    <a:p>
                      <a:r>
                        <a:rPr lang="zh-CN" altLang="en-US" dirty="0" smtClean="0"/>
                        <a:t>商业数据库个人付费购买，</a:t>
                      </a:r>
                      <a:endParaRPr lang="zh-CN" altLang="en-US" dirty="0"/>
                    </a:p>
                  </a:txBody>
                  <a:tcPr/>
                </a:tc>
                <a:tc>
                  <a:txBody>
                    <a:bodyPr/>
                    <a:lstStyle/>
                    <a:p>
                      <a:r>
                        <a:rPr lang="zh-CN" altLang="en-US" dirty="0" smtClean="0"/>
                        <a:t>注册账户、个人付费</a:t>
                      </a:r>
                      <a:endParaRPr lang="en-US" altLang="zh-CN" dirty="0" smtClean="0"/>
                    </a:p>
                    <a:p>
                      <a:r>
                        <a:rPr lang="zh-CN" altLang="en-US" dirty="0" smtClean="0"/>
                        <a:t>安装客户端</a:t>
                      </a:r>
                      <a:endParaRPr lang="zh-CN" altLang="en-US" dirty="0"/>
                    </a:p>
                  </a:txBody>
                  <a:tcPr/>
                </a:tc>
              </a:tr>
              <a:tr h="1065426">
                <a:tc>
                  <a:txBody>
                    <a:bodyPr/>
                    <a:lstStyle/>
                    <a:p>
                      <a:r>
                        <a:rPr lang="zh-CN" altLang="en-US" dirty="0" smtClean="0"/>
                        <a:t>图书馆、信息机构</a:t>
                      </a:r>
                      <a:endParaRPr lang="en-US" altLang="zh-CN" dirty="0" smtClean="0"/>
                    </a:p>
                    <a:p>
                      <a:r>
                        <a:rPr lang="zh-CN" altLang="en-US" dirty="0" smtClean="0"/>
                        <a:t>电子图书数据库</a:t>
                      </a:r>
                      <a:endParaRPr lang="zh-CN" altLang="en-US" dirty="0"/>
                    </a:p>
                  </a:txBody>
                  <a:tcPr/>
                </a:tc>
                <a:tc>
                  <a:txBody>
                    <a:bodyPr/>
                    <a:lstStyle/>
                    <a:p>
                      <a:r>
                        <a:rPr lang="zh-CN" altLang="en-US" dirty="0" smtClean="0"/>
                        <a:t>学术性强</a:t>
                      </a:r>
                      <a:endParaRPr lang="en-US" altLang="zh-CN" dirty="0" smtClean="0"/>
                    </a:p>
                    <a:p>
                      <a:r>
                        <a:rPr lang="zh-CN" altLang="en-US" dirty="0" smtClean="0"/>
                        <a:t>可靠性高</a:t>
                      </a:r>
                      <a:endParaRPr lang="en-US" altLang="zh-CN" dirty="0" smtClean="0"/>
                    </a:p>
                    <a:p>
                      <a:r>
                        <a:rPr lang="zh-CN" altLang="en-US" dirty="0" smtClean="0"/>
                        <a:t>机构付费、个人免费</a:t>
                      </a:r>
                      <a:endParaRPr lang="en-US" altLang="zh-CN" dirty="0" smtClean="0"/>
                    </a:p>
                    <a:p>
                      <a:r>
                        <a:rPr lang="zh-CN" altLang="en-US" dirty="0" smtClean="0"/>
                        <a:t>阅读地点受限制</a:t>
                      </a:r>
                      <a:endParaRPr lang="zh-CN" altLang="en-US" dirty="0"/>
                    </a:p>
                  </a:txBody>
                  <a:tcPr/>
                </a:tc>
              </a:tr>
            </a:tbl>
          </a:graphicData>
        </a:graphic>
      </p:graphicFrame>
    </p:spTree>
    <p:extLst>
      <p:ext uri="{BB962C8B-B14F-4D97-AF65-F5344CB8AC3E}">
        <p14:creationId xmlns:p14="http://schemas.microsoft.com/office/powerpoint/2010/main" val="3782163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77941" y="624110"/>
            <a:ext cx="8911687" cy="1280890"/>
          </a:xfrm>
        </p:spPr>
        <p:txBody>
          <a:bodyPr/>
          <a:lstStyle/>
          <a:p>
            <a:r>
              <a:rPr lang="zh-CN" altLang="en-US" dirty="0" smtClean="0"/>
              <a:t>电子图书及其特点</a:t>
            </a:r>
            <a:endParaRPr lang="zh-CN" altLang="en-US" dirty="0"/>
          </a:p>
        </p:txBody>
      </p:sp>
      <p:sp>
        <p:nvSpPr>
          <p:cNvPr id="3" name="内容占位符 2"/>
          <p:cNvSpPr>
            <a:spLocks noGrp="1"/>
          </p:cNvSpPr>
          <p:nvPr>
            <p:ph idx="1"/>
          </p:nvPr>
        </p:nvSpPr>
        <p:spPr>
          <a:xfrm>
            <a:off x="1354772" y="1484376"/>
            <a:ext cx="9746044" cy="5209032"/>
          </a:xfrm>
        </p:spPr>
        <p:txBody>
          <a:bodyPr>
            <a:normAutofit fontScale="47500" lnSpcReduction="20000"/>
          </a:bodyPr>
          <a:lstStyle/>
          <a:p>
            <a:r>
              <a:rPr lang="zh-CN" altLang="en-US" sz="2900" b="1" dirty="0"/>
              <a:t>电子书又称为</a:t>
            </a:r>
            <a:r>
              <a:rPr lang="en-US" altLang="zh-CN" sz="2900" b="1" dirty="0"/>
              <a:t>e-book</a:t>
            </a:r>
            <a:r>
              <a:rPr lang="zh-CN" altLang="en-US" sz="2900" b="1" dirty="0"/>
              <a:t>。简单地说，所谓的电子书是，必须透过特殊的阅读软件（</a:t>
            </a:r>
            <a:r>
              <a:rPr lang="en-US" altLang="zh-CN" sz="2900" b="1" dirty="0"/>
              <a:t>reader</a:t>
            </a:r>
            <a:r>
              <a:rPr lang="zh-CN" altLang="en-US" sz="2900" b="1" dirty="0"/>
              <a:t>），以电子文件的型式，透过网络连结下载至一般常见的平台，例如：个人计算机</a:t>
            </a:r>
            <a:r>
              <a:rPr lang="en-US" altLang="zh-CN" sz="2900" b="1" dirty="0"/>
              <a:t>1</a:t>
            </a:r>
            <a:r>
              <a:rPr lang="zh-CN" altLang="en-US" sz="2900" b="1" dirty="0"/>
              <a:t>（</a:t>
            </a:r>
            <a:r>
              <a:rPr lang="en-US" altLang="zh-CN" sz="2900" b="1" dirty="0"/>
              <a:t>PC</a:t>
            </a:r>
            <a:r>
              <a:rPr lang="zh-CN" altLang="en-US" sz="2900" b="1" dirty="0"/>
              <a:t>）、笔记型计算机（</a:t>
            </a:r>
            <a:r>
              <a:rPr lang="en-US" altLang="zh-CN" sz="2900" b="1" dirty="0"/>
              <a:t>Note-book</a:t>
            </a:r>
            <a:r>
              <a:rPr lang="zh-CN" altLang="en-US" sz="2900" b="1" dirty="0"/>
              <a:t>），甚至是个人数字助理（</a:t>
            </a:r>
            <a:r>
              <a:rPr lang="en-US" altLang="zh-CN" sz="2900" b="1" dirty="0"/>
              <a:t>PDA</a:t>
            </a:r>
            <a:r>
              <a:rPr lang="zh-CN" altLang="en-US" sz="2900" b="1" dirty="0"/>
              <a:t>）、</a:t>
            </a:r>
            <a:r>
              <a:rPr lang="en-US" altLang="zh-CN" sz="2900" b="1" dirty="0"/>
              <a:t>WAP</a:t>
            </a:r>
            <a:r>
              <a:rPr lang="zh-CN" altLang="en-US" sz="2900" b="1" dirty="0"/>
              <a:t>手机，或是任何可大量储存数字阅读数据（</a:t>
            </a:r>
            <a:r>
              <a:rPr lang="en-US" altLang="zh-CN" sz="2900" b="1" dirty="0" err="1"/>
              <a:t>digi-tal</a:t>
            </a:r>
            <a:r>
              <a:rPr lang="en-US" altLang="zh-CN" sz="2900" b="1" dirty="0"/>
              <a:t> reading material</a:t>
            </a:r>
            <a:r>
              <a:rPr lang="zh-CN" altLang="en-US" sz="2900" b="1" dirty="0"/>
              <a:t>）的阅读器上阅读的书籍，是一种传统纸质图书的可选替代品</a:t>
            </a:r>
            <a:r>
              <a:rPr lang="zh-CN" altLang="en-US" sz="2900" b="1" dirty="0" smtClean="0"/>
              <a:t>。</a:t>
            </a:r>
            <a:endParaRPr lang="en-US" altLang="zh-CN" sz="2900" b="1" dirty="0" smtClean="0"/>
          </a:p>
          <a:p>
            <a:endParaRPr lang="zh-CN" altLang="en-US" dirty="0"/>
          </a:p>
          <a:p>
            <a:r>
              <a:rPr lang="zh-CN" altLang="en-US" sz="2200" dirty="0"/>
              <a:t>方便性，可搜寻内容，改变字体大小及字型，还可随身携带</a:t>
            </a:r>
            <a:r>
              <a:rPr lang="zh-CN" altLang="en-US" sz="2200" dirty="0" smtClean="0"/>
              <a:t>。</a:t>
            </a:r>
            <a:endParaRPr lang="zh-CN" altLang="en-US" sz="2200" dirty="0"/>
          </a:p>
          <a:p>
            <a:r>
              <a:rPr lang="zh-CN" altLang="en-US" sz="2200" dirty="0"/>
              <a:t>时间上，容量大，随时可网络下载，不受地域限制，传播速度快，搜寻内容速度比以往人眼搜索或书签搜索快，省去大量时间</a:t>
            </a:r>
            <a:r>
              <a:rPr lang="zh-CN" altLang="en-US" sz="2200" dirty="0" smtClean="0"/>
              <a:t>。</a:t>
            </a:r>
            <a:endParaRPr lang="zh-CN" altLang="en-US" sz="2200" dirty="0"/>
          </a:p>
          <a:p>
            <a:r>
              <a:rPr lang="zh-CN" altLang="en-US" sz="2200" dirty="0"/>
              <a:t>体力上，无论增加多少本电子书都是一样的重量，比过往纸质书重量上有优势</a:t>
            </a:r>
            <a:r>
              <a:rPr lang="zh-CN" altLang="en-US" sz="2200" dirty="0" smtClean="0"/>
              <a:t>。</a:t>
            </a:r>
            <a:endParaRPr lang="zh-CN" altLang="en-US" sz="2200" dirty="0"/>
          </a:p>
          <a:p>
            <a:r>
              <a:rPr lang="zh-CN" altLang="en-US" sz="2200" dirty="0"/>
              <a:t>金钱上，降低图书成本，价格便宜。看的时间越长用的电费越多</a:t>
            </a:r>
            <a:r>
              <a:rPr lang="zh-CN" altLang="en-US" sz="2200" dirty="0" smtClean="0"/>
              <a:t>。</a:t>
            </a:r>
            <a:endParaRPr lang="zh-CN" altLang="en-US" sz="2200" dirty="0"/>
          </a:p>
          <a:p>
            <a:r>
              <a:rPr lang="zh-CN" altLang="en-US" sz="2200" dirty="0"/>
              <a:t>空间上，节省保存书本所需空间</a:t>
            </a:r>
            <a:r>
              <a:rPr lang="zh-CN" altLang="en-US" sz="2200" dirty="0" smtClean="0"/>
              <a:t>。</a:t>
            </a:r>
            <a:endParaRPr lang="zh-CN" altLang="en-US" sz="2200" dirty="0"/>
          </a:p>
          <a:p>
            <a:r>
              <a:rPr lang="zh-CN" altLang="en-US" sz="2200" dirty="0"/>
              <a:t>寿命上，可保存时间比纸质书长久</a:t>
            </a:r>
            <a:r>
              <a:rPr lang="zh-CN" altLang="en-US" sz="2200" dirty="0" smtClean="0"/>
              <a:t>。</a:t>
            </a:r>
            <a:endParaRPr lang="zh-CN" altLang="en-US" sz="2200" dirty="0"/>
          </a:p>
          <a:p>
            <a:r>
              <a:rPr lang="zh-CN" altLang="en-US" sz="2200" dirty="0"/>
              <a:t>内容上，书本内容可更新，不像纸质书破损、污损后或残旧后，而使内容不完整；内容的复制比纸质书容易</a:t>
            </a:r>
            <a:r>
              <a:rPr lang="zh-CN" altLang="en-US" sz="2200" dirty="0" smtClean="0"/>
              <a:t>。</a:t>
            </a:r>
            <a:endParaRPr lang="zh-CN" altLang="en-US" sz="2200" dirty="0"/>
          </a:p>
          <a:p>
            <a:r>
              <a:rPr lang="zh-CN" altLang="en-US" sz="2200" dirty="0"/>
              <a:t>体积上，增加大量电子书后，都不会使知识载体的体积产生膨胀</a:t>
            </a:r>
            <a:r>
              <a:rPr lang="zh-CN" altLang="en-US" sz="2200" dirty="0" smtClean="0"/>
              <a:t>。</a:t>
            </a:r>
            <a:endParaRPr lang="zh-CN" altLang="en-US" sz="2200" dirty="0"/>
          </a:p>
          <a:p>
            <a:r>
              <a:rPr lang="zh-CN" altLang="en-US" sz="2200" dirty="0"/>
              <a:t>容量上，单位体积字数容量比纸质书大</a:t>
            </a:r>
            <a:r>
              <a:rPr lang="zh-CN" altLang="en-US" sz="2200" dirty="0" smtClean="0"/>
              <a:t>。</a:t>
            </a:r>
            <a:endParaRPr lang="zh-CN" altLang="en-US" sz="2200" dirty="0"/>
          </a:p>
          <a:p>
            <a:r>
              <a:rPr lang="zh-CN" altLang="en-US" sz="2200" dirty="0"/>
              <a:t>资料利用率上，电子书比纸质书高</a:t>
            </a:r>
            <a:r>
              <a:rPr lang="zh-CN" altLang="en-US" sz="2200" dirty="0" smtClean="0"/>
              <a:t>。</a:t>
            </a:r>
            <a:endParaRPr lang="zh-CN" altLang="en-US" sz="2200" dirty="0"/>
          </a:p>
          <a:p>
            <a:r>
              <a:rPr lang="zh-CN" altLang="en-US" sz="2200" dirty="0"/>
              <a:t>设计精美，灵活多样，有多媒体功能</a:t>
            </a:r>
            <a:r>
              <a:rPr lang="zh-CN" altLang="en-US" sz="2200" dirty="0" smtClean="0"/>
              <a:t>。</a:t>
            </a:r>
            <a:endParaRPr lang="zh-CN" altLang="en-US" sz="2200" dirty="0"/>
          </a:p>
          <a:p>
            <a:r>
              <a:rPr lang="zh-CN" altLang="en-US" sz="2200" dirty="0"/>
              <a:t>电子书实现了产品零库存，全球同步发行，购买方便快捷</a:t>
            </a:r>
            <a:r>
              <a:rPr lang="zh-CN" altLang="en-US" sz="2200" dirty="0" smtClean="0"/>
              <a:t>。</a:t>
            </a:r>
            <a:endParaRPr lang="zh-CN" altLang="en-US" sz="2200" dirty="0"/>
          </a:p>
          <a:p>
            <a:r>
              <a:rPr lang="zh-CN" altLang="en-US" sz="2200" dirty="0" smtClean="0"/>
              <a:t>节减轻</a:t>
            </a:r>
            <a:r>
              <a:rPr lang="zh-CN" altLang="en-US" sz="2200" dirty="0"/>
              <a:t>地球负担，零树木砍伐量，真正的环保低碳</a:t>
            </a:r>
            <a:r>
              <a:rPr lang="zh-CN" altLang="en-US" sz="2200" dirty="0" smtClean="0"/>
              <a:t>。</a:t>
            </a:r>
            <a:endParaRPr lang="zh-CN" altLang="en-US" sz="2200" dirty="0"/>
          </a:p>
          <a:p>
            <a:r>
              <a:rPr lang="zh-CN" altLang="en-US" sz="2200" dirty="0"/>
              <a:t>永远不会缺货</a:t>
            </a:r>
            <a:r>
              <a:rPr lang="zh-CN" altLang="en-US" sz="2200" dirty="0" smtClean="0"/>
              <a:t>。</a:t>
            </a:r>
            <a:endParaRPr lang="zh-CN" altLang="en-US" sz="2200" dirty="0"/>
          </a:p>
          <a:p>
            <a:r>
              <a:rPr lang="zh-CN" altLang="en-US" sz="2200" dirty="0"/>
              <a:t>缺点上，一旦电子载体坏了，电子书将没法看。</a:t>
            </a:r>
          </a:p>
          <a:p>
            <a:endParaRPr lang="zh-CN" altLang="en-US" dirty="0"/>
          </a:p>
        </p:txBody>
      </p:sp>
    </p:spTree>
    <p:extLst>
      <p:ext uri="{BB962C8B-B14F-4D97-AF65-F5344CB8AC3E}">
        <p14:creationId xmlns:p14="http://schemas.microsoft.com/office/powerpoint/2010/main" val="3390234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14517" y="578390"/>
            <a:ext cx="8911687" cy="811498"/>
          </a:xfrm>
        </p:spPr>
        <p:txBody>
          <a:bodyPr/>
          <a:lstStyle/>
          <a:p>
            <a:r>
              <a:rPr lang="zh-CN" altLang="en-US" dirty="0" smtClean="0"/>
              <a:t>馆藏电子图书概况</a:t>
            </a:r>
            <a:endParaRPr lang="zh-CN" altLang="en-US" dirty="0"/>
          </a:p>
        </p:txBody>
      </p:sp>
      <p:sp>
        <p:nvSpPr>
          <p:cNvPr id="3" name="内容占位符 2"/>
          <p:cNvSpPr>
            <a:spLocks noGrp="1"/>
          </p:cNvSpPr>
          <p:nvPr>
            <p:ph idx="1"/>
          </p:nvPr>
        </p:nvSpPr>
        <p:spPr>
          <a:xfrm>
            <a:off x="1298448" y="1572768"/>
            <a:ext cx="10206164" cy="4928616"/>
          </a:xfrm>
        </p:spPr>
        <p:txBody>
          <a:bodyPr/>
          <a:lstStyle/>
          <a:p>
            <a:pPr marL="0" indent="0">
              <a:buNone/>
            </a:pPr>
            <a:r>
              <a:rPr lang="zh-CN" altLang="en-US" dirty="0" smtClean="0"/>
              <a:t>图书馆目前馆藏电子图书数据库共有</a:t>
            </a:r>
            <a:r>
              <a:rPr lang="en-US" altLang="zh-CN" dirty="0" smtClean="0"/>
              <a:t>11</a:t>
            </a:r>
            <a:r>
              <a:rPr lang="zh-CN" altLang="en-US" dirty="0" smtClean="0"/>
              <a:t>个。其中</a:t>
            </a:r>
            <a:r>
              <a:rPr lang="en-US" altLang="zh-CN" dirty="0" smtClean="0"/>
              <a:t>2</a:t>
            </a:r>
            <a:r>
              <a:rPr lang="zh-CN" altLang="en-US" dirty="0" smtClean="0"/>
              <a:t>个为外文电子图书库，共计有</a:t>
            </a:r>
            <a:r>
              <a:rPr lang="en-US" altLang="zh-CN" dirty="0" smtClean="0"/>
              <a:t>1500</a:t>
            </a:r>
            <a:r>
              <a:rPr lang="zh-CN" altLang="en-US" dirty="0" smtClean="0"/>
              <a:t>多册图书。</a:t>
            </a:r>
            <a:endParaRPr lang="en-US" altLang="zh-CN" dirty="0" smtClean="0"/>
          </a:p>
          <a:p>
            <a:pPr marL="0" indent="0">
              <a:buNone/>
            </a:pPr>
            <a:r>
              <a:rPr lang="en-US" altLang="zh-CN" dirty="0"/>
              <a:t> </a:t>
            </a:r>
            <a:r>
              <a:rPr lang="en-US" altLang="zh-CN" dirty="0" smtClean="0"/>
              <a:t>9</a:t>
            </a:r>
            <a:r>
              <a:rPr lang="zh-CN" altLang="en-US" dirty="0" smtClean="0"/>
              <a:t>个为中文电子图书库，共计约有</a:t>
            </a:r>
            <a:r>
              <a:rPr lang="en-US" altLang="zh-CN" dirty="0" smtClean="0"/>
              <a:t>40</a:t>
            </a:r>
            <a:r>
              <a:rPr lang="zh-CN" altLang="en-US" dirty="0" smtClean="0"/>
              <a:t>多万册图书。</a:t>
            </a:r>
            <a:endParaRPr lang="en-US" altLang="zh-CN" dirty="0" smtClean="0"/>
          </a:p>
          <a:p>
            <a:pPr marL="0" indent="0">
              <a:buNone/>
            </a:pPr>
            <a:endParaRPr lang="en-US" altLang="zh-CN" dirty="0"/>
          </a:p>
          <a:p>
            <a:pPr marL="0" indent="0">
              <a:buNone/>
            </a:pPr>
            <a:r>
              <a:rPr lang="zh-CN" altLang="en-US" dirty="0" smtClean="0"/>
              <a:t>移动阅读平台藏有</a:t>
            </a:r>
            <a:r>
              <a:rPr lang="en-US" altLang="zh-CN" dirty="0" smtClean="0"/>
              <a:t>130</a:t>
            </a:r>
            <a:r>
              <a:rPr lang="zh-CN" altLang="en-US" dirty="0" smtClean="0"/>
              <a:t>多万册电子图书。</a:t>
            </a:r>
            <a:r>
              <a:rPr lang="en-US" altLang="zh-CN" dirty="0">
                <a:ea typeface="宋体" charset="-122"/>
              </a:rPr>
              <a:t>100</a:t>
            </a:r>
            <a:r>
              <a:rPr lang="zh-CN" altLang="en-US" dirty="0">
                <a:ea typeface="宋体" charset="-122"/>
              </a:rPr>
              <a:t>万册扫描格式图书   </a:t>
            </a:r>
            <a:r>
              <a:rPr lang="en-US" altLang="zh-CN" dirty="0">
                <a:ea typeface="宋体" charset="-122"/>
              </a:rPr>
              <a:t>33</a:t>
            </a:r>
            <a:r>
              <a:rPr lang="zh-CN" altLang="en-US" dirty="0">
                <a:ea typeface="宋体" charset="-122"/>
              </a:rPr>
              <a:t>万册</a:t>
            </a:r>
            <a:r>
              <a:rPr lang="en-US" altLang="zh-CN" dirty="0" err="1">
                <a:ea typeface="宋体" charset="-122"/>
              </a:rPr>
              <a:t>epub</a:t>
            </a:r>
            <a:r>
              <a:rPr lang="en-US" altLang="zh-CN" dirty="0">
                <a:ea typeface="宋体" charset="-122"/>
              </a:rPr>
              <a:t> </a:t>
            </a:r>
            <a:r>
              <a:rPr lang="zh-CN" altLang="en-US" dirty="0">
                <a:ea typeface="宋体" charset="-122"/>
              </a:rPr>
              <a:t>格式图书可以 </a:t>
            </a:r>
            <a:r>
              <a:rPr lang="zh-CN" altLang="en-US" dirty="0" smtClean="0">
                <a:ea typeface="宋体" charset="-122"/>
              </a:rPr>
              <a:t>下载阅</a:t>
            </a:r>
            <a:endParaRPr lang="en-US" altLang="zh-CN" dirty="0" smtClean="0">
              <a:ea typeface="宋体" charset="-122"/>
            </a:endParaRPr>
          </a:p>
          <a:p>
            <a:pPr marL="0" indent="0">
              <a:buNone/>
            </a:pPr>
            <a:r>
              <a:rPr lang="zh-CN" altLang="en-US" dirty="0" smtClean="0">
                <a:ea typeface="宋体" charset="-122"/>
              </a:rPr>
              <a:t>读。</a:t>
            </a:r>
            <a:endParaRPr lang="en-US" altLang="zh-CN" dirty="0">
              <a:ea typeface="宋体" charset="-122"/>
            </a:endParaRPr>
          </a:p>
          <a:p>
            <a:pPr marL="0" indent="0">
              <a:buNone/>
            </a:pPr>
            <a:endParaRPr lang="en-US" altLang="zh-CN" dirty="0" smtClean="0"/>
          </a:p>
          <a:p>
            <a:pPr marL="0" indent="0">
              <a:buNone/>
            </a:pPr>
            <a:r>
              <a:rPr lang="zh-CN" altLang="en-US" dirty="0" smtClean="0"/>
              <a:t>分藏在其他数据库中的电子图书共计有</a:t>
            </a:r>
            <a:r>
              <a:rPr lang="en-US" altLang="zh-CN" dirty="0" smtClean="0"/>
              <a:t>10000</a:t>
            </a:r>
            <a:r>
              <a:rPr lang="zh-CN" altLang="en-US" dirty="0" smtClean="0"/>
              <a:t>多册，如。</a:t>
            </a:r>
            <a:r>
              <a:rPr lang="en-US" altLang="zh-CN" dirty="0" smtClean="0"/>
              <a:t>EBSCO</a:t>
            </a:r>
            <a:r>
              <a:rPr lang="zh-CN" altLang="en-US" dirty="0" smtClean="0"/>
              <a:t>（</a:t>
            </a:r>
            <a:r>
              <a:rPr lang="en-US" altLang="zh-CN" dirty="0" smtClean="0"/>
              <a:t>5000</a:t>
            </a:r>
            <a:r>
              <a:rPr lang="zh-CN" altLang="en-US" dirty="0"/>
              <a:t>多</a:t>
            </a:r>
            <a:r>
              <a:rPr lang="zh-CN" altLang="en-US" dirty="0" smtClean="0"/>
              <a:t>）、</a:t>
            </a:r>
            <a:r>
              <a:rPr lang="en-US" altLang="zh-CN" dirty="0" err="1" smtClean="0"/>
              <a:t>ProQquest</a:t>
            </a:r>
            <a:r>
              <a:rPr lang="zh-CN" altLang="en-US" dirty="0" smtClean="0"/>
              <a:t>、</a:t>
            </a:r>
            <a:r>
              <a:rPr lang="en-US" altLang="zh-CN" dirty="0" smtClean="0"/>
              <a:t>OECD</a:t>
            </a:r>
          </a:p>
          <a:p>
            <a:pPr marL="0" indent="0">
              <a:buNone/>
            </a:pPr>
            <a:r>
              <a:rPr lang="zh-CN" altLang="en-US" dirty="0" smtClean="0"/>
              <a:t>世界</a:t>
            </a:r>
            <a:r>
              <a:rPr lang="zh-CN" altLang="en-US" dirty="0" smtClean="0"/>
              <a:t>、   </a:t>
            </a:r>
            <a:r>
              <a:rPr lang="en-US" altLang="zh-CN" dirty="0" smtClean="0"/>
              <a:t>IMF(</a:t>
            </a:r>
            <a:r>
              <a:rPr lang="zh-CN" altLang="en-US" dirty="0" smtClean="0"/>
              <a:t>国际货币基金组织</a:t>
            </a:r>
            <a:r>
              <a:rPr lang="en-US" altLang="zh-CN" dirty="0" smtClean="0"/>
              <a:t>)</a:t>
            </a:r>
            <a:r>
              <a:rPr lang="zh-CN" altLang="en-US" dirty="0" smtClean="0"/>
              <a:t>、</a:t>
            </a:r>
            <a:r>
              <a:rPr lang="en-US" altLang="zh-CN" dirty="0" smtClean="0"/>
              <a:t>WORD BANK</a:t>
            </a:r>
            <a:r>
              <a:rPr lang="zh-CN" altLang="en-US" dirty="0" smtClean="0"/>
              <a:t>等数据库中。</a:t>
            </a:r>
            <a:endParaRPr lang="en-US" altLang="zh-CN" dirty="0" smtClean="0"/>
          </a:p>
        </p:txBody>
      </p:sp>
    </p:spTree>
    <p:extLst>
      <p:ext uri="{BB962C8B-B14F-4D97-AF65-F5344CB8AC3E}">
        <p14:creationId xmlns:p14="http://schemas.microsoft.com/office/powerpoint/2010/main" val="42452285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9456" y="364914"/>
            <a:ext cx="9936480" cy="642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圆角矩形 4"/>
          <p:cNvSpPr/>
          <p:nvPr/>
        </p:nvSpPr>
        <p:spPr>
          <a:xfrm>
            <a:off x="6018587" y="4975691"/>
            <a:ext cx="3286778" cy="1030661"/>
          </a:xfrm>
          <a:prstGeom prst="round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364914"/>
            <a:ext cx="9144000" cy="6687298"/>
          </a:xfrm>
          <a:prstGeom prst="rect">
            <a:avLst/>
          </a:prstGeom>
        </p:spPr>
      </p:pic>
    </p:spTree>
    <p:extLst>
      <p:ext uri="{BB962C8B-B14F-4D97-AF65-F5344CB8AC3E}">
        <p14:creationId xmlns:p14="http://schemas.microsoft.com/office/powerpoint/2010/main" val="310603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04789" y="17193"/>
            <a:ext cx="8911687" cy="829786"/>
          </a:xfrm>
        </p:spPr>
        <p:txBody>
          <a:bodyPr/>
          <a:lstStyle/>
          <a:p>
            <a:r>
              <a:rPr lang="zh-CN" altLang="en-US" dirty="0" smtClean="0"/>
              <a:t>中文电子书简介</a:t>
            </a:r>
            <a:endParaRPr lang="zh-CN" altLang="en-US" dirty="0"/>
          </a:p>
        </p:txBody>
      </p:sp>
      <p:sp>
        <p:nvSpPr>
          <p:cNvPr id="3" name="内容占位符 2"/>
          <p:cNvSpPr>
            <a:spLocks noGrp="1"/>
          </p:cNvSpPr>
          <p:nvPr>
            <p:ph idx="1"/>
          </p:nvPr>
        </p:nvSpPr>
        <p:spPr>
          <a:xfrm>
            <a:off x="996696" y="1453896"/>
            <a:ext cx="10808208" cy="5202936"/>
          </a:xfrm>
        </p:spPr>
        <p:txBody>
          <a:bodyPr/>
          <a:lstStyle/>
          <a:p>
            <a:pPr marL="0" indent="0">
              <a:buNone/>
            </a:pPr>
            <a:endParaRPr lang="en-US" altLang="zh-CN" dirty="0" smtClean="0"/>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466738711"/>
              </p:ext>
            </p:extLst>
          </p:nvPr>
        </p:nvGraphicFramePr>
        <p:xfrm>
          <a:off x="688312" y="638461"/>
          <a:ext cx="9997532" cy="6071977"/>
        </p:xfrm>
        <a:graphic>
          <a:graphicData uri="http://schemas.openxmlformats.org/drawingml/2006/table">
            <a:tbl>
              <a:tblPr firstRow="1" bandRow="1">
                <a:tableStyleId>{5C22544A-7EE6-4342-B048-85BDC9FD1C3A}</a:tableStyleId>
              </a:tblPr>
              <a:tblGrid>
                <a:gridCol w="2002535"/>
                <a:gridCol w="2996231"/>
                <a:gridCol w="2499383"/>
                <a:gridCol w="2499383"/>
              </a:tblGrid>
              <a:tr h="934349">
                <a:tc>
                  <a:txBody>
                    <a:bodyPr/>
                    <a:lstStyle/>
                    <a:p>
                      <a:r>
                        <a:rPr lang="zh-CN" altLang="en-US" dirty="0" smtClean="0"/>
                        <a:t>              资源类型</a:t>
                      </a:r>
                      <a:endParaRPr lang="en-US" altLang="zh-CN" dirty="0" smtClean="0"/>
                    </a:p>
                    <a:p>
                      <a:endParaRPr lang="en-US" altLang="zh-CN" dirty="0" smtClean="0"/>
                    </a:p>
                    <a:p>
                      <a:r>
                        <a:rPr lang="zh-CN" altLang="en-US" dirty="0" smtClean="0"/>
                        <a:t>资源名称</a:t>
                      </a:r>
                      <a:endParaRPr lang="zh-CN" altLang="en-US" dirty="0"/>
                    </a:p>
                  </a:txBody>
                  <a:tcPr/>
                </a:tc>
                <a:tc>
                  <a:txBody>
                    <a:bodyPr/>
                    <a:lstStyle/>
                    <a:p>
                      <a:r>
                        <a:rPr lang="zh-CN" altLang="en-US" dirty="0" smtClean="0"/>
                        <a:t>              镜像版</a:t>
                      </a:r>
                      <a:endParaRPr lang="zh-CN" altLang="en-US" dirty="0"/>
                    </a:p>
                  </a:txBody>
                  <a:tcPr/>
                </a:tc>
                <a:tc>
                  <a:txBody>
                    <a:bodyPr/>
                    <a:lstStyle/>
                    <a:p>
                      <a:r>
                        <a:rPr lang="zh-CN" altLang="en-US" dirty="0" smtClean="0"/>
                        <a:t>          网络版</a:t>
                      </a:r>
                      <a:endParaRPr lang="zh-CN" altLang="en-US" dirty="0"/>
                    </a:p>
                  </a:txBody>
                  <a:tcPr/>
                </a:tc>
                <a:tc>
                  <a:txBody>
                    <a:bodyPr/>
                    <a:lstStyle/>
                    <a:p>
                      <a:r>
                        <a:rPr lang="zh-CN" altLang="en-US" dirty="0" smtClean="0"/>
                        <a:t>阅读须知</a:t>
                      </a:r>
                      <a:endParaRPr lang="zh-CN" altLang="en-US" dirty="0"/>
                    </a:p>
                  </a:txBody>
                  <a:tcPr/>
                </a:tc>
              </a:tr>
              <a:tr h="675757">
                <a:tc>
                  <a:txBody>
                    <a:bodyPr/>
                    <a:lstStyle/>
                    <a:p>
                      <a:r>
                        <a:rPr lang="zh-CN" altLang="en-US" sz="1400" dirty="0" smtClean="0"/>
                        <a:t>皮书数据库</a:t>
                      </a:r>
                      <a:endParaRPr lang="zh-CN" altLang="en-US" sz="1400" dirty="0"/>
                    </a:p>
                  </a:txBody>
                  <a:tcPr/>
                </a:tc>
                <a:tc>
                  <a:txBody>
                    <a:bodyPr/>
                    <a:lstStyle/>
                    <a:p>
                      <a:r>
                        <a:rPr lang="en-US" altLang="zh-CN" sz="1400" b="1" u="none" strike="noStrike" kern="1200" dirty="0" smtClean="0">
                          <a:solidFill>
                            <a:schemeClr val="dk1"/>
                          </a:solidFill>
                          <a:effectLst/>
                          <a:latin typeface="+mn-lt"/>
                          <a:ea typeface="+mn-ea"/>
                          <a:cs typeface="+mn-cs"/>
                          <a:hlinkClick r:id="rId2"/>
                        </a:rPr>
                        <a:t>http://202.204.164.35</a:t>
                      </a:r>
                      <a:r>
                        <a:rPr lang="en-US" altLang="zh-CN" sz="1400" kern="1200" dirty="0" smtClean="0">
                          <a:solidFill>
                            <a:schemeClr val="dk1"/>
                          </a:solidFill>
                          <a:effectLst/>
                          <a:latin typeface="+mn-lt"/>
                          <a:ea typeface="+mn-ea"/>
                          <a:cs typeface="+mn-cs"/>
                        </a:rPr>
                        <a:t> </a:t>
                      </a:r>
                      <a:endParaRPr lang="zh-CN" alt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zh-CN" sz="1400" b="1" u="none" strike="noStrike" kern="1200" dirty="0" smtClean="0">
                          <a:solidFill>
                            <a:schemeClr val="dk1"/>
                          </a:solidFill>
                          <a:effectLst/>
                          <a:latin typeface="+mn-lt"/>
                          <a:ea typeface="+mn-ea"/>
                          <a:cs typeface="+mn-cs"/>
                          <a:hlinkClick r:id="rId3"/>
                        </a:rPr>
                        <a:t>http://www.pishu.com.cn</a:t>
                      </a:r>
                      <a:r>
                        <a:rPr lang="en-US" altLang="zh-CN" sz="1400" b="1" kern="1200" dirty="0" smtClean="0">
                          <a:solidFill>
                            <a:schemeClr val="dk1"/>
                          </a:solidFill>
                          <a:effectLst/>
                          <a:latin typeface="+mn-lt"/>
                          <a:ea typeface="+mn-ea"/>
                          <a:cs typeface="+mn-cs"/>
                        </a:rPr>
                        <a:t>  </a:t>
                      </a:r>
                      <a:r>
                        <a:rPr lang="zh-CN" altLang="en-US" sz="1400" dirty="0" smtClean="0">
                          <a:effectLst/>
                        </a:rPr>
                        <a:t>（推荐使用）</a:t>
                      </a:r>
                      <a:endParaRPr lang="zh-CN" altLang="en-US" sz="1400" dirty="0" smtClean="0"/>
                    </a:p>
                    <a:p>
                      <a:endParaRPr lang="zh-CN" altLang="en-US" sz="1400" dirty="0"/>
                    </a:p>
                  </a:txBody>
                  <a:tcPr/>
                </a:tc>
                <a:tc>
                  <a:txBody>
                    <a:bodyPr/>
                    <a:lstStyle/>
                    <a:p>
                      <a:r>
                        <a:rPr lang="zh-CN" altLang="en-US" sz="1400" dirty="0" smtClean="0"/>
                        <a:t> </a:t>
                      </a:r>
                      <a:r>
                        <a:rPr lang="en-US" altLang="zh-CN" sz="1400" dirty="0" smtClean="0"/>
                        <a:t>1</a:t>
                      </a:r>
                      <a:r>
                        <a:rPr lang="zh-CN" altLang="en-US" sz="1400" dirty="0" smtClean="0"/>
                        <a:t>、线上阅读</a:t>
                      </a:r>
                      <a:endParaRPr lang="en-US" altLang="zh-CN" sz="1400" dirty="0" smtClean="0"/>
                    </a:p>
                    <a:p>
                      <a:r>
                        <a:rPr lang="en-US" altLang="zh-CN" sz="1400" dirty="0" smtClean="0"/>
                        <a:t>2</a:t>
                      </a:r>
                      <a:r>
                        <a:rPr lang="zh-CN" altLang="en-US" sz="1400" dirty="0" smtClean="0"/>
                        <a:t>、下载阅读（下载专门阅读器）。 </a:t>
                      </a:r>
                    </a:p>
                    <a:p>
                      <a:endParaRPr lang="zh-CN" altLang="en-US" sz="1400" dirty="0"/>
                    </a:p>
                  </a:txBody>
                  <a:tcPr/>
                </a:tc>
              </a:tr>
              <a:tr h="526004">
                <a:tc>
                  <a:txBody>
                    <a:bodyPr/>
                    <a:lstStyle/>
                    <a:p>
                      <a:r>
                        <a:rPr lang="zh-CN" altLang="en-US" sz="1400" dirty="0" smtClean="0"/>
                        <a:t>超星电子图书</a:t>
                      </a:r>
                      <a:endParaRPr lang="zh-CN" altLang="en-US" sz="1400" dirty="0"/>
                    </a:p>
                  </a:txBody>
                  <a:tcPr/>
                </a:tc>
                <a:tc>
                  <a:txBody>
                    <a:bodyPr/>
                    <a:lstStyle/>
                    <a:p>
                      <a:r>
                        <a:rPr lang="en-US" altLang="zh-CN" sz="1400" b="1" u="none" strike="noStrike" kern="1200" dirty="0" smtClean="0">
                          <a:solidFill>
                            <a:schemeClr val="dk1"/>
                          </a:solidFill>
                          <a:effectLst/>
                          <a:latin typeface="+mn-lt"/>
                          <a:ea typeface="+mn-ea"/>
                          <a:cs typeface="+mn-cs"/>
                          <a:hlinkClick r:id="rId4"/>
                        </a:rPr>
                        <a:t>http://202.204.164.11:8080/</a:t>
                      </a:r>
                      <a:endParaRPr lang="zh-CN" altLang="en-US" sz="1400" dirty="0"/>
                    </a:p>
                  </a:txBody>
                  <a:tcPr/>
                </a:tc>
                <a:tc>
                  <a:txBody>
                    <a:bodyPr/>
                    <a:lstStyle/>
                    <a:p>
                      <a:r>
                        <a:rPr lang="en-US" altLang="zh-CN" sz="1400" b="1" kern="1200" dirty="0" smtClean="0">
                          <a:solidFill>
                            <a:schemeClr val="dk1"/>
                          </a:solidFill>
                          <a:effectLst/>
                          <a:latin typeface="+mn-lt"/>
                          <a:ea typeface="+mn-ea"/>
                          <a:cs typeface="+mn-cs"/>
                          <a:hlinkClick r:id="rId5"/>
                        </a:rPr>
                        <a:t> http://edu.sslibrary.com/</a:t>
                      </a:r>
                      <a:r>
                        <a:rPr lang="en-US" altLang="zh-CN" sz="1400" dirty="0" smtClean="0">
                          <a:effectLst/>
                        </a:rPr>
                        <a:t> </a:t>
                      </a:r>
                      <a:r>
                        <a:rPr lang="zh-CN" altLang="en-US" sz="1400" dirty="0" smtClean="0">
                          <a:effectLst/>
                        </a:rPr>
                        <a:t>（推荐使用）</a:t>
                      </a:r>
                      <a:endParaRPr lang="zh-CN" altLang="en-US" sz="1400" dirty="0"/>
                    </a:p>
                  </a:txBody>
                  <a:tcPr/>
                </a:tc>
                <a:tc>
                  <a:txBody>
                    <a:bodyPr/>
                    <a:lstStyle/>
                    <a:p>
                      <a:r>
                        <a:rPr lang="zh-CN" altLang="en-US" sz="1400" dirty="0" smtClean="0"/>
                        <a:t>下载相应阅读器</a:t>
                      </a:r>
                      <a:endParaRPr lang="zh-CN" altLang="en-US" sz="1400" dirty="0"/>
                    </a:p>
                  </a:txBody>
                  <a:tcPr/>
                </a:tc>
              </a:tr>
              <a:tr h="603504">
                <a:tc>
                  <a:txBody>
                    <a:bodyPr/>
                    <a:lstStyle/>
                    <a:p>
                      <a:r>
                        <a:rPr lang="zh-CN" altLang="en-US" sz="1400" dirty="0" smtClean="0"/>
                        <a:t>方正电子图书</a:t>
                      </a:r>
                      <a:endParaRPr lang="zh-CN" altLang="en-US" sz="1400" dirty="0"/>
                    </a:p>
                  </a:txBody>
                  <a:tcPr/>
                </a:tc>
                <a:tc>
                  <a:txBody>
                    <a:bodyPr/>
                    <a:lstStyle/>
                    <a:p>
                      <a:r>
                        <a:rPr lang="en-US" altLang="zh-CN" sz="1400" b="1" u="none" strike="noStrike" kern="1200" dirty="0" smtClean="0">
                          <a:solidFill>
                            <a:schemeClr val="dk1"/>
                          </a:solidFill>
                          <a:effectLst/>
                          <a:latin typeface="+mn-lt"/>
                          <a:ea typeface="+mn-ea"/>
                          <a:cs typeface="+mn-cs"/>
                          <a:hlinkClick r:id="rId6"/>
                        </a:rPr>
                        <a:t>http://202.204.164.11/List.asp?lang=gb</a:t>
                      </a:r>
                      <a:r>
                        <a:rPr lang="en-US" altLang="zh-CN" sz="1400" b="1" kern="1200" dirty="0" smtClean="0">
                          <a:solidFill>
                            <a:schemeClr val="dk1"/>
                          </a:solidFill>
                          <a:effectLst/>
                          <a:latin typeface="+mn-lt"/>
                          <a:ea typeface="+mn-ea"/>
                          <a:cs typeface="+mn-cs"/>
                        </a:rPr>
                        <a:t>        </a:t>
                      </a:r>
                      <a:endParaRPr lang="zh-CN" altLang="en-US" sz="1400" dirty="0"/>
                    </a:p>
                  </a:txBody>
                  <a:tcPr/>
                </a:tc>
                <a:tc>
                  <a:txBody>
                    <a:bodyPr/>
                    <a:lstStyle/>
                    <a:p>
                      <a:endParaRPr lang="zh-CN" alt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CN" altLang="en-US" sz="1400" dirty="0" smtClean="0"/>
                        <a:t>下载相应阅读器</a:t>
                      </a:r>
                    </a:p>
                    <a:p>
                      <a:endParaRPr lang="zh-CN" altLang="en-US" sz="1400" dirty="0"/>
                    </a:p>
                  </a:txBody>
                  <a:tcPr/>
                </a:tc>
              </a:tr>
              <a:tr h="603504">
                <a:tc>
                  <a:txBody>
                    <a:bodyPr/>
                    <a:lstStyle/>
                    <a:p>
                      <a:r>
                        <a:rPr lang="zh-CN" altLang="en-US" sz="1400" dirty="0" smtClean="0"/>
                        <a:t>本校著者图书电子版</a:t>
                      </a:r>
                      <a:endParaRPr lang="zh-CN" altLang="en-US" sz="1400" dirty="0"/>
                    </a:p>
                  </a:txBody>
                  <a:tcPr/>
                </a:tc>
                <a:tc>
                  <a:txBody>
                    <a:bodyPr/>
                    <a:lstStyle/>
                    <a:p>
                      <a:r>
                        <a:rPr lang="en-US" altLang="zh-CN" sz="1400" dirty="0" smtClean="0"/>
                        <a:t>http://202.204.164.14:8080/ </a:t>
                      </a:r>
                      <a:endParaRPr lang="zh-CN" altLang="en-US" sz="1400" dirty="0"/>
                    </a:p>
                  </a:txBody>
                  <a:tcPr/>
                </a:tc>
                <a:tc>
                  <a:txBody>
                    <a:bodyPr/>
                    <a:lstStyle/>
                    <a:p>
                      <a:endParaRPr lang="zh-CN" alt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CN" altLang="en-US" sz="1400" dirty="0" smtClean="0"/>
                        <a:t>下载相应阅读器</a:t>
                      </a:r>
                    </a:p>
                    <a:p>
                      <a:endParaRPr lang="zh-CN" altLang="en-US" sz="1400" dirty="0"/>
                    </a:p>
                  </a:txBody>
                  <a:tcPr/>
                </a:tc>
              </a:tr>
              <a:tr h="612648">
                <a:tc>
                  <a:txBody>
                    <a:bodyPr/>
                    <a:lstStyle/>
                    <a:p>
                      <a:r>
                        <a:rPr lang="zh-CN" altLang="en-US" sz="1400" dirty="0" smtClean="0"/>
                        <a:t>时代圣典电子图书</a:t>
                      </a:r>
                      <a:endParaRPr lang="zh-CN" altLang="en-US" sz="1400" dirty="0"/>
                    </a:p>
                  </a:txBody>
                  <a:tcPr/>
                </a:tc>
                <a:tc>
                  <a:txBody>
                    <a:bodyPr/>
                    <a:lstStyle/>
                    <a:p>
                      <a:r>
                        <a:rPr lang="en-US" altLang="zh-CN" sz="1400" b="1" kern="1200" dirty="0" smtClean="0">
                          <a:solidFill>
                            <a:schemeClr val="dk1"/>
                          </a:solidFill>
                          <a:effectLst/>
                          <a:latin typeface="+mn-lt"/>
                          <a:ea typeface="+mn-ea"/>
                          <a:cs typeface="+mn-cs"/>
                          <a:hlinkClick r:id="rId7"/>
                        </a:rPr>
                        <a:t>http://202.204.164.14:8081/sdbook/ydqxz.jsp</a:t>
                      </a:r>
                      <a:r>
                        <a:rPr lang="en-US" altLang="zh-CN" sz="1400" dirty="0" smtClean="0">
                          <a:effectLst/>
                        </a:rPr>
                        <a:t> </a:t>
                      </a:r>
                      <a:endParaRPr lang="zh-CN" altLang="en-US" sz="1400" dirty="0"/>
                    </a:p>
                  </a:txBody>
                  <a:tcPr/>
                </a:tc>
                <a:tc>
                  <a:txBody>
                    <a:bodyPr/>
                    <a:lstStyle/>
                    <a:p>
                      <a:endParaRPr lang="zh-CN" alt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CN" altLang="en-US" sz="1400" dirty="0" smtClean="0"/>
                        <a:t>下载相应阅读器</a:t>
                      </a:r>
                    </a:p>
                    <a:p>
                      <a:endParaRPr lang="zh-CN" altLang="en-US" sz="1400" dirty="0"/>
                    </a:p>
                  </a:txBody>
                  <a:tcPr/>
                </a:tc>
              </a:tr>
              <a:tr h="576072">
                <a:tc>
                  <a:txBody>
                    <a:bodyPr/>
                    <a:lstStyle/>
                    <a:p>
                      <a:r>
                        <a:rPr lang="zh-CN" altLang="en-US" sz="1400" dirty="0" smtClean="0"/>
                        <a:t>书生电子图书</a:t>
                      </a:r>
                      <a:endParaRPr lang="zh-CN" altLang="en-US" sz="1400" dirty="0"/>
                    </a:p>
                  </a:txBody>
                  <a:tcPr/>
                </a:tc>
                <a:tc>
                  <a:txBody>
                    <a:bodyPr/>
                    <a:lstStyle/>
                    <a:p>
                      <a:r>
                        <a:rPr lang="en-US" altLang="zh-CN" sz="1400" b="1" kern="1200" dirty="0" smtClean="0">
                          <a:solidFill>
                            <a:schemeClr val="dk1"/>
                          </a:solidFill>
                          <a:effectLst/>
                          <a:latin typeface="+mn-lt"/>
                          <a:ea typeface="+mn-ea"/>
                          <a:cs typeface="+mn-cs"/>
                          <a:hlinkClick r:id="rId8"/>
                        </a:rPr>
                        <a:t>http://202.204.164.11:9988/stat/logindex.vm</a:t>
                      </a:r>
                      <a:r>
                        <a:rPr lang="en-US" altLang="zh-CN" sz="1400" dirty="0" smtClean="0">
                          <a:effectLst/>
                        </a:rPr>
                        <a:t> </a:t>
                      </a:r>
                      <a:endParaRPr lang="zh-CN" altLang="en-US" sz="1400" dirty="0"/>
                    </a:p>
                  </a:txBody>
                  <a:tcPr/>
                </a:tc>
                <a:tc>
                  <a:txBody>
                    <a:bodyPr/>
                    <a:lstStyle/>
                    <a:p>
                      <a:endParaRPr lang="zh-CN" alt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CN" altLang="en-US" sz="1400" dirty="0" smtClean="0"/>
                        <a:t>下载相应阅读器</a:t>
                      </a:r>
                    </a:p>
                    <a:p>
                      <a:endParaRPr lang="zh-CN" altLang="en-US" sz="1400" dirty="0"/>
                    </a:p>
                  </a:txBody>
                  <a:tcPr/>
                </a:tc>
              </a:tr>
              <a:tr h="675757">
                <a:tc>
                  <a:txBody>
                    <a:bodyPr/>
                    <a:lstStyle/>
                    <a:p>
                      <a:r>
                        <a:rPr lang="zh-CN" altLang="en-US" sz="1400" dirty="0" smtClean="0"/>
                        <a:t>方正年鉴、工具书库</a:t>
                      </a:r>
                      <a:endParaRPr lang="zh-CN" altLang="en-US" sz="1400" dirty="0"/>
                    </a:p>
                  </a:txBody>
                  <a:tcPr/>
                </a:tc>
                <a:tc>
                  <a:txBody>
                    <a:bodyPr/>
                    <a:lstStyle/>
                    <a:p>
                      <a:r>
                        <a:rPr lang="en-US" altLang="zh-CN" sz="1400" b="1" u="none" strike="noStrike" kern="1200" dirty="0" smtClean="0">
                          <a:solidFill>
                            <a:schemeClr val="dk1"/>
                          </a:solidFill>
                          <a:effectLst/>
                          <a:latin typeface="+mn-lt"/>
                          <a:ea typeface="+mn-ea"/>
                          <a:cs typeface="+mn-cs"/>
                          <a:hlinkClick r:id="rId9"/>
                        </a:rPr>
                        <a:t>http://202.204.164.26/usp/</a:t>
                      </a:r>
                      <a:endParaRPr lang="zh-CN" altLang="en-US" sz="1400" dirty="0"/>
                    </a:p>
                  </a:txBody>
                  <a:tcPr/>
                </a:tc>
                <a:tc>
                  <a:txBody>
                    <a:bodyPr/>
                    <a:lstStyle/>
                    <a:p>
                      <a:endParaRPr lang="zh-CN" alt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zh-CN" altLang="en-US" sz="1400" dirty="0" smtClean="0"/>
                        <a:t>下载相应阅读器</a:t>
                      </a:r>
                    </a:p>
                    <a:p>
                      <a:endParaRPr lang="zh-CN" altLang="en-US" sz="1400" dirty="0"/>
                    </a:p>
                  </a:txBody>
                  <a:tcPr/>
                </a:tc>
              </a:tr>
              <a:tr h="595259">
                <a:tc>
                  <a:txBody>
                    <a:bodyPr/>
                    <a:lstStyle/>
                    <a:p>
                      <a:r>
                        <a:rPr lang="zh-CN" altLang="en-US" sz="1400" dirty="0" smtClean="0"/>
                        <a:t>同方知网工具书</a:t>
                      </a:r>
                      <a:endParaRPr lang="zh-CN" altLang="en-US" sz="1400" dirty="0"/>
                    </a:p>
                  </a:txBody>
                  <a:tcPr/>
                </a:tc>
                <a:tc>
                  <a:txBody>
                    <a:bodyPr/>
                    <a:lstStyle/>
                    <a:p>
                      <a:r>
                        <a:rPr lang="en-US" altLang="zh-CN" sz="1400" b="1" u="none" strike="noStrike" kern="1200" dirty="0" smtClean="0">
                          <a:solidFill>
                            <a:schemeClr val="dk1"/>
                          </a:solidFill>
                          <a:effectLst/>
                          <a:latin typeface="+mn-lt"/>
                          <a:ea typeface="+mn-ea"/>
                          <a:cs typeface="+mn-cs"/>
                          <a:hlinkClick r:id="rId10"/>
                        </a:rPr>
                        <a:t>http://202.204.164.27/refbook/</a:t>
                      </a:r>
                      <a:r>
                        <a:rPr lang="en-US" altLang="zh-CN" sz="1400" dirty="0" smtClean="0">
                          <a:effectLst/>
                        </a:rPr>
                        <a:t> </a:t>
                      </a:r>
                      <a:endParaRPr lang="zh-CN" altLang="en-US" sz="1400" dirty="0"/>
                    </a:p>
                  </a:txBody>
                  <a:tcPr/>
                </a:tc>
                <a:tc>
                  <a:txBody>
                    <a:bodyPr/>
                    <a:lstStyle/>
                    <a:p>
                      <a:endParaRPr lang="zh-CN" altLang="en-US" sz="1400" dirty="0"/>
                    </a:p>
                  </a:txBody>
                  <a:tcPr/>
                </a:tc>
                <a:tc>
                  <a:txBody>
                    <a:bodyPr/>
                    <a:lstStyle/>
                    <a:p>
                      <a:r>
                        <a:rPr lang="zh-CN" altLang="en-US" sz="1400" dirty="0" smtClean="0"/>
                        <a:t>网页阅读</a:t>
                      </a:r>
                      <a:endParaRPr lang="zh-CN" altLang="en-US" sz="1400" dirty="0"/>
                    </a:p>
                  </a:txBody>
                  <a:tcPr/>
                </a:tc>
              </a:tr>
            </a:tbl>
          </a:graphicData>
        </a:graphic>
      </p:graphicFrame>
      <p:cxnSp>
        <p:nvCxnSpPr>
          <p:cNvPr id="6" name="直接连接符 5"/>
          <p:cNvCxnSpPr/>
          <p:nvPr/>
        </p:nvCxnSpPr>
        <p:spPr>
          <a:xfrm>
            <a:off x="813817" y="761818"/>
            <a:ext cx="1975103" cy="911534"/>
          </a:xfrm>
          <a:prstGeom prst="line">
            <a:avLst/>
          </a:prstGeom>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9198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23660" y="0"/>
            <a:ext cx="8911687" cy="640080"/>
          </a:xfrm>
        </p:spPr>
        <p:txBody>
          <a:bodyPr/>
          <a:lstStyle/>
          <a:p>
            <a:r>
              <a:rPr lang="zh-CN" altLang="en-US" dirty="0" smtClean="0"/>
              <a:t>外文电子图书简介</a:t>
            </a:r>
            <a:endParaRPr lang="zh-CN" altLang="en-US"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640259661"/>
              </p:ext>
            </p:extLst>
          </p:nvPr>
        </p:nvGraphicFramePr>
        <p:xfrm>
          <a:off x="292608" y="723072"/>
          <a:ext cx="11649456" cy="5907224"/>
        </p:xfrm>
        <a:graphic>
          <a:graphicData uri="http://schemas.openxmlformats.org/drawingml/2006/table">
            <a:tbl>
              <a:tblPr firstRow="1" bandRow="1">
                <a:tableStyleId>{5C22544A-7EE6-4342-B048-85BDC9FD1C3A}</a:tableStyleId>
              </a:tblPr>
              <a:tblGrid>
                <a:gridCol w="3688000"/>
                <a:gridCol w="4630129"/>
                <a:gridCol w="3331327"/>
              </a:tblGrid>
              <a:tr h="459319">
                <a:tc>
                  <a:txBody>
                    <a:bodyPr/>
                    <a:lstStyle/>
                    <a:p>
                      <a:r>
                        <a:rPr lang="zh-CN" altLang="en-US" b="1" dirty="0" smtClean="0"/>
                        <a:t>名字</a:t>
                      </a:r>
                      <a:endParaRPr lang="zh-CN" altLang="en-US" b="1" dirty="0"/>
                    </a:p>
                  </a:txBody>
                  <a:tcPr/>
                </a:tc>
                <a:tc>
                  <a:txBody>
                    <a:bodyPr/>
                    <a:lstStyle/>
                    <a:p>
                      <a:r>
                        <a:rPr lang="zh-CN" altLang="en-US" dirty="0" smtClean="0"/>
                        <a:t>网址</a:t>
                      </a:r>
                      <a:endParaRPr lang="zh-CN" altLang="en-US" dirty="0"/>
                    </a:p>
                  </a:txBody>
                  <a:tcPr/>
                </a:tc>
                <a:tc>
                  <a:txBody>
                    <a:bodyPr/>
                    <a:lstStyle/>
                    <a:p>
                      <a:r>
                        <a:rPr lang="zh-CN" altLang="en-US" dirty="0" smtClean="0"/>
                        <a:t>电子书格式</a:t>
                      </a:r>
                      <a:endParaRPr lang="zh-CN" altLang="en-US" dirty="0"/>
                    </a:p>
                  </a:txBody>
                  <a:tcPr/>
                </a:tc>
              </a:tr>
              <a:tr h="659465">
                <a:tc>
                  <a:txBody>
                    <a:bodyPr/>
                    <a:lstStyle/>
                    <a:p>
                      <a:r>
                        <a:rPr lang="en-US" altLang="zh-CN" sz="1400" b="1" dirty="0" smtClean="0">
                          <a:effectLst/>
                        </a:rPr>
                        <a:t> </a:t>
                      </a:r>
                      <a:r>
                        <a:rPr lang="en-US" altLang="zh-CN" sz="1400" b="1" kern="1200" dirty="0" err="1" smtClean="0">
                          <a:solidFill>
                            <a:schemeClr val="dk1"/>
                          </a:solidFill>
                          <a:effectLst/>
                          <a:latin typeface="+mn-lt"/>
                          <a:ea typeface="+mn-ea"/>
                          <a:cs typeface="+mn-cs"/>
                        </a:rPr>
                        <a:t>CNPeReading</a:t>
                      </a:r>
                      <a:r>
                        <a:rPr lang="en-US" altLang="zh-CN" sz="1400" b="1" kern="1200" dirty="0" smtClean="0">
                          <a:solidFill>
                            <a:schemeClr val="dk1"/>
                          </a:solidFill>
                          <a:effectLst/>
                          <a:latin typeface="+mn-lt"/>
                          <a:ea typeface="+mn-ea"/>
                          <a:cs typeface="+mn-cs"/>
                        </a:rPr>
                        <a:t> </a:t>
                      </a:r>
                      <a:r>
                        <a:rPr lang="zh-CN" altLang="en-US" sz="1400" b="1" kern="1200" dirty="0" smtClean="0">
                          <a:solidFill>
                            <a:schemeClr val="dk1"/>
                          </a:solidFill>
                          <a:effectLst/>
                          <a:latin typeface="+mn-lt"/>
                          <a:ea typeface="+mn-ea"/>
                          <a:cs typeface="+mn-cs"/>
                        </a:rPr>
                        <a:t>中图易阅通电子书平台</a:t>
                      </a:r>
                      <a:r>
                        <a:rPr lang="en-US" altLang="zh-CN" sz="1400" b="1" kern="1200" dirty="0" smtClean="0">
                          <a:solidFill>
                            <a:schemeClr val="dk1"/>
                          </a:solidFill>
                          <a:effectLst/>
                          <a:latin typeface="+mn-lt"/>
                          <a:ea typeface="+mn-ea"/>
                          <a:cs typeface="+mn-cs"/>
                        </a:rPr>
                        <a:t>—</a:t>
                      </a:r>
                      <a:r>
                        <a:rPr lang="zh-CN" altLang="en-US" sz="1400" b="1" kern="1200" dirty="0" smtClean="0">
                          <a:solidFill>
                            <a:schemeClr val="dk1"/>
                          </a:solidFill>
                          <a:effectLst/>
                          <a:latin typeface="+mn-lt"/>
                          <a:ea typeface="+mn-ea"/>
                          <a:cs typeface="+mn-cs"/>
                        </a:rPr>
                        <a:t>外文原版电子书</a:t>
                      </a:r>
                      <a:endParaRPr lang="zh-CN" altLang="en-US" sz="1400" b="1" dirty="0"/>
                    </a:p>
                  </a:txBody>
                  <a:tcPr/>
                </a:tc>
                <a:tc>
                  <a:txBody>
                    <a:bodyPr/>
                    <a:lstStyle/>
                    <a:p>
                      <a:r>
                        <a:rPr lang="en-US" altLang="zh-CN" sz="1400" b="0" kern="1200" dirty="0" smtClean="0">
                          <a:solidFill>
                            <a:schemeClr val="dk1"/>
                          </a:solidFill>
                          <a:effectLst/>
                          <a:latin typeface="+mn-lt"/>
                          <a:ea typeface="+mn-ea"/>
                          <a:cs typeface="+mn-cs"/>
                          <a:hlinkClick r:id="rId2"/>
                        </a:rPr>
                        <a:t>http://www.cnpereading.com/</a:t>
                      </a:r>
                      <a:endParaRPr lang="zh-CN" altLang="en-US" sz="1400" b="0" dirty="0"/>
                    </a:p>
                  </a:txBody>
                  <a:tcPr/>
                </a:tc>
                <a:tc>
                  <a:txBody>
                    <a:bodyPr/>
                    <a:lstStyle/>
                    <a:p>
                      <a:r>
                        <a:rPr lang="zh-CN" altLang="en-US" sz="1400" b="0" dirty="0" smtClean="0"/>
                        <a:t>下载</a:t>
                      </a:r>
                      <a:r>
                        <a:rPr lang="en-US" altLang="zh-CN" sz="1400" b="0" dirty="0" smtClean="0"/>
                        <a:t>pdf</a:t>
                      </a:r>
                      <a:r>
                        <a:rPr lang="zh-CN" altLang="en-US" sz="1400" b="0" dirty="0" smtClean="0"/>
                        <a:t>格式、</a:t>
                      </a:r>
                      <a:r>
                        <a:rPr lang="en-US" altLang="zh-CN" sz="1400" b="0" dirty="0" err="1" smtClean="0"/>
                        <a:t>epub</a:t>
                      </a:r>
                      <a:r>
                        <a:rPr lang="zh-CN" altLang="en-US" sz="1400" b="0" dirty="0" smtClean="0"/>
                        <a:t>格式</a:t>
                      </a:r>
                      <a:endParaRPr lang="en-US" altLang="zh-CN" sz="1400" b="0" dirty="0" smtClean="0"/>
                    </a:p>
                    <a:p>
                      <a:r>
                        <a:rPr lang="zh-CN" altLang="en-US" sz="1400" b="0" dirty="0" smtClean="0"/>
                        <a:t>在线阅读</a:t>
                      </a:r>
                      <a:endParaRPr lang="zh-CN" altLang="en-US" sz="1400" b="0" dirty="0"/>
                    </a:p>
                  </a:txBody>
                  <a:tcPr/>
                </a:tc>
              </a:tr>
              <a:tr h="721577">
                <a:tc>
                  <a:txBody>
                    <a:bodyPr/>
                    <a:lstStyle/>
                    <a:p>
                      <a:r>
                        <a:rPr lang="zh-CN" altLang="en-US" sz="1400" b="1" kern="1200" dirty="0" smtClean="0">
                          <a:solidFill>
                            <a:schemeClr val="dk1"/>
                          </a:solidFill>
                          <a:effectLst/>
                          <a:latin typeface="+mn-lt"/>
                          <a:ea typeface="+mn-ea"/>
                          <a:cs typeface="+mn-cs"/>
                        </a:rPr>
                        <a:t>世界银行</a:t>
                      </a:r>
                      <a:r>
                        <a:rPr lang="en-US" altLang="zh-CN" sz="1400" b="1" dirty="0" smtClean="0">
                          <a:effectLst/>
                        </a:rPr>
                        <a:t>WB</a:t>
                      </a:r>
                      <a:r>
                        <a:rPr lang="zh-CN" altLang="en-US" sz="1400" b="1" kern="1200" dirty="0" smtClean="0">
                          <a:solidFill>
                            <a:schemeClr val="dk1"/>
                          </a:solidFill>
                          <a:effectLst/>
                          <a:latin typeface="+mn-lt"/>
                          <a:ea typeface="+mn-ea"/>
                          <a:cs typeface="+mn-cs"/>
                        </a:rPr>
                        <a:t>数据库（电子书版块）</a:t>
                      </a:r>
                      <a:endParaRPr lang="zh-CN" altLang="en-US" sz="1400" b="1" dirty="0"/>
                    </a:p>
                  </a:txBody>
                  <a:tcPr/>
                </a:tc>
                <a:tc>
                  <a:txBody>
                    <a:bodyPr/>
                    <a:lstStyle/>
                    <a:p>
                      <a:r>
                        <a:rPr lang="en-US" altLang="zh-CN" sz="1400" b="0" dirty="0" smtClean="0">
                          <a:hlinkClick r:id="rId3"/>
                        </a:rPr>
                        <a:t>http://elibrary.worldbank.org/action/showPublications?PubType=type-books</a:t>
                      </a:r>
                      <a:endParaRPr lang="zh-CN" altLang="en-US" sz="1400" b="0" dirty="0"/>
                    </a:p>
                  </a:txBody>
                  <a:tcPr/>
                </a:tc>
                <a:tc>
                  <a:txBody>
                    <a:bodyPr/>
                    <a:lstStyle/>
                    <a:p>
                      <a:r>
                        <a:rPr lang="zh-CN" altLang="en-US" sz="1400" b="0" dirty="0" smtClean="0"/>
                        <a:t>下载</a:t>
                      </a:r>
                      <a:r>
                        <a:rPr lang="en-US" altLang="zh-CN" sz="1400" b="0" dirty="0" smtClean="0"/>
                        <a:t>pdf</a:t>
                      </a:r>
                      <a:r>
                        <a:rPr lang="zh-CN" altLang="en-US" sz="1400" b="0" dirty="0" smtClean="0"/>
                        <a:t>格式</a:t>
                      </a:r>
                      <a:endParaRPr lang="en-US" altLang="zh-CN" sz="1400" b="0" dirty="0" smtClean="0"/>
                    </a:p>
                    <a:p>
                      <a:r>
                        <a:rPr lang="zh-CN" altLang="en-US" sz="1400" b="0" dirty="0" smtClean="0"/>
                        <a:t>在线阅读</a:t>
                      </a:r>
                    </a:p>
                    <a:p>
                      <a:endParaRPr lang="zh-CN" altLang="en-US" sz="1400" b="0" dirty="0"/>
                    </a:p>
                  </a:txBody>
                  <a:tcPr/>
                </a:tc>
              </a:tr>
              <a:tr h="721577">
                <a:tc>
                  <a:txBody>
                    <a:bodyPr/>
                    <a:lstStyle/>
                    <a:p>
                      <a:r>
                        <a:rPr lang="zh-CN" altLang="en-US" sz="1400" b="1" kern="1200" dirty="0" smtClean="0">
                          <a:solidFill>
                            <a:schemeClr val="dk1"/>
                          </a:solidFill>
                          <a:effectLst/>
                          <a:latin typeface="+mn-lt"/>
                          <a:ea typeface="+mn-ea"/>
                          <a:cs typeface="+mn-cs"/>
                        </a:rPr>
                        <a:t>经济合作发展组织</a:t>
                      </a:r>
                      <a:r>
                        <a:rPr lang="en-US" altLang="zh-CN" sz="1400" b="1" dirty="0" smtClean="0">
                          <a:effectLst/>
                        </a:rPr>
                        <a:t>OECD</a:t>
                      </a:r>
                      <a:r>
                        <a:rPr lang="zh-CN" altLang="en-US" sz="1400" b="1" kern="1200" dirty="0" smtClean="0">
                          <a:solidFill>
                            <a:schemeClr val="dk1"/>
                          </a:solidFill>
                          <a:effectLst/>
                          <a:latin typeface="+mn-lt"/>
                          <a:ea typeface="+mn-ea"/>
                          <a:cs typeface="+mn-cs"/>
                        </a:rPr>
                        <a:t>数据库</a:t>
                      </a:r>
                      <a:endParaRPr lang="en-US" altLang="zh-CN" sz="1400" b="1" kern="1200" dirty="0" smtClean="0">
                        <a:solidFill>
                          <a:schemeClr val="dk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zh-CN" altLang="en-US" sz="1400" b="1" kern="1200" dirty="0" smtClean="0">
                          <a:solidFill>
                            <a:schemeClr val="dk1"/>
                          </a:solidFill>
                          <a:effectLst/>
                          <a:latin typeface="+mn-lt"/>
                          <a:ea typeface="+mn-ea"/>
                          <a:cs typeface="+mn-cs"/>
                        </a:rPr>
                        <a:t>（电子书版块）</a:t>
                      </a:r>
                      <a:endParaRPr lang="zh-CN" altLang="en-US" sz="1400" b="1" dirty="0" smtClean="0"/>
                    </a:p>
                    <a:p>
                      <a:endParaRPr lang="zh-CN" altLang="en-US" sz="1400" b="1" dirty="0"/>
                    </a:p>
                  </a:txBody>
                  <a:tcPr/>
                </a:tc>
                <a:tc>
                  <a:txBody>
                    <a:bodyPr/>
                    <a:lstStyle/>
                    <a:p>
                      <a:r>
                        <a:rPr lang="en-US" altLang="zh-CN" sz="1400" b="0" dirty="0" smtClean="0">
                          <a:hlinkClick r:id="rId4"/>
                        </a:rPr>
                        <a:t>http://www.oecd-ilibrary.org/books;jsessionid=7ov9idpt7k1ue.x-oecd-live-02</a:t>
                      </a:r>
                      <a:endParaRPr lang="zh-CN" altLang="en-US" sz="1400" b="0" dirty="0"/>
                    </a:p>
                  </a:txBody>
                  <a:tcPr/>
                </a:tc>
                <a:tc>
                  <a:txBody>
                    <a:bodyPr/>
                    <a:lstStyle/>
                    <a:p>
                      <a:r>
                        <a:rPr lang="zh-CN" altLang="en-US" sz="1400" b="0" dirty="0" smtClean="0"/>
                        <a:t>下载</a:t>
                      </a:r>
                      <a:r>
                        <a:rPr lang="en-US" altLang="zh-CN" sz="1400" b="0" dirty="0" smtClean="0"/>
                        <a:t>pdf</a:t>
                      </a:r>
                      <a:r>
                        <a:rPr lang="zh-CN" altLang="en-US" sz="1400" b="0" dirty="0" smtClean="0"/>
                        <a:t>格式</a:t>
                      </a:r>
                      <a:endParaRPr lang="en-US" altLang="zh-CN" sz="1400" b="0" dirty="0" smtClean="0"/>
                    </a:p>
                    <a:p>
                      <a:r>
                        <a:rPr lang="zh-CN" altLang="en-US" sz="1400" b="0" dirty="0" smtClean="0"/>
                        <a:t>在线阅读</a:t>
                      </a:r>
                    </a:p>
                    <a:p>
                      <a:endParaRPr lang="zh-CN" altLang="en-US" sz="1400" b="0" dirty="0"/>
                    </a:p>
                  </a:txBody>
                  <a:tcPr/>
                </a:tc>
              </a:tr>
              <a:tr h="783689">
                <a:tc>
                  <a:txBody>
                    <a:bodyPr/>
                    <a:lstStyle/>
                    <a:p>
                      <a:r>
                        <a:rPr lang="zh-CN" altLang="en-US" sz="1400" b="1" dirty="0" smtClean="0"/>
                        <a:t>国际货币基金组织</a:t>
                      </a:r>
                      <a:r>
                        <a:rPr lang="en-US" altLang="zh-CN" sz="1400" b="1" dirty="0" smtClean="0"/>
                        <a:t>IMF</a:t>
                      </a:r>
                      <a:r>
                        <a:rPr lang="zh-CN" altLang="en-US" sz="1400" b="1" dirty="0" smtClean="0"/>
                        <a:t>在线图书馆</a:t>
                      </a:r>
                      <a:endParaRPr lang="en-US" altLang="zh-CN" sz="1400" b="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zh-CN" altLang="en-US" sz="1400" b="1" kern="1200" dirty="0" smtClean="0">
                          <a:solidFill>
                            <a:schemeClr val="dk1"/>
                          </a:solidFill>
                          <a:effectLst/>
                          <a:latin typeface="+mn-lt"/>
                          <a:ea typeface="+mn-ea"/>
                          <a:cs typeface="+mn-cs"/>
                        </a:rPr>
                        <a:t>（电子书版块）</a:t>
                      </a:r>
                      <a:endParaRPr lang="zh-CN" altLang="en-US" sz="1400" b="1" dirty="0" smtClean="0"/>
                    </a:p>
                    <a:p>
                      <a:endParaRPr lang="zh-CN" altLang="en-US" sz="1400" b="1" dirty="0"/>
                    </a:p>
                  </a:txBody>
                  <a:tcPr/>
                </a:tc>
                <a:tc>
                  <a:txBody>
                    <a:bodyPr/>
                    <a:lstStyle/>
                    <a:p>
                      <a:r>
                        <a:rPr lang="en-US" altLang="zh-CN" sz="1400" b="0" dirty="0" smtClean="0">
                          <a:hlinkClick r:id="rId5"/>
                        </a:rPr>
                        <a:t>http://www.elibrary.imf.org/search?t100=urn:Series/071&amp;amp;type_0=booksandjournals&amp;amp;browsePage=countries&amp;amp;sort=datedescending</a:t>
                      </a:r>
                      <a:endParaRPr lang="zh-CN" altLang="en-US" sz="1400" b="0" dirty="0"/>
                    </a:p>
                  </a:txBody>
                  <a:tcPr/>
                </a:tc>
                <a:tc>
                  <a:txBody>
                    <a:bodyPr/>
                    <a:lstStyle/>
                    <a:p>
                      <a:r>
                        <a:rPr lang="zh-CN" altLang="en-US" sz="1400" b="0" dirty="0" smtClean="0"/>
                        <a:t>下载</a:t>
                      </a:r>
                      <a:r>
                        <a:rPr lang="en-US" altLang="zh-CN" sz="1400" b="0" dirty="0" smtClean="0"/>
                        <a:t>pdf</a:t>
                      </a:r>
                      <a:r>
                        <a:rPr lang="zh-CN" altLang="en-US" sz="1400" b="0" dirty="0" smtClean="0"/>
                        <a:t>格式</a:t>
                      </a:r>
                      <a:endParaRPr lang="en-US" altLang="zh-CN" sz="1400" b="0" dirty="0" smtClean="0"/>
                    </a:p>
                    <a:p>
                      <a:r>
                        <a:rPr lang="zh-CN" altLang="en-US" sz="1400" b="0" dirty="0" smtClean="0"/>
                        <a:t>在线阅读</a:t>
                      </a:r>
                    </a:p>
                    <a:p>
                      <a:endParaRPr lang="zh-CN" altLang="en-US" sz="1400" b="0" dirty="0"/>
                    </a:p>
                  </a:txBody>
                  <a:tcPr/>
                </a:tc>
              </a:tr>
              <a:tr h="72157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zh-CN" sz="1400" b="1" dirty="0" smtClean="0"/>
                        <a:t> ProQuest    Research  Library </a:t>
                      </a:r>
                      <a:r>
                        <a:rPr lang="zh-CN" altLang="en-US" sz="1400" b="1" kern="1200" dirty="0" smtClean="0">
                          <a:solidFill>
                            <a:schemeClr val="dk1"/>
                          </a:solidFill>
                          <a:effectLst/>
                          <a:latin typeface="+mn-lt"/>
                          <a:ea typeface="+mn-ea"/>
                          <a:cs typeface="+mn-cs"/>
                        </a:rPr>
                        <a:t>（电子书版块）</a:t>
                      </a:r>
                      <a:endParaRPr lang="zh-CN" altLang="en-US" sz="1400" b="1" dirty="0" smtClean="0"/>
                    </a:p>
                    <a:p>
                      <a:endParaRPr lang="zh-CN" altLang="en-US" sz="1400" b="1" dirty="0"/>
                    </a:p>
                  </a:txBody>
                  <a:tcPr/>
                </a:tc>
                <a:tc>
                  <a:txBody>
                    <a:bodyPr/>
                    <a:lstStyle/>
                    <a:p>
                      <a:r>
                        <a:rPr lang="en-US" altLang="zh-CN" sz="1400" b="0" dirty="0" smtClean="0"/>
                        <a:t>http://search.proquest.com/cv_1169072/publicationbrowse?accountid=14662</a:t>
                      </a:r>
                      <a:endParaRPr lang="zh-CN" altLang="en-US" sz="1400" b="0" dirty="0"/>
                    </a:p>
                  </a:txBody>
                  <a:tcPr/>
                </a:tc>
                <a:tc>
                  <a:txBody>
                    <a:bodyPr/>
                    <a:lstStyle/>
                    <a:p>
                      <a:r>
                        <a:rPr lang="en-US" altLang="zh-CN" sz="1400" b="0" dirty="0" smtClean="0"/>
                        <a:t>Html</a:t>
                      </a:r>
                      <a:r>
                        <a:rPr lang="zh-CN" altLang="en-US" sz="1400" b="0" dirty="0" smtClean="0"/>
                        <a:t>格式阅读</a:t>
                      </a:r>
                      <a:endParaRPr lang="zh-CN" altLang="en-US" sz="1400" b="0" dirty="0"/>
                    </a:p>
                  </a:txBody>
                  <a:tcPr/>
                </a:tc>
              </a:tr>
              <a:tr h="72157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zh-CN" sz="1400" b="1" dirty="0" smtClean="0"/>
                        <a:t>Elsevier</a:t>
                      </a:r>
                      <a:r>
                        <a:rPr lang="zh-CN" altLang="en-US" sz="1400" b="1" dirty="0" smtClean="0"/>
                        <a:t>数据库（</a:t>
                      </a:r>
                      <a:r>
                        <a:rPr lang="en-US" altLang="zh-CN" sz="1400" b="1" dirty="0" err="1" smtClean="0"/>
                        <a:t>ScienceDirect</a:t>
                      </a:r>
                      <a:r>
                        <a:rPr lang="zh-CN" altLang="en-US" sz="1400" b="1" dirty="0" smtClean="0"/>
                        <a:t>）开发资源  </a:t>
                      </a:r>
                      <a:r>
                        <a:rPr lang="zh-CN" altLang="en-US" sz="1400" b="1" kern="1200" dirty="0" smtClean="0">
                          <a:solidFill>
                            <a:schemeClr val="dk1"/>
                          </a:solidFill>
                          <a:effectLst/>
                          <a:latin typeface="+mn-lt"/>
                          <a:ea typeface="+mn-ea"/>
                          <a:cs typeface="+mn-cs"/>
                        </a:rPr>
                        <a:t>（电子书版块）</a:t>
                      </a:r>
                      <a:endParaRPr lang="zh-CN" altLang="en-US" sz="1400" b="1" dirty="0" smtClean="0"/>
                    </a:p>
                    <a:p>
                      <a:endParaRPr lang="zh-CN" altLang="en-US" sz="1400" b="1" dirty="0"/>
                    </a:p>
                  </a:txBody>
                  <a:tcPr/>
                </a:tc>
                <a:tc>
                  <a:txBody>
                    <a:bodyPr/>
                    <a:lstStyle/>
                    <a:p>
                      <a:r>
                        <a:rPr lang="en-US" altLang="zh-CN" sz="1400" b="0" dirty="0" smtClean="0">
                          <a:hlinkClick r:id="rId6"/>
                        </a:rPr>
                        <a:t>http://www.sciencedirect.com/science/bookbshsrw</a:t>
                      </a:r>
                      <a:endParaRPr lang="zh-CN" altLang="en-US" sz="1400" b="0" dirty="0"/>
                    </a:p>
                  </a:txBody>
                  <a:tcPr/>
                </a:tc>
                <a:tc>
                  <a:txBody>
                    <a:bodyPr/>
                    <a:lstStyle/>
                    <a:p>
                      <a:r>
                        <a:rPr lang="zh-CN" altLang="en-US" sz="1400" b="0" dirty="0" smtClean="0"/>
                        <a:t>下载</a:t>
                      </a:r>
                      <a:r>
                        <a:rPr lang="en-US" altLang="zh-CN" sz="1400" b="0" dirty="0" smtClean="0"/>
                        <a:t>pdf</a:t>
                      </a:r>
                      <a:r>
                        <a:rPr lang="zh-CN" altLang="en-US" sz="1400" b="0" dirty="0" smtClean="0"/>
                        <a:t>格式</a:t>
                      </a:r>
                      <a:endParaRPr lang="en-US" altLang="zh-CN" sz="1400" b="0" dirty="0" smtClean="0"/>
                    </a:p>
                    <a:p>
                      <a:r>
                        <a:rPr lang="zh-CN" altLang="en-US" sz="1400" b="0" dirty="0" smtClean="0"/>
                        <a:t>在线阅读</a:t>
                      </a:r>
                    </a:p>
                    <a:p>
                      <a:endParaRPr lang="zh-CN" altLang="en-US" sz="1400" b="0" dirty="0"/>
                    </a:p>
                  </a:txBody>
                  <a:tcPr/>
                </a:tc>
              </a:tr>
              <a:tr h="347151">
                <a:tc>
                  <a:txBody>
                    <a:bodyPr/>
                    <a:lstStyle/>
                    <a:p>
                      <a:r>
                        <a:rPr lang="en-US" altLang="zh-CN" sz="1400" b="1" dirty="0" smtClean="0"/>
                        <a:t>EBSCO</a:t>
                      </a:r>
                      <a:endParaRPr lang="zh-CN" altLang="en-US" sz="1400" b="1" dirty="0"/>
                    </a:p>
                  </a:txBody>
                  <a:tcPr/>
                </a:tc>
                <a:tc>
                  <a:txBody>
                    <a:bodyPr/>
                    <a:lstStyle/>
                    <a:p>
                      <a:endParaRPr lang="zh-CN" altLang="en-US" sz="1400" b="0" dirty="0"/>
                    </a:p>
                  </a:txBody>
                  <a:tcPr/>
                </a:tc>
                <a:tc>
                  <a:txBody>
                    <a:bodyPr/>
                    <a:lstStyle/>
                    <a:p>
                      <a:r>
                        <a:rPr lang="zh-CN" altLang="en-US" sz="1400" b="0" dirty="0" smtClean="0"/>
                        <a:t>通过搜索方式</a:t>
                      </a:r>
                      <a:endParaRPr lang="zh-CN" altLang="en-US" sz="1400" b="0" dirty="0"/>
                    </a:p>
                  </a:txBody>
                  <a:tcPr/>
                </a:tc>
              </a:tr>
              <a:tr h="673073">
                <a:tc>
                  <a:txBody>
                    <a:bodyPr/>
                    <a:lstStyle/>
                    <a:p>
                      <a:r>
                        <a:rPr lang="en-US" altLang="zh-CN" sz="1400" b="1" dirty="0" smtClean="0">
                          <a:effectLst/>
                        </a:rPr>
                        <a:t>Emerald</a:t>
                      </a:r>
                      <a:r>
                        <a:rPr lang="zh-CN" altLang="en-US" sz="1400" b="1" dirty="0" smtClean="0">
                          <a:effectLst/>
                        </a:rPr>
                        <a:t>电子系列丛书</a:t>
                      </a:r>
                      <a:r>
                        <a:rPr lang="en-US" altLang="zh-CN" sz="1400" b="1" dirty="0" smtClean="0">
                          <a:effectLst/>
                        </a:rPr>
                        <a:t>---</a:t>
                      </a:r>
                      <a:r>
                        <a:rPr lang="zh-CN" altLang="en-US" sz="1400" b="1" dirty="0" smtClean="0">
                          <a:effectLst/>
                        </a:rPr>
                        <a:t>外文原版电子书</a:t>
                      </a:r>
                      <a:endParaRPr lang="zh-CN" altLang="en-US" sz="1400" b="1" dirty="0"/>
                    </a:p>
                  </a:txBody>
                  <a:tcPr/>
                </a:tc>
                <a:tc>
                  <a:txBody>
                    <a:bodyPr/>
                    <a:lstStyle/>
                    <a:p>
                      <a:r>
                        <a:rPr lang="en-US" altLang="zh-CN" sz="1400" b="1" dirty="0" smtClean="0">
                          <a:effectLst/>
                          <a:hlinkClick r:id="rId7"/>
                        </a:rPr>
                        <a:t>www.emeraldinsight.com </a:t>
                      </a:r>
                      <a:endParaRPr lang="zh-CN" altLang="en-US" sz="1400" b="0" dirty="0"/>
                    </a:p>
                  </a:txBody>
                  <a:tcPr/>
                </a:tc>
                <a:tc>
                  <a:txBody>
                    <a:bodyPr/>
                    <a:lstStyle/>
                    <a:p>
                      <a:r>
                        <a:rPr lang="zh-CN" altLang="en-US" sz="1400" b="0" dirty="0" smtClean="0"/>
                        <a:t>下载</a:t>
                      </a:r>
                      <a:r>
                        <a:rPr lang="en-US" altLang="zh-CN" sz="1400" b="0" dirty="0" smtClean="0"/>
                        <a:t>pdf</a:t>
                      </a:r>
                      <a:r>
                        <a:rPr lang="zh-CN" altLang="en-US" sz="1400" b="0" dirty="0" smtClean="0"/>
                        <a:t>格式</a:t>
                      </a:r>
                      <a:endParaRPr lang="en-US" altLang="zh-CN" sz="1400" b="0" dirty="0" smtClean="0"/>
                    </a:p>
                    <a:p>
                      <a:r>
                        <a:rPr lang="zh-CN" altLang="en-US" sz="1400" b="0" dirty="0" smtClean="0"/>
                        <a:t>在线阅读</a:t>
                      </a:r>
                    </a:p>
                    <a:p>
                      <a:endParaRPr lang="zh-CN" altLang="en-US" sz="1400" b="0" dirty="0"/>
                    </a:p>
                  </a:txBody>
                  <a:tcPr/>
                </a:tc>
              </a:tr>
            </a:tbl>
          </a:graphicData>
        </a:graphic>
      </p:graphicFrame>
    </p:spTree>
    <p:extLst>
      <p:ext uri="{BB962C8B-B14F-4D97-AF65-F5344CB8AC3E}">
        <p14:creationId xmlns:p14="http://schemas.microsoft.com/office/powerpoint/2010/main" val="12244075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65293" y="102902"/>
            <a:ext cx="9751475" cy="665194"/>
          </a:xfrm>
        </p:spPr>
        <p:txBody>
          <a:bodyPr>
            <a:normAutofit fontScale="90000"/>
          </a:bodyPr>
          <a:lstStyle/>
          <a:p>
            <a:r>
              <a:rPr lang="zh-CN" altLang="en-US" dirty="0" smtClean="0"/>
              <a:t>典型电子书检索及利用（皮书数据库和超星电子书）</a:t>
            </a:r>
            <a:endParaRPr lang="zh-CN" altLang="en-US" dirty="0"/>
          </a:p>
        </p:txBody>
      </p:sp>
      <p:sp>
        <p:nvSpPr>
          <p:cNvPr id="3" name="内容占位符 2"/>
          <p:cNvSpPr>
            <a:spLocks noGrp="1"/>
          </p:cNvSpPr>
          <p:nvPr>
            <p:ph idx="1"/>
          </p:nvPr>
        </p:nvSpPr>
        <p:spPr>
          <a:xfrm>
            <a:off x="640080" y="886968"/>
            <a:ext cx="10864532" cy="5833872"/>
          </a:xfrm>
        </p:spPr>
        <p:txBody>
          <a:bodyPr>
            <a:normAutofit/>
          </a:bodyPr>
          <a:lstStyle/>
          <a:p>
            <a:r>
              <a:rPr lang="zh-CN" altLang="en-US" sz="2400" b="1" dirty="0"/>
              <a:t>“皮书”</a:t>
            </a:r>
            <a:r>
              <a:rPr lang="zh-CN" altLang="en-US" sz="2400" dirty="0"/>
              <a:t>是社会科学文献出版社推出的大型系列图书，由一系列权威研究报告组成，每一年度有关中国与世界的经济、社会等各领域的现状与发展态势进行分析和预测，是各级党政决策部门、企事业单位、国外驻华机构必备的资讯读物</a:t>
            </a:r>
            <a:r>
              <a:rPr lang="zh-CN" altLang="en-US" sz="2400" dirty="0" smtClean="0"/>
              <a:t>。</a:t>
            </a:r>
            <a:r>
              <a:rPr lang="zh-CN" altLang="en-US" sz="2400" b="1" dirty="0">
                <a:solidFill>
                  <a:srgbClr val="FF0000"/>
                </a:solidFill>
              </a:rPr>
              <a:t>皮书数据库</a:t>
            </a:r>
            <a:r>
              <a:rPr lang="zh-CN" altLang="en-US" sz="2400" dirty="0"/>
              <a:t>是专业的人文社会科学综合学术资源总库，依托中国社会科学院，集中国内一流的专业学术机构和高校科研力量</a:t>
            </a:r>
            <a:r>
              <a:rPr lang="en-US" altLang="zh-CN" sz="2400" dirty="0"/>
              <a:t>,</a:t>
            </a:r>
            <a:r>
              <a:rPr lang="zh-CN" altLang="en-US" sz="2400" dirty="0">
                <a:solidFill>
                  <a:srgbClr val="FF0000"/>
                </a:solidFill>
              </a:rPr>
              <a:t>以大型</a:t>
            </a:r>
            <a:r>
              <a:rPr lang="zh-CN" altLang="en-US" sz="2400" b="1" dirty="0">
                <a:solidFill>
                  <a:srgbClr val="FF0000"/>
                </a:solidFill>
              </a:rPr>
              <a:t>连续性系列皮书为基础</a:t>
            </a:r>
            <a:r>
              <a:rPr lang="zh-CN" altLang="en-US" sz="2400" dirty="0">
                <a:solidFill>
                  <a:srgbClr val="FF0000"/>
                </a:solidFill>
              </a:rPr>
              <a:t>，</a:t>
            </a:r>
            <a:r>
              <a:rPr lang="zh-CN" altLang="en-US" sz="2400" dirty="0"/>
              <a:t>整合国内外其他相关资讯构建而成的。</a:t>
            </a:r>
            <a:endParaRPr lang="en-US" altLang="zh-CN" sz="2400" dirty="0" smtClean="0"/>
          </a:p>
          <a:p>
            <a:r>
              <a:rPr lang="zh-CN" altLang="en-US" sz="2400" dirty="0" smtClean="0"/>
              <a:t>皮书</a:t>
            </a:r>
            <a:r>
              <a:rPr lang="zh-CN" altLang="en-US" sz="2400" dirty="0"/>
              <a:t>数据库囊括了十几年间的各地经济社会发展报告，覆盖了经济、社会、政治、文化、教育、国际问题等多个领域。权威的研究报告，独特的调研数据，前沿的热点资讯，周期性连续出版等种种因素使得皮书数据库已发展成为国内最具影响力的中国与世界现实问题研究成果库和资讯库。 </a:t>
            </a:r>
          </a:p>
        </p:txBody>
      </p:sp>
    </p:spTree>
    <p:extLst>
      <p:ext uri="{BB962C8B-B14F-4D97-AF65-F5344CB8AC3E}">
        <p14:creationId xmlns:p14="http://schemas.microsoft.com/office/powerpoint/2010/main" val="2273972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078" y="-45720"/>
            <a:ext cx="11607409" cy="6706194"/>
          </a:xfrm>
          <a:prstGeom prst="rect">
            <a:avLst/>
          </a:prstGeom>
        </p:spPr>
      </p:pic>
      <p:sp>
        <p:nvSpPr>
          <p:cNvPr id="3" name="Rectangle 6"/>
          <p:cNvSpPr>
            <a:spLocks noChangeArrowheads="1"/>
          </p:cNvSpPr>
          <p:nvPr/>
        </p:nvSpPr>
        <p:spPr bwMode="auto">
          <a:xfrm>
            <a:off x="1092628" y="3593592"/>
            <a:ext cx="1641427" cy="420624"/>
          </a:xfrm>
          <a:prstGeom prst="rect">
            <a:avLst/>
          </a:prstGeom>
          <a:noFill/>
          <a:ln w="53975">
            <a:solidFill>
              <a:srgbClr val="CC0000"/>
            </a:solidFill>
            <a:miter lim="800000"/>
            <a:headEnd/>
            <a:tailEnd/>
          </a:ln>
        </p:spPr>
        <p:txBody>
          <a:bodyPr wrap="none" anchor="ctr"/>
          <a:lstStyle/>
          <a:p>
            <a:endParaRPr lang="zh-CN" altLang="en-US">
              <a:ea typeface="宋体" charset="-122"/>
            </a:endParaRPr>
          </a:p>
        </p:txBody>
      </p:sp>
      <p:sp>
        <p:nvSpPr>
          <p:cNvPr id="4" name="Rectangle 6"/>
          <p:cNvSpPr>
            <a:spLocks noChangeArrowheads="1"/>
          </p:cNvSpPr>
          <p:nvPr/>
        </p:nvSpPr>
        <p:spPr bwMode="auto">
          <a:xfrm>
            <a:off x="4678681" y="3643884"/>
            <a:ext cx="2316479" cy="320040"/>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sp>
        <p:nvSpPr>
          <p:cNvPr id="5" name="Rectangle 6"/>
          <p:cNvSpPr>
            <a:spLocks noChangeArrowheads="1"/>
          </p:cNvSpPr>
          <p:nvPr/>
        </p:nvSpPr>
        <p:spPr bwMode="auto">
          <a:xfrm>
            <a:off x="4084321" y="4078224"/>
            <a:ext cx="2462783" cy="2084832"/>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sp>
        <p:nvSpPr>
          <p:cNvPr id="6" name="Rectangle 6"/>
          <p:cNvSpPr>
            <a:spLocks noChangeArrowheads="1"/>
          </p:cNvSpPr>
          <p:nvPr/>
        </p:nvSpPr>
        <p:spPr bwMode="auto">
          <a:xfrm>
            <a:off x="2250869" y="-45720"/>
            <a:ext cx="638636" cy="347472"/>
          </a:xfrm>
          <a:prstGeom prst="rect">
            <a:avLst/>
          </a:prstGeom>
          <a:noFill/>
          <a:ln w="53975">
            <a:solidFill>
              <a:srgbClr val="CC0000"/>
            </a:solidFill>
            <a:miter lim="800000"/>
            <a:headEnd/>
            <a:tailEnd/>
          </a:ln>
        </p:spPr>
        <p:txBody>
          <a:bodyPr wrap="none" anchor="ctr"/>
          <a:lstStyle/>
          <a:p>
            <a:endParaRPr lang="zh-CN" altLang="en-US">
              <a:ea typeface="宋体"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512" y="0"/>
            <a:ext cx="10058400" cy="6528816"/>
          </a:xfrm>
          <a:prstGeom prst="rect">
            <a:avLst/>
          </a:prstGeom>
        </p:spPr>
      </p:pic>
      <p:sp>
        <p:nvSpPr>
          <p:cNvPr id="8" name="Rectangle 6"/>
          <p:cNvSpPr>
            <a:spLocks noChangeArrowheads="1"/>
          </p:cNvSpPr>
          <p:nvPr/>
        </p:nvSpPr>
        <p:spPr bwMode="auto">
          <a:xfrm>
            <a:off x="10234559" y="2404872"/>
            <a:ext cx="1641427" cy="2432304"/>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spTree>
    <p:extLst>
      <p:ext uri="{BB962C8B-B14F-4D97-AF65-F5344CB8AC3E}">
        <p14:creationId xmlns:p14="http://schemas.microsoft.com/office/powerpoint/2010/main" val="422891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918" y="-1"/>
            <a:ext cx="11909161" cy="6880531"/>
          </a:xfrm>
          <a:prstGeom prst="rect">
            <a:avLst/>
          </a:prstGeom>
        </p:spPr>
      </p:pic>
      <p:sp>
        <p:nvSpPr>
          <p:cNvPr id="4" name="Rectangle 6"/>
          <p:cNvSpPr>
            <a:spLocks noChangeArrowheads="1"/>
          </p:cNvSpPr>
          <p:nvPr/>
        </p:nvSpPr>
        <p:spPr bwMode="auto">
          <a:xfrm>
            <a:off x="3943487" y="4123944"/>
            <a:ext cx="2429881" cy="502920"/>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918" y="0"/>
            <a:ext cx="10058400" cy="6629556"/>
          </a:xfrm>
          <a:prstGeom prst="rect">
            <a:avLst/>
          </a:prstGeom>
        </p:spPr>
      </p:pic>
      <p:sp>
        <p:nvSpPr>
          <p:cNvPr id="6" name="Rectangle 6"/>
          <p:cNvSpPr>
            <a:spLocks noChangeArrowheads="1"/>
          </p:cNvSpPr>
          <p:nvPr/>
        </p:nvSpPr>
        <p:spPr bwMode="auto">
          <a:xfrm>
            <a:off x="6573735" y="2752344"/>
            <a:ext cx="2305089" cy="621792"/>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920" y="0"/>
            <a:ext cx="11448288" cy="6858000"/>
          </a:xfrm>
          <a:prstGeom prst="rect">
            <a:avLst/>
          </a:prstGeom>
        </p:spPr>
      </p:pic>
    </p:spTree>
    <p:extLst>
      <p:ext uri="{BB962C8B-B14F-4D97-AF65-F5344CB8AC3E}">
        <p14:creationId xmlns:p14="http://schemas.microsoft.com/office/powerpoint/2010/main" val="227057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61872" y="313214"/>
            <a:ext cx="10003535" cy="1280890"/>
          </a:xfrm>
        </p:spPr>
        <p:txBody>
          <a:bodyPr>
            <a:normAutofit fontScale="90000"/>
          </a:bodyPr>
          <a:lstStyle/>
          <a:p>
            <a:r>
              <a:rPr lang="zh-CN" altLang="en-US" sz="2200" b="1" dirty="0">
                <a:solidFill>
                  <a:srgbClr val="FF0000"/>
                </a:solidFill>
              </a:rPr>
              <a:t>超星数字图书馆</a:t>
            </a:r>
            <a:r>
              <a:rPr lang="zh-CN" altLang="en-US" sz="1800" dirty="0"/>
              <a:t>成立于</a:t>
            </a:r>
            <a:r>
              <a:rPr lang="en-US" altLang="zh-CN" sz="1800" dirty="0"/>
              <a:t>1993</a:t>
            </a:r>
            <a:r>
              <a:rPr lang="zh-CN" altLang="en-US" sz="1800" dirty="0"/>
              <a:t>年，是国内专业的数字图书馆解决方案提供商和数字图书资源供应商。超星数字图书馆，是国家“</a:t>
            </a:r>
            <a:r>
              <a:rPr lang="en-US" altLang="zh-CN" sz="1800" dirty="0"/>
              <a:t>863”</a:t>
            </a:r>
            <a:r>
              <a:rPr lang="zh-CN" altLang="en-US" sz="1800" dirty="0"/>
              <a:t>计划中国数字图书馆示范工程项目，我校购入超星电子图书</a:t>
            </a:r>
            <a:r>
              <a:rPr lang="en-US" altLang="zh-CN" sz="1800" dirty="0"/>
              <a:t>17</a:t>
            </a:r>
            <a:r>
              <a:rPr lang="zh-CN" altLang="en-US" sz="1800" dirty="0"/>
              <a:t>万余册，该类图书</a:t>
            </a:r>
            <a:r>
              <a:rPr lang="en-US" altLang="zh-CN" sz="1800" dirty="0"/>
              <a:t>OCR</a:t>
            </a:r>
            <a:r>
              <a:rPr lang="zh-CN" altLang="en-US" sz="1800" dirty="0"/>
              <a:t>识别率达到</a:t>
            </a:r>
            <a:r>
              <a:rPr lang="en-US" altLang="zh-CN" sz="1800" dirty="0"/>
              <a:t>90</a:t>
            </a:r>
            <a:r>
              <a:rPr lang="zh-CN" altLang="en-US" sz="1800" dirty="0"/>
              <a:t>％以上，方便读者选取文摘。进入页面后，请先下载</a:t>
            </a:r>
            <a:r>
              <a:rPr lang="zh-CN" altLang="en-US" sz="1800" b="1" dirty="0">
                <a:hlinkClick r:id="rId2"/>
              </a:rPr>
              <a:t>超星浏览器</a:t>
            </a:r>
            <a:r>
              <a:rPr lang="zh-CN" altLang="en-US" sz="1800" b="1" dirty="0"/>
              <a:t>。</a:t>
            </a:r>
            <a:r>
              <a:rPr lang="zh-CN" altLang="en-US" sz="1800" dirty="0"/>
              <a:t/>
            </a:r>
            <a:br>
              <a:rPr lang="zh-CN" altLang="en-US" sz="1800" dirty="0"/>
            </a:br>
            <a:endParaRPr lang="zh-CN" altLang="en-US" sz="1800" dirty="0"/>
          </a:p>
        </p:txBody>
      </p:sp>
      <p:pic>
        <p:nvPicPr>
          <p:cNvPr id="4" name="内容占位符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43000" y="1343724"/>
            <a:ext cx="9436608" cy="5257800"/>
          </a:xfrm>
        </p:spPr>
      </p:pic>
      <p:sp>
        <p:nvSpPr>
          <p:cNvPr id="5" name="Rectangle 6"/>
          <p:cNvSpPr>
            <a:spLocks noChangeArrowheads="1"/>
          </p:cNvSpPr>
          <p:nvPr/>
        </p:nvSpPr>
        <p:spPr bwMode="auto">
          <a:xfrm>
            <a:off x="1741852" y="2624614"/>
            <a:ext cx="2089484" cy="3456146"/>
          </a:xfrm>
          <a:prstGeom prst="rect">
            <a:avLst/>
          </a:prstGeom>
          <a:noFill/>
          <a:ln w="53975">
            <a:solidFill>
              <a:srgbClr val="00B050"/>
            </a:solidFill>
            <a:miter lim="800000"/>
            <a:headEnd/>
            <a:tailEnd/>
          </a:ln>
        </p:spPr>
        <p:txBody>
          <a:bodyPr wrap="none" anchor="ctr"/>
          <a:lstStyle/>
          <a:p>
            <a:endParaRPr lang="zh-CN" altLang="en-US">
              <a:ea typeface="宋体" charset="-122"/>
            </a:endParaRPr>
          </a:p>
        </p:txBody>
      </p:sp>
      <p:sp>
        <p:nvSpPr>
          <p:cNvPr id="6" name="Rectangle 6"/>
          <p:cNvSpPr>
            <a:spLocks noChangeArrowheads="1"/>
          </p:cNvSpPr>
          <p:nvPr/>
        </p:nvSpPr>
        <p:spPr bwMode="auto">
          <a:xfrm>
            <a:off x="4591732" y="2185416"/>
            <a:ext cx="976964" cy="539496"/>
          </a:xfrm>
          <a:prstGeom prst="rect">
            <a:avLst/>
          </a:prstGeom>
          <a:noFill/>
          <a:ln w="53975">
            <a:solidFill>
              <a:srgbClr val="00B050"/>
            </a:solidFill>
            <a:miter lim="800000"/>
            <a:headEnd/>
            <a:tailEnd/>
          </a:ln>
        </p:spPr>
        <p:txBody>
          <a:bodyPr wrap="none" anchor="ctr"/>
          <a:lstStyle/>
          <a:p>
            <a:endParaRPr lang="zh-CN" altLang="en-US">
              <a:ea typeface="宋体" charset="-122"/>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4984" y="1381193"/>
            <a:ext cx="10058400" cy="5433243"/>
          </a:xfrm>
          <a:prstGeom prst="rect">
            <a:avLst/>
          </a:prstGeom>
        </p:spPr>
      </p:pic>
    </p:spTree>
    <p:extLst>
      <p:ext uri="{BB962C8B-B14F-4D97-AF65-F5344CB8AC3E}">
        <p14:creationId xmlns:p14="http://schemas.microsoft.com/office/powerpoint/2010/main" val="2116650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746" y="182880"/>
            <a:ext cx="10812517" cy="6976872"/>
          </a:xfrm>
          <a:prstGeom prst="rect">
            <a:avLst/>
          </a:prstGeom>
        </p:spPr>
      </p:pic>
      <p:sp>
        <p:nvSpPr>
          <p:cNvPr id="3" name="Rectangle 6"/>
          <p:cNvSpPr>
            <a:spLocks noChangeArrowheads="1"/>
          </p:cNvSpPr>
          <p:nvPr/>
        </p:nvSpPr>
        <p:spPr bwMode="auto">
          <a:xfrm>
            <a:off x="2180042" y="78010"/>
            <a:ext cx="1212382" cy="754094"/>
          </a:xfrm>
          <a:prstGeom prst="rect">
            <a:avLst/>
          </a:prstGeom>
          <a:noFill/>
          <a:ln w="53975">
            <a:solidFill>
              <a:srgbClr val="00B05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 y="196310"/>
            <a:ext cx="11256263" cy="7010024"/>
          </a:xfrm>
          <a:prstGeom prst="rect">
            <a:avLst/>
          </a:prstGeom>
        </p:spPr>
      </p:pic>
      <p:sp>
        <p:nvSpPr>
          <p:cNvPr id="5" name="Rectangle 6"/>
          <p:cNvSpPr>
            <a:spLocks noChangeArrowheads="1"/>
          </p:cNvSpPr>
          <p:nvPr/>
        </p:nvSpPr>
        <p:spPr bwMode="auto">
          <a:xfrm>
            <a:off x="384308" y="196310"/>
            <a:ext cx="1704293" cy="452914"/>
          </a:xfrm>
          <a:prstGeom prst="rect">
            <a:avLst/>
          </a:prstGeom>
          <a:noFill/>
          <a:ln w="53975">
            <a:solidFill>
              <a:srgbClr val="00B05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sp>
        <p:nvSpPr>
          <p:cNvPr id="6" name="Rectangle 6"/>
          <p:cNvSpPr>
            <a:spLocks noChangeArrowheads="1"/>
          </p:cNvSpPr>
          <p:nvPr/>
        </p:nvSpPr>
        <p:spPr bwMode="auto">
          <a:xfrm>
            <a:off x="91440" y="754094"/>
            <a:ext cx="1306258" cy="1431322"/>
          </a:xfrm>
          <a:prstGeom prst="rect">
            <a:avLst/>
          </a:prstGeom>
          <a:noFill/>
          <a:ln w="53975">
            <a:solidFill>
              <a:srgbClr val="00B05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spTree>
    <p:extLst>
      <p:ext uri="{BB962C8B-B14F-4D97-AF65-F5344CB8AC3E}">
        <p14:creationId xmlns:p14="http://schemas.microsoft.com/office/powerpoint/2010/main" val="25192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948765" cy="4761471"/>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2261" y="1948070"/>
            <a:ext cx="8799739" cy="4909930"/>
          </a:xfrm>
          <a:prstGeom prst="rect">
            <a:avLst/>
          </a:prstGeom>
        </p:spPr>
      </p:pic>
    </p:spTree>
    <p:extLst>
      <p:ext uri="{BB962C8B-B14F-4D97-AF65-F5344CB8AC3E}">
        <p14:creationId xmlns:p14="http://schemas.microsoft.com/office/powerpoint/2010/main" val="33608032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51"/>
            <a:ext cx="12192000" cy="6833097"/>
          </a:xfrm>
          <a:prstGeom prst="rect">
            <a:avLst/>
          </a:prstGeom>
        </p:spPr>
      </p:pic>
    </p:spTree>
    <p:extLst>
      <p:ext uri="{BB962C8B-B14F-4D97-AF65-F5344CB8AC3E}">
        <p14:creationId xmlns:p14="http://schemas.microsoft.com/office/powerpoint/2010/main" val="9253194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550" y="81669"/>
            <a:ext cx="11149849" cy="6776331"/>
          </a:xfrm>
          <a:prstGeom prst="rect">
            <a:avLst/>
          </a:prstGeom>
        </p:spPr>
      </p:pic>
      <p:sp>
        <p:nvSpPr>
          <p:cNvPr id="3" name="圆角矩形 2"/>
          <p:cNvSpPr/>
          <p:nvPr/>
        </p:nvSpPr>
        <p:spPr bwMode="auto">
          <a:xfrm>
            <a:off x="4580965" y="304800"/>
            <a:ext cx="1335741" cy="439271"/>
          </a:xfrm>
          <a:prstGeom prst="roundRect">
            <a:avLst/>
          </a:prstGeom>
          <a:noFill/>
          <a:ln w="53975">
            <a:solidFill>
              <a:srgbClr val="CC0000"/>
            </a:solidFill>
            <a:miter lim="800000"/>
            <a:headEnd/>
            <a:tailEnd/>
          </a:ln>
        </p:spPr>
        <p:txBody>
          <a:bodyPr wrap="none" rtlCol="0" anchor="ctr"/>
          <a:lstStyle/>
          <a:p>
            <a:pPr algn="ctr"/>
            <a:endParaRPr lang="zh-CN" altLang="en-US">
              <a:ea typeface="宋体" charset="-122"/>
            </a:endParaRPr>
          </a:p>
        </p:txBody>
      </p:sp>
      <p:sp>
        <p:nvSpPr>
          <p:cNvPr id="4" name="椭圆形标注 3"/>
          <p:cNvSpPr/>
          <p:nvPr/>
        </p:nvSpPr>
        <p:spPr bwMode="auto">
          <a:xfrm>
            <a:off x="6849035" y="430306"/>
            <a:ext cx="1676400" cy="1264024"/>
          </a:xfrm>
          <a:prstGeom prst="wedgeEllipseCallout">
            <a:avLst>
              <a:gd name="adj1" fmla="val -98908"/>
              <a:gd name="adj2" fmla="val -21730"/>
            </a:avLst>
          </a:prstGeom>
          <a:noFill/>
          <a:ln w="53975">
            <a:solidFill>
              <a:srgbClr val="CC0000"/>
            </a:solidFill>
            <a:miter lim="800000"/>
            <a:headEnd/>
            <a:tailEnd/>
          </a:ln>
        </p:spPr>
        <p:txBody>
          <a:bodyPr wrap="none" rtlCol="0" anchor="ctr"/>
          <a:lstStyle/>
          <a:p>
            <a:pPr algn="ctr"/>
            <a:r>
              <a:rPr lang="zh-CN" altLang="en-US" dirty="0" smtClean="0">
                <a:ea typeface="宋体" charset="-122"/>
              </a:rPr>
              <a:t>文字识别工具</a:t>
            </a:r>
            <a:endParaRPr lang="en-US" altLang="zh-CN" dirty="0" smtClean="0">
              <a:ea typeface="宋体" charset="-122"/>
            </a:endParaRPr>
          </a:p>
          <a:p>
            <a:pPr algn="ctr"/>
            <a:r>
              <a:rPr lang="zh-CN" altLang="en-US" dirty="0" smtClean="0">
                <a:ea typeface="宋体" charset="-122"/>
              </a:rPr>
              <a:t>标注绘制工具</a:t>
            </a:r>
            <a:endParaRPr lang="zh-CN" altLang="en-US" dirty="0">
              <a:ea typeface="宋体" charset="-122"/>
            </a:endParaRPr>
          </a:p>
        </p:txBody>
      </p:sp>
    </p:spTree>
    <p:extLst>
      <p:ext uri="{BB962C8B-B14F-4D97-AF65-F5344CB8AC3E}">
        <p14:creationId xmlns:p14="http://schemas.microsoft.com/office/powerpoint/2010/main" val="351394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14517" y="322358"/>
            <a:ext cx="8911687" cy="747490"/>
          </a:xfrm>
        </p:spPr>
        <p:txBody>
          <a:bodyPr/>
          <a:lstStyle/>
          <a:p>
            <a:r>
              <a:rPr lang="zh-CN" altLang="en-US" dirty="0" smtClean="0"/>
              <a:t>外文电子书检索及利用</a:t>
            </a:r>
            <a:endParaRPr lang="zh-CN" altLang="en-US" dirty="0"/>
          </a:p>
        </p:txBody>
      </p:sp>
      <p:sp>
        <p:nvSpPr>
          <p:cNvPr id="3" name="内容占位符 2"/>
          <p:cNvSpPr>
            <a:spLocks noGrp="1"/>
          </p:cNvSpPr>
          <p:nvPr>
            <p:ph idx="1"/>
          </p:nvPr>
        </p:nvSpPr>
        <p:spPr>
          <a:xfrm>
            <a:off x="1225296" y="1380744"/>
            <a:ext cx="10279316" cy="5138928"/>
          </a:xfrm>
        </p:spPr>
        <p:txBody>
          <a:bodyPr>
            <a:normAutofit fontScale="70000" lnSpcReduction="20000"/>
          </a:bodyPr>
          <a:lstStyle/>
          <a:p>
            <a:r>
              <a:rPr lang="zh-CN" altLang="en-US" sz="2900" b="1" dirty="0"/>
              <a:t>易阅</a:t>
            </a:r>
            <a:r>
              <a:rPr lang="zh-CN" altLang="en-US" sz="2900" b="1" dirty="0" smtClean="0"/>
              <a:t>通</a:t>
            </a:r>
            <a:r>
              <a:rPr lang="en-US" altLang="zh-CN" sz="2400" dirty="0" smtClean="0"/>
              <a:t>CNP--</a:t>
            </a:r>
            <a:r>
              <a:rPr lang="en-US" altLang="zh-CN" sz="2400" dirty="0" err="1" smtClean="0"/>
              <a:t>eReading</a:t>
            </a:r>
            <a:r>
              <a:rPr lang="zh-CN" altLang="en-US" sz="2900" b="1" dirty="0" smtClean="0"/>
              <a:t>为</a:t>
            </a:r>
            <a:r>
              <a:rPr lang="zh-CN" altLang="en-US" sz="2900" b="1" dirty="0"/>
              <a:t>图书馆读者提供</a:t>
            </a:r>
            <a:r>
              <a:rPr lang="zh-CN" altLang="en-US" dirty="0"/>
              <a:t>： </a:t>
            </a:r>
          </a:p>
          <a:p>
            <a:pPr marL="0" indent="0">
              <a:buNone/>
            </a:pPr>
            <a:r>
              <a:rPr lang="zh-CN" altLang="en-US" sz="2200" dirty="0"/>
              <a:t>◎   友好简便的资源导航 </a:t>
            </a:r>
          </a:p>
          <a:p>
            <a:pPr marL="0" indent="0">
              <a:buNone/>
            </a:pPr>
            <a:r>
              <a:rPr lang="zh-CN" altLang="en-US" sz="2200" dirty="0"/>
              <a:t>◎   高效全文检索、便捷收藏 </a:t>
            </a:r>
          </a:p>
          <a:p>
            <a:pPr marL="0" indent="0">
              <a:buNone/>
            </a:pPr>
            <a:r>
              <a:rPr lang="zh-CN" altLang="en-US" sz="2200" dirty="0"/>
              <a:t>◎   注释笔记、引文输出管理 </a:t>
            </a:r>
          </a:p>
          <a:p>
            <a:pPr marL="0" indent="0">
              <a:buNone/>
            </a:pPr>
            <a:r>
              <a:rPr lang="zh-CN" altLang="en-US" sz="2200" dirty="0"/>
              <a:t>◎   向图书馆推荐图书订购 </a:t>
            </a:r>
          </a:p>
          <a:p>
            <a:pPr marL="0" indent="0">
              <a:buNone/>
            </a:pPr>
            <a:r>
              <a:rPr lang="zh-CN" altLang="en-US" dirty="0"/>
              <a:t>  </a:t>
            </a:r>
          </a:p>
          <a:p>
            <a:r>
              <a:rPr lang="zh-CN" altLang="en-US" sz="2900" b="1" dirty="0"/>
              <a:t>开通学科为：</a:t>
            </a:r>
            <a:r>
              <a:rPr lang="zh-CN" altLang="en-US" sz="2900" dirty="0"/>
              <a:t> </a:t>
            </a:r>
          </a:p>
          <a:p>
            <a:pPr marL="0" indent="0">
              <a:buNone/>
            </a:pPr>
            <a:r>
              <a:rPr lang="zh-CN" altLang="en-US" sz="2200" dirty="0" smtClean="0"/>
              <a:t>        法律</a:t>
            </a:r>
            <a:r>
              <a:rPr lang="zh-CN" altLang="en-US" sz="2200" dirty="0"/>
              <a:t>、金融、财经、社科 </a:t>
            </a:r>
          </a:p>
          <a:p>
            <a:pPr marL="0" indent="0">
              <a:buNone/>
            </a:pPr>
            <a:r>
              <a:rPr lang="zh-CN" altLang="en-US" dirty="0"/>
              <a:t>  </a:t>
            </a:r>
          </a:p>
          <a:p>
            <a:r>
              <a:rPr lang="zh-CN" altLang="en-US" sz="2300" b="1" dirty="0"/>
              <a:t>开通出版社包括：</a:t>
            </a:r>
            <a:r>
              <a:rPr lang="zh-CN" altLang="en-US" sz="2300" dirty="0"/>
              <a:t> </a:t>
            </a:r>
          </a:p>
          <a:p>
            <a:pPr>
              <a:buFont typeface="Wingdings" panose="05000000000000000000" pitchFamily="2" charset="2"/>
              <a:buChar char="Ø"/>
            </a:pPr>
            <a:r>
              <a:rPr lang="en-US" altLang="zh-CN" sz="2000" dirty="0"/>
              <a:t>Elsevier Science </a:t>
            </a:r>
          </a:p>
          <a:p>
            <a:pPr>
              <a:buFont typeface="Wingdings" panose="05000000000000000000" pitchFamily="2" charset="2"/>
              <a:buChar char="Ø"/>
            </a:pPr>
            <a:r>
              <a:rPr lang="en-US" altLang="zh-CN" sz="2000" dirty="0"/>
              <a:t>Kluwer Law International </a:t>
            </a:r>
          </a:p>
          <a:p>
            <a:pPr>
              <a:buFont typeface="Wingdings" panose="05000000000000000000" pitchFamily="2" charset="2"/>
              <a:buChar char="Ø"/>
            </a:pPr>
            <a:r>
              <a:rPr lang="en-US" altLang="zh-CN" sz="2000" dirty="0" err="1" smtClean="0"/>
              <a:t>Ashgate</a:t>
            </a:r>
            <a:r>
              <a:rPr lang="en-US" altLang="zh-CN" sz="2000" dirty="0" smtClean="0"/>
              <a:t> </a:t>
            </a:r>
            <a:r>
              <a:rPr lang="en-US" altLang="zh-CN" sz="2000" dirty="0"/>
              <a:t>Publishing Ltd. </a:t>
            </a:r>
          </a:p>
          <a:p>
            <a:pPr>
              <a:buFont typeface="Wingdings" panose="05000000000000000000" pitchFamily="2" charset="2"/>
              <a:buChar char="Ø"/>
            </a:pPr>
            <a:r>
              <a:rPr lang="en-US" altLang="zh-CN" sz="2000" dirty="0"/>
              <a:t>CCH </a:t>
            </a:r>
          </a:p>
          <a:p>
            <a:pPr>
              <a:buFont typeface="Wingdings" panose="05000000000000000000" pitchFamily="2" charset="2"/>
              <a:buChar char="Ø"/>
            </a:pPr>
            <a:r>
              <a:rPr lang="en-US" altLang="zh-CN" sz="2000" dirty="0"/>
              <a:t>John Wiley &amp; Sons Inc. </a:t>
            </a:r>
          </a:p>
          <a:p>
            <a:pPr>
              <a:buFont typeface="Wingdings" panose="05000000000000000000" pitchFamily="2" charset="2"/>
              <a:buChar char="Ø"/>
            </a:pPr>
            <a:r>
              <a:rPr lang="en-US" altLang="zh-CN" sz="2000" dirty="0"/>
              <a:t>Princeton University Press  </a:t>
            </a:r>
          </a:p>
          <a:p>
            <a:endParaRPr lang="zh-CN" altLang="en-US" dirty="0"/>
          </a:p>
        </p:txBody>
      </p:sp>
    </p:spTree>
    <p:extLst>
      <p:ext uri="{BB962C8B-B14F-4D97-AF65-F5344CB8AC3E}">
        <p14:creationId xmlns:p14="http://schemas.microsoft.com/office/powerpoint/2010/main" val="25550698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内容占位符 1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21208" y="685800"/>
            <a:ext cx="10963657" cy="6089904"/>
          </a:xfrm>
        </p:spPr>
      </p:pic>
      <p:sp>
        <p:nvSpPr>
          <p:cNvPr id="2" name="标题 1"/>
          <p:cNvSpPr>
            <a:spLocks noGrp="1"/>
          </p:cNvSpPr>
          <p:nvPr>
            <p:ph type="title"/>
          </p:nvPr>
        </p:nvSpPr>
        <p:spPr>
          <a:xfrm>
            <a:off x="1523077" y="66326"/>
            <a:ext cx="8911687" cy="619474"/>
          </a:xfrm>
        </p:spPr>
        <p:txBody>
          <a:bodyPr>
            <a:normAutofit fontScale="90000"/>
          </a:bodyPr>
          <a:lstStyle/>
          <a:p>
            <a:r>
              <a:rPr lang="zh-CN" altLang="en-US" dirty="0" smtClean="0"/>
              <a:t>外文电子书检索及利用</a:t>
            </a:r>
            <a:endParaRPr lang="zh-CN" altLang="en-US" dirty="0"/>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3036" y="1305274"/>
            <a:ext cx="1333500" cy="3028950"/>
          </a:xfrm>
          <a:prstGeom prst="rect">
            <a:avLst/>
          </a:prstGeom>
        </p:spPr>
      </p:pic>
      <p:sp>
        <p:nvSpPr>
          <p:cNvPr id="17" name="Rectangle 6"/>
          <p:cNvSpPr>
            <a:spLocks noChangeArrowheads="1"/>
          </p:cNvSpPr>
          <p:nvPr/>
        </p:nvSpPr>
        <p:spPr bwMode="auto">
          <a:xfrm>
            <a:off x="6085252" y="4086406"/>
            <a:ext cx="969263" cy="320040"/>
          </a:xfrm>
          <a:prstGeom prst="rect">
            <a:avLst/>
          </a:prstGeom>
          <a:noFill/>
          <a:ln w="53975">
            <a:solidFill>
              <a:srgbClr val="CC0000"/>
            </a:solidFill>
            <a:miter lim="800000"/>
            <a:headEnd/>
            <a:tailEnd/>
          </a:ln>
        </p:spPr>
        <p:txBody>
          <a:bodyPr wrap="none" anchor="ctr"/>
          <a:lstStyle/>
          <a:p>
            <a:endParaRPr lang="zh-CN" altLang="en-US">
              <a:ea typeface="宋体" charset="-122"/>
            </a:endParaRPr>
          </a:p>
        </p:txBody>
      </p:sp>
    </p:spTree>
    <p:extLst>
      <p:ext uri="{BB962C8B-B14F-4D97-AF65-F5344CB8AC3E}">
        <p14:creationId xmlns:p14="http://schemas.microsoft.com/office/powerpoint/2010/main" val="2167586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906" y="-64008"/>
            <a:ext cx="9965531" cy="6858000"/>
          </a:xfrm>
          <a:prstGeom prst="rect">
            <a:avLst/>
          </a:prstGeom>
        </p:spPr>
      </p:pic>
      <p:sp>
        <p:nvSpPr>
          <p:cNvPr id="3" name="Rectangle 6"/>
          <p:cNvSpPr>
            <a:spLocks noChangeArrowheads="1"/>
          </p:cNvSpPr>
          <p:nvPr/>
        </p:nvSpPr>
        <p:spPr bwMode="auto">
          <a:xfrm>
            <a:off x="1110916" y="699247"/>
            <a:ext cx="2244932" cy="5957585"/>
          </a:xfrm>
          <a:prstGeom prst="rect">
            <a:avLst/>
          </a:prstGeom>
          <a:noFill/>
          <a:ln w="53975">
            <a:solidFill>
              <a:srgbClr val="CC0000"/>
            </a:solidFill>
            <a:miter lim="800000"/>
            <a:headEnd/>
            <a:tailEnd/>
          </a:ln>
        </p:spPr>
        <p:txBody>
          <a:bodyPr wrap="none" anchor="ctr"/>
          <a:lstStyle/>
          <a:p>
            <a:endParaRPr lang="zh-CN" altLang="en-US">
              <a:ea typeface="宋体" charset="-122"/>
            </a:endParaRPr>
          </a:p>
        </p:txBody>
      </p:sp>
    </p:spTree>
    <p:extLst>
      <p:ext uri="{BB962C8B-B14F-4D97-AF65-F5344CB8AC3E}">
        <p14:creationId xmlns:p14="http://schemas.microsoft.com/office/powerpoint/2010/main" val="617071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978" y="137160"/>
            <a:ext cx="10058400" cy="6720840"/>
          </a:xfrm>
          <a:prstGeom prst="rect">
            <a:avLst/>
          </a:prstGeom>
        </p:spPr>
      </p:pic>
      <p:sp>
        <p:nvSpPr>
          <p:cNvPr id="4" name="Rectangle 6"/>
          <p:cNvSpPr>
            <a:spLocks noChangeArrowheads="1"/>
          </p:cNvSpPr>
          <p:nvPr/>
        </p:nvSpPr>
        <p:spPr bwMode="auto">
          <a:xfrm>
            <a:off x="1504108" y="3921814"/>
            <a:ext cx="969263" cy="320040"/>
          </a:xfrm>
          <a:prstGeom prst="rect">
            <a:avLst/>
          </a:prstGeom>
          <a:noFill/>
          <a:ln w="53975">
            <a:solidFill>
              <a:srgbClr val="CC0000"/>
            </a:solidFill>
            <a:miter lim="800000"/>
            <a:headEnd/>
            <a:tailEnd/>
          </a:ln>
        </p:spPr>
        <p:txBody>
          <a:bodyPr wrap="none" anchor="ctr"/>
          <a:lstStyle/>
          <a:p>
            <a:endParaRPr lang="zh-CN" altLang="en-US">
              <a:ea typeface="宋体" charset="-122"/>
            </a:endParaRPr>
          </a:p>
        </p:txBody>
      </p:sp>
    </p:spTree>
    <p:extLst>
      <p:ext uri="{BB962C8B-B14F-4D97-AF65-F5344CB8AC3E}">
        <p14:creationId xmlns:p14="http://schemas.microsoft.com/office/powerpoint/2010/main" val="267925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657" y="0"/>
            <a:ext cx="11777472" cy="685800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 y="0"/>
            <a:ext cx="3948322" cy="6858000"/>
          </a:xfrm>
          <a:prstGeom prst="rect">
            <a:avLst/>
          </a:prstGeom>
        </p:spPr>
      </p:pic>
      <p:sp>
        <p:nvSpPr>
          <p:cNvPr id="4" name="椭圆形标注 3"/>
          <p:cNvSpPr/>
          <p:nvPr/>
        </p:nvSpPr>
        <p:spPr bwMode="auto">
          <a:xfrm>
            <a:off x="9784080" y="640080"/>
            <a:ext cx="2407920" cy="2183802"/>
          </a:xfrm>
          <a:prstGeom prst="wedgeEllipseCallout">
            <a:avLst>
              <a:gd name="adj1" fmla="val -53111"/>
              <a:gd name="adj2" fmla="val 42815"/>
            </a:avLst>
          </a:prstGeom>
          <a:noFill/>
          <a:ln w="53975">
            <a:solidFill>
              <a:srgbClr val="CC0000"/>
            </a:solidFill>
            <a:miter lim="800000"/>
            <a:headEnd/>
            <a:tailEnd/>
          </a:ln>
        </p:spPr>
        <p:txBody>
          <a:bodyPr wrap="none" rtlCol="0" anchor="ctr"/>
          <a:lstStyle/>
          <a:p>
            <a:pPr algn="ctr"/>
            <a:r>
              <a:rPr lang="zh-CN" altLang="en-US" dirty="0" smtClean="0">
                <a:ea typeface="宋体" charset="-122"/>
              </a:rPr>
              <a:t>搜索文中内容</a:t>
            </a:r>
            <a:endParaRPr lang="en-US" altLang="zh-CN" dirty="0" smtClean="0">
              <a:ea typeface="宋体" charset="-122"/>
            </a:endParaRPr>
          </a:p>
          <a:p>
            <a:pPr algn="ctr"/>
            <a:r>
              <a:rPr lang="zh-CN" altLang="en-US" dirty="0">
                <a:ea typeface="宋体" charset="-122"/>
              </a:rPr>
              <a:t>最多</a:t>
            </a:r>
            <a:r>
              <a:rPr lang="zh-CN" altLang="en-US" dirty="0" smtClean="0">
                <a:ea typeface="宋体" charset="-122"/>
              </a:rPr>
              <a:t>下载页数每本书都不同</a:t>
            </a:r>
            <a:endParaRPr lang="en-US" altLang="zh-CN" dirty="0" smtClean="0">
              <a:ea typeface="宋体" charset="-122"/>
            </a:endParaRPr>
          </a:p>
          <a:p>
            <a:pPr algn="ctr"/>
            <a:r>
              <a:rPr lang="zh-CN" altLang="en-US" dirty="0" smtClean="0">
                <a:ea typeface="宋体" charset="-122"/>
              </a:rPr>
              <a:t>根据具体情况下载</a:t>
            </a:r>
            <a:endParaRPr lang="zh-CN" altLang="en-US" dirty="0">
              <a:ea typeface="宋体" charset="-122"/>
            </a:endParaRPr>
          </a:p>
        </p:txBody>
      </p:sp>
    </p:spTree>
    <p:extLst>
      <p:ext uri="{BB962C8B-B14F-4D97-AF65-F5344CB8AC3E}">
        <p14:creationId xmlns:p14="http://schemas.microsoft.com/office/powerpoint/2010/main" val="279838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059" y="0"/>
            <a:ext cx="10553191" cy="6752005"/>
          </a:xfrm>
          <a:prstGeom prst="rect">
            <a:avLst/>
          </a:prstGeom>
        </p:spPr>
      </p:pic>
      <p:sp>
        <p:nvSpPr>
          <p:cNvPr id="3" name="Rectangle 6"/>
          <p:cNvSpPr>
            <a:spLocks noChangeArrowheads="1"/>
          </p:cNvSpPr>
          <p:nvPr/>
        </p:nvSpPr>
        <p:spPr bwMode="auto">
          <a:xfrm>
            <a:off x="5152923" y="0"/>
            <a:ext cx="2825665" cy="320040"/>
          </a:xfrm>
          <a:prstGeom prst="rect">
            <a:avLst/>
          </a:prstGeom>
          <a:noFill/>
          <a:ln w="53975">
            <a:solidFill>
              <a:srgbClr val="CC0000"/>
            </a:solidFill>
            <a:miter lim="800000"/>
            <a:headEnd/>
            <a:tailEnd/>
          </a:ln>
        </p:spPr>
        <p:txBody>
          <a:bodyPr wrap="none" anchor="ctr"/>
          <a:lstStyle/>
          <a:p>
            <a:endParaRPr lang="zh-CN" altLang="en-US">
              <a:ea typeface="宋体" charset="-122"/>
            </a:endParaRPr>
          </a:p>
        </p:txBody>
      </p:sp>
      <p:sp>
        <p:nvSpPr>
          <p:cNvPr id="4" name="椭圆形标注 3"/>
          <p:cNvSpPr/>
          <p:nvPr/>
        </p:nvSpPr>
        <p:spPr bwMode="auto">
          <a:xfrm>
            <a:off x="6768353" y="869576"/>
            <a:ext cx="2052918" cy="1703295"/>
          </a:xfrm>
          <a:prstGeom prst="wedgeEllipseCallout">
            <a:avLst>
              <a:gd name="adj1" fmla="val -111226"/>
              <a:gd name="adj2" fmla="val -75395"/>
            </a:avLst>
          </a:prstGeom>
          <a:solidFill>
            <a:schemeClr val="bg2"/>
          </a:solidFill>
          <a:ln w="53975">
            <a:solidFill>
              <a:srgbClr val="CC0000"/>
            </a:solidFill>
            <a:miter lim="800000"/>
            <a:headEnd/>
            <a:tailEnd/>
          </a:ln>
        </p:spPr>
        <p:txBody>
          <a:bodyPr wrap="none" rtlCol="0" anchor="ctr"/>
          <a:lstStyle/>
          <a:p>
            <a:pPr algn="ctr"/>
            <a:r>
              <a:rPr lang="zh-CN" altLang="en-US" dirty="0" smtClean="0">
                <a:ea typeface="宋体" charset="-122"/>
              </a:rPr>
              <a:t>注册登录状态能够</a:t>
            </a:r>
            <a:endParaRPr lang="en-US" altLang="zh-CN" dirty="0" smtClean="0">
              <a:ea typeface="宋体" charset="-122"/>
            </a:endParaRPr>
          </a:p>
          <a:p>
            <a:pPr algn="ctr"/>
            <a:r>
              <a:rPr lang="zh-CN" altLang="en-US" dirty="0" smtClean="0">
                <a:ea typeface="宋体" charset="-122"/>
              </a:rPr>
              <a:t>使用更多阅读工具</a:t>
            </a:r>
            <a:endParaRPr lang="zh-CN" altLang="en-US" dirty="0">
              <a:ea typeface="宋体" charset="-122"/>
            </a:endParaRPr>
          </a:p>
        </p:txBody>
      </p:sp>
    </p:spTree>
    <p:extLst>
      <p:ext uri="{BB962C8B-B14F-4D97-AF65-F5344CB8AC3E}">
        <p14:creationId xmlns:p14="http://schemas.microsoft.com/office/powerpoint/2010/main" val="19423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764" y="0"/>
            <a:ext cx="10500225" cy="6858000"/>
          </a:xfrm>
          <a:prstGeom prst="rect">
            <a:avLst/>
          </a:prstGeom>
        </p:spPr>
      </p:pic>
      <p:sp>
        <p:nvSpPr>
          <p:cNvPr id="3" name="Rectangle 6"/>
          <p:cNvSpPr>
            <a:spLocks noChangeArrowheads="1"/>
          </p:cNvSpPr>
          <p:nvPr/>
        </p:nvSpPr>
        <p:spPr bwMode="auto">
          <a:xfrm>
            <a:off x="858828" y="3603812"/>
            <a:ext cx="1848513" cy="320040"/>
          </a:xfrm>
          <a:prstGeom prst="rect">
            <a:avLst/>
          </a:prstGeom>
          <a:noFill/>
          <a:ln w="53975">
            <a:solidFill>
              <a:srgbClr val="CC0000"/>
            </a:solidFill>
            <a:miter lim="800000"/>
            <a:headEnd/>
            <a:tailEnd/>
          </a:ln>
        </p:spPr>
        <p:txBody>
          <a:bodyPr wrap="none" anchor="ctr"/>
          <a:lstStyle/>
          <a:p>
            <a:endParaRPr lang="zh-CN" altLang="en-US">
              <a:ea typeface="宋体" charset="-122"/>
            </a:endParaRPr>
          </a:p>
        </p:txBody>
      </p:sp>
    </p:spTree>
    <p:extLst>
      <p:ext uri="{BB962C8B-B14F-4D97-AF65-F5344CB8AC3E}">
        <p14:creationId xmlns:p14="http://schemas.microsoft.com/office/powerpoint/2010/main" val="232705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588" y="105874"/>
            <a:ext cx="11304494" cy="6635585"/>
          </a:xfrm>
          <a:prstGeom prst="rect">
            <a:avLst/>
          </a:prstGeom>
        </p:spPr>
      </p:pic>
      <p:sp>
        <p:nvSpPr>
          <p:cNvPr id="3" name="Rectangle 6"/>
          <p:cNvSpPr>
            <a:spLocks noChangeArrowheads="1"/>
          </p:cNvSpPr>
          <p:nvPr/>
        </p:nvSpPr>
        <p:spPr bwMode="auto">
          <a:xfrm>
            <a:off x="8837418" y="1918447"/>
            <a:ext cx="1310630" cy="708212"/>
          </a:xfrm>
          <a:prstGeom prst="rect">
            <a:avLst/>
          </a:prstGeom>
          <a:noFill/>
          <a:ln w="53975">
            <a:solidFill>
              <a:srgbClr val="CC0000"/>
            </a:solidFill>
            <a:miter lim="800000"/>
            <a:headEnd/>
            <a:tailEnd/>
          </a:ln>
        </p:spPr>
        <p:txBody>
          <a:bodyPr wrap="none" anchor="ctr"/>
          <a:lstStyle/>
          <a:p>
            <a:endParaRPr lang="zh-CN" altLang="en-US">
              <a:ea typeface="宋体"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588" y="105874"/>
            <a:ext cx="3775111" cy="6858000"/>
          </a:xfrm>
          <a:prstGeom prst="rect">
            <a:avLst/>
          </a:prstGeom>
        </p:spPr>
      </p:pic>
    </p:spTree>
    <p:extLst>
      <p:ext uri="{BB962C8B-B14F-4D97-AF65-F5344CB8AC3E}">
        <p14:creationId xmlns:p14="http://schemas.microsoft.com/office/powerpoint/2010/main" val="271210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0081" y="148622"/>
            <a:ext cx="9803828" cy="747490"/>
          </a:xfrm>
        </p:spPr>
        <p:txBody>
          <a:bodyPr/>
          <a:lstStyle/>
          <a:p>
            <a:r>
              <a:rPr lang="zh-CN" altLang="en-US" dirty="0" smtClean="0"/>
              <a:t>经济类图书</a:t>
            </a:r>
            <a:endParaRPr lang="zh-CN" altLang="en-US" dirty="0"/>
          </a:p>
        </p:txBody>
      </p:sp>
      <p:sp>
        <p:nvSpPr>
          <p:cNvPr id="3" name="内容占位符 2"/>
          <p:cNvSpPr>
            <a:spLocks noGrp="1"/>
          </p:cNvSpPr>
          <p:nvPr>
            <p:ph idx="1"/>
          </p:nvPr>
        </p:nvSpPr>
        <p:spPr>
          <a:xfrm>
            <a:off x="502920" y="996696"/>
            <a:ext cx="11001692" cy="5632704"/>
          </a:xfrm>
        </p:spPr>
        <p:txBody>
          <a:bodyPr/>
          <a:lstStyle/>
          <a:p>
            <a:r>
              <a:rPr lang="zh-CN" altLang="en-US" dirty="0"/>
              <a:t>世界银行在线图书馆（</a:t>
            </a:r>
            <a:r>
              <a:rPr lang="en-US" altLang="zh-CN" dirty="0"/>
              <a:t>World Bank </a:t>
            </a:r>
            <a:r>
              <a:rPr lang="en-US" altLang="zh-CN" dirty="0" err="1"/>
              <a:t>eLibrary</a:t>
            </a:r>
            <a:r>
              <a:rPr lang="zh-CN" altLang="en-US" dirty="0"/>
              <a:t>）面向全球提供世界银行所拥有的财经类学术资源访问服务，收录了世界银行所有经过严格同行评审后发表的正式出版物和学术文章，总计超过</a:t>
            </a:r>
            <a:r>
              <a:rPr lang="en-US" altLang="zh-CN" dirty="0"/>
              <a:t>6000</a:t>
            </a:r>
            <a:r>
              <a:rPr lang="zh-CN" altLang="en-US" dirty="0"/>
              <a:t>篇全文资源，</a:t>
            </a:r>
            <a:r>
              <a:rPr lang="zh-CN" altLang="en-US" b="1" dirty="0"/>
              <a:t>主要包括：</a:t>
            </a:r>
            <a:r>
              <a:rPr lang="zh-CN" altLang="en-US" dirty="0"/>
              <a:t> </a:t>
            </a:r>
          </a:p>
          <a:p>
            <a:r>
              <a:rPr lang="en-US" altLang="zh-CN" dirty="0"/>
              <a:t>1.    Development Outreach</a:t>
            </a:r>
            <a:r>
              <a:rPr lang="zh-CN" altLang="en-US" dirty="0"/>
              <a:t>、</a:t>
            </a:r>
            <a:r>
              <a:rPr lang="en-US" altLang="zh-CN" dirty="0"/>
              <a:t>World Bank Economic Review</a:t>
            </a:r>
            <a:r>
              <a:rPr lang="zh-CN" altLang="en-US" dirty="0"/>
              <a:t>和</a:t>
            </a:r>
            <a:r>
              <a:rPr lang="en-US" altLang="zh-CN" dirty="0"/>
              <a:t>World Bank Research Observer</a:t>
            </a:r>
            <a:r>
              <a:rPr lang="zh-CN" altLang="en-US" dirty="0"/>
              <a:t>三种期刊</a:t>
            </a:r>
            <a:r>
              <a:rPr lang="en-US" altLang="zh-CN" dirty="0"/>
              <a:t>1996</a:t>
            </a:r>
            <a:r>
              <a:rPr lang="zh-CN" altLang="en-US" dirty="0"/>
              <a:t>年以后的所有文章； </a:t>
            </a:r>
          </a:p>
          <a:p>
            <a:r>
              <a:rPr lang="en-US" altLang="zh-CN" dirty="0"/>
              <a:t>2.   </a:t>
            </a:r>
            <a:r>
              <a:rPr lang="zh-CN" altLang="en-US" dirty="0" smtClean="0"/>
              <a:t>发展</a:t>
            </a:r>
            <a:r>
              <a:rPr lang="zh-CN" altLang="en-US" dirty="0"/>
              <a:t>经济学（</a:t>
            </a:r>
            <a:r>
              <a:rPr lang="en-US" altLang="zh-CN" dirty="0"/>
              <a:t>Development </a:t>
            </a:r>
            <a:r>
              <a:rPr lang="en-US" altLang="zh-CN" dirty="0" err="1"/>
              <a:t>Economics,DEC</a:t>
            </a:r>
            <a:r>
              <a:rPr lang="zh-CN" altLang="en-US" dirty="0"/>
              <a:t>）政策研究</a:t>
            </a:r>
            <a:r>
              <a:rPr lang="en-US" altLang="zh-CN" dirty="0"/>
              <a:t>1995</a:t>
            </a:r>
            <a:r>
              <a:rPr lang="zh-CN" altLang="en-US" dirty="0"/>
              <a:t>年以来的工作报告，超过</a:t>
            </a:r>
            <a:r>
              <a:rPr lang="en-US" altLang="zh-CN" dirty="0"/>
              <a:t>3900</a:t>
            </a:r>
            <a:r>
              <a:rPr lang="zh-CN" altLang="en-US" dirty="0"/>
              <a:t>份； </a:t>
            </a:r>
          </a:p>
          <a:p>
            <a:r>
              <a:rPr lang="en-US" altLang="zh-CN" dirty="0">
                <a:solidFill>
                  <a:srgbClr val="FF0000"/>
                </a:solidFill>
              </a:rPr>
              <a:t>3.    </a:t>
            </a:r>
            <a:r>
              <a:rPr lang="en-US" altLang="zh-CN" dirty="0" smtClean="0">
                <a:solidFill>
                  <a:srgbClr val="FF0000"/>
                </a:solidFill>
              </a:rPr>
              <a:t>1970</a:t>
            </a:r>
            <a:r>
              <a:rPr lang="zh-CN" altLang="en-US" dirty="0">
                <a:solidFill>
                  <a:srgbClr val="FF0000"/>
                </a:solidFill>
              </a:rPr>
              <a:t>年以来正式出版的电子书、各类报告和丛书，如</a:t>
            </a:r>
            <a:r>
              <a:rPr lang="en-US" altLang="zh-CN" dirty="0">
                <a:solidFill>
                  <a:srgbClr val="FF0000"/>
                </a:solidFill>
              </a:rPr>
              <a:t>World Development Reports</a:t>
            </a:r>
            <a:r>
              <a:rPr lang="zh-CN" altLang="en-US" dirty="0">
                <a:solidFill>
                  <a:srgbClr val="FF0000"/>
                </a:solidFill>
              </a:rPr>
              <a:t>，总计约</a:t>
            </a:r>
            <a:r>
              <a:rPr lang="en-US" altLang="zh-CN" dirty="0">
                <a:solidFill>
                  <a:srgbClr val="FF0000"/>
                </a:solidFill>
              </a:rPr>
              <a:t>2400</a:t>
            </a:r>
            <a:r>
              <a:rPr lang="zh-CN" altLang="en-US" dirty="0">
                <a:solidFill>
                  <a:srgbClr val="FF0000"/>
                </a:solidFill>
              </a:rPr>
              <a:t>本，含</a:t>
            </a:r>
            <a:r>
              <a:rPr lang="en-US" altLang="zh-CN" dirty="0">
                <a:solidFill>
                  <a:srgbClr val="FF0000"/>
                </a:solidFill>
              </a:rPr>
              <a:t>Book series(</a:t>
            </a:r>
            <a:r>
              <a:rPr lang="zh-CN" altLang="en-US" dirty="0">
                <a:solidFill>
                  <a:srgbClr val="FF0000"/>
                </a:solidFill>
              </a:rPr>
              <a:t>专著</a:t>
            </a:r>
            <a:r>
              <a:rPr lang="en-US" altLang="zh-CN" dirty="0">
                <a:solidFill>
                  <a:srgbClr val="FF0000"/>
                </a:solidFill>
              </a:rPr>
              <a:t>/</a:t>
            </a:r>
            <a:r>
              <a:rPr lang="zh-CN" altLang="en-US" dirty="0">
                <a:solidFill>
                  <a:srgbClr val="FF0000"/>
                </a:solidFill>
              </a:rPr>
              <a:t>丛书</a:t>
            </a:r>
            <a:r>
              <a:rPr lang="en-US" altLang="zh-CN" dirty="0">
                <a:solidFill>
                  <a:srgbClr val="FF0000"/>
                </a:solidFill>
              </a:rPr>
              <a:t>)83</a:t>
            </a:r>
            <a:r>
              <a:rPr lang="zh-CN" altLang="en-US" dirty="0">
                <a:solidFill>
                  <a:srgbClr val="FF0000"/>
                </a:solidFill>
              </a:rPr>
              <a:t>套； </a:t>
            </a:r>
          </a:p>
          <a:p>
            <a:endParaRPr lang="zh-CN" altLang="en-US" dirty="0"/>
          </a:p>
        </p:txBody>
      </p:sp>
    </p:spTree>
    <p:extLst>
      <p:ext uri="{BB962C8B-B14F-4D97-AF65-F5344CB8AC3E}">
        <p14:creationId xmlns:p14="http://schemas.microsoft.com/office/powerpoint/2010/main" val="41385883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504" y="0"/>
            <a:ext cx="10968072" cy="6161729"/>
          </a:xfrm>
          <a:prstGeom prst="rect">
            <a:avLst/>
          </a:prstGeom>
        </p:spPr>
      </p:pic>
      <p:sp>
        <p:nvSpPr>
          <p:cNvPr id="3" name="Rectangle 6"/>
          <p:cNvSpPr>
            <a:spLocks noChangeArrowheads="1"/>
          </p:cNvSpPr>
          <p:nvPr/>
        </p:nvSpPr>
        <p:spPr bwMode="auto">
          <a:xfrm>
            <a:off x="4585636" y="1243584"/>
            <a:ext cx="1696292" cy="1171760"/>
          </a:xfrm>
          <a:prstGeom prst="rect">
            <a:avLst/>
          </a:prstGeom>
          <a:noFill/>
          <a:ln w="53975">
            <a:solidFill>
              <a:srgbClr val="CC0000"/>
            </a:solidFill>
            <a:miter lim="800000"/>
            <a:headEnd/>
            <a:tailEnd/>
          </a:ln>
        </p:spPr>
        <p:txBody>
          <a:bodyPr wrap="none" anchor="ctr"/>
          <a:lstStyle/>
          <a:p>
            <a:endParaRPr lang="zh-CN" altLang="en-US">
              <a:ea typeface="宋体" charset="-122"/>
            </a:endParaRPr>
          </a:p>
        </p:txBody>
      </p:sp>
      <p:sp>
        <p:nvSpPr>
          <p:cNvPr id="4" name="Rectangle 6"/>
          <p:cNvSpPr>
            <a:spLocks noChangeArrowheads="1"/>
          </p:cNvSpPr>
          <p:nvPr/>
        </p:nvSpPr>
        <p:spPr bwMode="auto">
          <a:xfrm>
            <a:off x="8000198" y="3870677"/>
            <a:ext cx="2524546" cy="1185956"/>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sp>
        <p:nvSpPr>
          <p:cNvPr id="5" name="Rectangle 6"/>
          <p:cNvSpPr>
            <a:spLocks noChangeArrowheads="1"/>
          </p:cNvSpPr>
          <p:nvPr/>
        </p:nvSpPr>
        <p:spPr bwMode="auto">
          <a:xfrm>
            <a:off x="2495510" y="3959351"/>
            <a:ext cx="5103154" cy="1188721"/>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sp>
        <p:nvSpPr>
          <p:cNvPr id="6" name="Rectangle 6"/>
          <p:cNvSpPr>
            <a:spLocks noChangeArrowheads="1"/>
          </p:cNvSpPr>
          <p:nvPr/>
        </p:nvSpPr>
        <p:spPr bwMode="auto">
          <a:xfrm>
            <a:off x="4050792" y="3429000"/>
            <a:ext cx="3721608" cy="338328"/>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spTree>
    <p:extLst>
      <p:ext uri="{BB962C8B-B14F-4D97-AF65-F5344CB8AC3E}">
        <p14:creationId xmlns:p14="http://schemas.microsoft.com/office/powerpoint/2010/main" val="1482659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50509" y="112046"/>
            <a:ext cx="8911687" cy="820642"/>
          </a:xfrm>
        </p:spPr>
        <p:txBody>
          <a:bodyPr/>
          <a:lstStyle/>
          <a:p>
            <a:r>
              <a:rPr lang="zh-CN" altLang="en-US" b="1" dirty="0"/>
              <a:t>经济合作发展组织</a:t>
            </a:r>
            <a:r>
              <a:rPr lang="en-US" altLang="zh-CN" b="1" dirty="0"/>
              <a:t>OECD</a:t>
            </a:r>
            <a:r>
              <a:rPr lang="zh-CN" altLang="en-US" b="1" dirty="0"/>
              <a:t>数据库</a:t>
            </a:r>
            <a:endParaRPr lang="zh-CN" altLang="en-US" dirty="0"/>
          </a:p>
        </p:txBody>
      </p:sp>
      <p:sp>
        <p:nvSpPr>
          <p:cNvPr id="3" name="内容占位符 2"/>
          <p:cNvSpPr>
            <a:spLocks noGrp="1"/>
          </p:cNvSpPr>
          <p:nvPr>
            <p:ph idx="1"/>
          </p:nvPr>
        </p:nvSpPr>
        <p:spPr>
          <a:xfrm>
            <a:off x="850392" y="1380744"/>
            <a:ext cx="10654220" cy="5184648"/>
          </a:xfrm>
        </p:spPr>
        <p:txBody>
          <a:bodyPr>
            <a:normAutofit lnSpcReduction="10000"/>
          </a:bodyPr>
          <a:lstStyle/>
          <a:p>
            <a:pPr marL="0" indent="0">
              <a:buNone/>
            </a:pPr>
            <a:r>
              <a:rPr lang="zh-CN" altLang="en-US" dirty="0"/>
              <a:t>成员国包括</a:t>
            </a:r>
            <a:r>
              <a:rPr lang="en-US" altLang="zh-CN" dirty="0"/>
              <a:t>26</a:t>
            </a:r>
            <a:r>
              <a:rPr lang="zh-CN" altLang="en-US" dirty="0"/>
              <a:t>个欧洲国家，还有美国、加拿大、墨西哥，澳大利亚、新西兰、日本、韩国、智利。此外，经合组织与国际劳工组织、粮农组织、国际货币基金、世界银行、国际原子能机构以及其它许多联合国机构保持着官方关系。 </a:t>
            </a:r>
          </a:p>
          <a:p>
            <a:pPr marL="0" indent="0">
              <a:buNone/>
            </a:pPr>
            <a:endParaRPr lang="en-US" altLang="zh-CN" dirty="0" smtClean="0"/>
          </a:p>
          <a:p>
            <a:pPr marL="0" indent="0">
              <a:buNone/>
            </a:pPr>
            <a:r>
              <a:rPr lang="en-US" altLang="zh-CN" dirty="0" smtClean="0"/>
              <a:t>OECD </a:t>
            </a:r>
            <a:r>
              <a:rPr lang="en-US" altLang="zh-CN" dirty="0" err="1"/>
              <a:t>iLibrary</a:t>
            </a:r>
            <a:r>
              <a:rPr lang="zh-CN" altLang="en-US" dirty="0"/>
              <a:t>是经合组织最新推出的网络服务平台，集成了其所出版的图书、期刊、工作分析报告、统计数据等各种信息资源，为用户提供方便、快捷、全面的访问服务。</a:t>
            </a:r>
            <a:r>
              <a:rPr lang="zh-CN" altLang="en-US" b="1" dirty="0"/>
              <a:t>主要有：</a:t>
            </a:r>
            <a:r>
              <a:rPr lang="zh-CN" altLang="en-US" dirty="0"/>
              <a:t> </a:t>
            </a:r>
          </a:p>
          <a:p>
            <a:r>
              <a:rPr lang="en-US" altLang="zh-CN" dirty="0"/>
              <a:t>1.        1,000</a:t>
            </a:r>
            <a:r>
              <a:rPr lang="zh-CN" altLang="en-US" dirty="0"/>
              <a:t>期期刊杂志 （约</a:t>
            </a:r>
            <a:r>
              <a:rPr lang="en-US" altLang="zh-CN" dirty="0"/>
              <a:t>400</a:t>
            </a:r>
            <a:r>
              <a:rPr lang="zh-CN" altLang="en-US" dirty="0"/>
              <a:t>种连续出版物） </a:t>
            </a:r>
          </a:p>
          <a:p>
            <a:r>
              <a:rPr lang="en-US" altLang="zh-CN" dirty="0">
                <a:solidFill>
                  <a:srgbClr val="FF0000"/>
                </a:solidFill>
              </a:rPr>
              <a:t>2.        2,700</a:t>
            </a:r>
            <a:r>
              <a:rPr lang="zh-CN" altLang="en-US" dirty="0">
                <a:solidFill>
                  <a:srgbClr val="FF0000"/>
                </a:solidFill>
              </a:rPr>
              <a:t>份工作报告 </a:t>
            </a:r>
          </a:p>
          <a:p>
            <a:r>
              <a:rPr lang="en-US" altLang="zh-CN" dirty="0"/>
              <a:t>3.        2,500</a:t>
            </a:r>
            <a:r>
              <a:rPr lang="zh-CN" altLang="en-US" dirty="0"/>
              <a:t>份多种语言书写的摘要 </a:t>
            </a:r>
          </a:p>
          <a:p>
            <a:r>
              <a:rPr lang="en-US" altLang="zh-CN" dirty="0">
                <a:solidFill>
                  <a:srgbClr val="FF0000"/>
                </a:solidFill>
              </a:rPr>
              <a:t>4.        5,500</a:t>
            </a:r>
            <a:r>
              <a:rPr lang="zh-CN" altLang="en-US" dirty="0">
                <a:solidFill>
                  <a:srgbClr val="FF0000"/>
                </a:solidFill>
              </a:rPr>
              <a:t>本电子书 </a:t>
            </a:r>
          </a:p>
          <a:p>
            <a:r>
              <a:rPr lang="en-US" altLang="zh-CN" dirty="0"/>
              <a:t>5.        14,000</a:t>
            </a:r>
            <a:r>
              <a:rPr lang="zh-CN" altLang="en-US" dirty="0"/>
              <a:t>张图表 </a:t>
            </a:r>
          </a:p>
          <a:p>
            <a:r>
              <a:rPr lang="en-US" altLang="zh-CN" dirty="0"/>
              <a:t>6.        21,000</a:t>
            </a:r>
            <a:r>
              <a:rPr lang="zh-CN" altLang="en-US" dirty="0"/>
              <a:t>篇章节和文章 </a:t>
            </a:r>
          </a:p>
          <a:p>
            <a:r>
              <a:rPr lang="en-US" altLang="zh-CN" dirty="0">
                <a:solidFill>
                  <a:srgbClr val="FF0000"/>
                </a:solidFill>
              </a:rPr>
              <a:t>7.        34,000</a:t>
            </a:r>
            <a:r>
              <a:rPr lang="zh-CN" altLang="en-US" dirty="0">
                <a:solidFill>
                  <a:srgbClr val="FF0000"/>
                </a:solidFill>
              </a:rPr>
              <a:t>个</a:t>
            </a:r>
            <a:r>
              <a:rPr lang="en-US" altLang="zh-CN" dirty="0">
                <a:solidFill>
                  <a:srgbClr val="FF0000"/>
                </a:solidFill>
              </a:rPr>
              <a:t>MS Excel</a:t>
            </a:r>
            <a:r>
              <a:rPr lang="zh-CN" altLang="en-US" dirty="0">
                <a:solidFill>
                  <a:srgbClr val="FF0000"/>
                </a:solidFill>
              </a:rPr>
              <a:t>表格（全文）的链接 </a:t>
            </a:r>
          </a:p>
          <a:p>
            <a:r>
              <a:rPr lang="en-US" altLang="zh-CN" dirty="0"/>
              <a:t>8.        390</a:t>
            </a:r>
            <a:r>
              <a:rPr lang="zh-CN" altLang="en-US" dirty="0"/>
              <a:t>个可跨库检索的统计数据库（包含</a:t>
            </a:r>
            <a:r>
              <a:rPr lang="en-US" altLang="zh-CN" dirty="0"/>
              <a:t>40</a:t>
            </a:r>
            <a:r>
              <a:rPr lang="zh-CN" altLang="en-US" dirty="0"/>
              <a:t>多亿个数据点） </a:t>
            </a:r>
          </a:p>
          <a:p>
            <a:pPr marL="0" indent="0">
              <a:buNone/>
            </a:pPr>
            <a:endParaRPr lang="zh-CN" altLang="en-US" dirty="0"/>
          </a:p>
        </p:txBody>
      </p:sp>
    </p:spTree>
    <p:extLst>
      <p:ext uri="{BB962C8B-B14F-4D97-AF65-F5344CB8AC3E}">
        <p14:creationId xmlns:p14="http://schemas.microsoft.com/office/powerpoint/2010/main" val="23309291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92" y="-1"/>
            <a:ext cx="11978387" cy="6840737"/>
          </a:xfrm>
          <a:prstGeom prst="rect">
            <a:avLst/>
          </a:prstGeom>
        </p:spPr>
      </p:pic>
      <p:sp>
        <p:nvSpPr>
          <p:cNvPr id="3" name="Rectangle 6"/>
          <p:cNvSpPr>
            <a:spLocks noChangeArrowheads="1"/>
          </p:cNvSpPr>
          <p:nvPr/>
        </p:nvSpPr>
        <p:spPr bwMode="auto">
          <a:xfrm>
            <a:off x="7909560" y="889732"/>
            <a:ext cx="1609344" cy="1643155"/>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91" y="70562"/>
            <a:ext cx="12339085" cy="6686853"/>
          </a:xfrm>
          <a:prstGeom prst="rect">
            <a:avLst/>
          </a:prstGeom>
        </p:spPr>
      </p:pic>
    </p:spTree>
    <p:extLst>
      <p:ext uri="{BB962C8B-B14F-4D97-AF65-F5344CB8AC3E}">
        <p14:creationId xmlns:p14="http://schemas.microsoft.com/office/powerpoint/2010/main" val="80460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806" y="0"/>
            <a:ext cx="11600385" cy="6858000"/>
          </a:xfrm>
          <a:prstGeom prst="rect">
            <a:avLst/>
          </a:prstGeom>
        </p:spPr>
      </p:pic>
    </p:spTree>
    <p:extLst>
      <p:ext uri="{BB962C8B-B14F-4D97-AF65-F5344CB8AC3E}">
        <p14:creationId xmlns:p14="http://schemas.microsoft.com/office/powerpoint/2010/main" val="36595340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87669" y="313214"/>
            <a:ext cx="8911687" cy="701770"/>
          </a:xfrm>
        </p:spPr>
        <p:txBody>
          <a:bodyPr/>
          <a:lstStyle/>
          <a:p>
            <a:r>
              <a:rPr lang="zh-CN" altLang="en-US" b="1" dirty="0"/>
              <a:t>国际货币基金组织</a:t>
            </a:r>
            <a:r>
              <a:rPr lang="en-US" altLang="zh-CN" b="1" dirty="0"/>
              <a:t>IMF</a:t>
            </a:r>
            <a:r>
              <a:rPr lang="zh-CN" altLang="en-US" b="1" dirty="0"/>
              <a:t>在线图书馆</a:t>
            </a:r>
            <a:endParaRPr lang="zh-CN" altLang="en-US" dirty="0"/>
          </a:p>
        </p:txBody>
      </p:sp>
      <p:sp>
        <p:nvSpPr>
          <p:cNvPr id="3" name="内容占位符 2"/>
          <p:cNvSpPr>
            <a:spLocks noGrp="1"/>
          </p:cNvSpPr>
          <p:nvPr>
            <p:ph idx="1"/>
          </p:nvPr>
        </p:nvSpPr>
        <p:spPr>
          <a:xfrm>
            <a:off x="1687669" y="1219200"/>
            <a:ext cx="8911687" cy="3777622"/>
          </a:xfrm>
        </p:spPr>
        <p:txBody>
          <a:bodyPr/>
          <a:lstStyle/>
          <a:p>
            <a:r>
              <a:rPr lang="en-US" altLang="zh-CN" dirty="0"/>
              <a:t>IMF</a:t>
            </a:r>
            <a:r>
              <a:rPr lang="zh-CN" altLang="en-US" dirty="0"/>
              <a:t>收集、加工、发布一系列有关国际货币组织借贷、汇率以及其他经济和金融指标的数据和统计信息，并提供多种版本格式，包括印本、</a:t>
            </a:r>
            <a:r>
              <a:rPr lang="en-US" altLang="zh-CN" dirty="0"/>
              <a:t>CD-ROM</a:t>
            </a:r>
            <a:r>
              <a:rPr lang="zh-CN" altLang="en-US" dirty="0"/>
              <a:t>版，在线版，部分数据同时以年刊</a:t>
            </a:r>
            <a:r>
              <a:rPr lang="en-US" altLang="zh-CN" dirty="0"/>
              <a:t>/</a:t>
            </a:r>
            <a:r>
              <a:rPr lang="zh-CN" altLang="en-US" dirty="0"/>
              <a:t>年鉴的形式出版，是世界最权威经济数据和分析报告来源之一。 </a:t>
            </a:r>
          </a:p>
        </p:txBody>
      </p:sp>
    </p:spTree>
    <p:extLst>
      <p:ext uri="{BB962C8B-B14F-4D97-AF65-F5344CB8AC3E}">
        <p14:creationId xmlns:p14="http://schemas.microsoft.com/office/powerpoint/2010/main" val="14267721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346" y="0"/>
            <a:ext cx="10677094" cy="6971471"/>
          </a:xfrm>
          <a:prstGeom prst="rect">
            <a:avLst/>
          </a:prstGeom>
        </p:spPr>
      </p:pic>
      <p:sp>
        <p:nvSpPr>
          <p:cNvPr id="3" name="Rectangle 6"/>
          <p:cNvSpPr>
            <a:spLocks noChangeArrowheads="1"/>
          </p:cNvSpPr>
          <p:nvPr/>
        </p:nvSpPr>
        <p:spPr bwMode="auto">
          <a:xfrm>
            <a:off x="4479758" y="950976"/>
            <a:ext cx="4243618" cy="850392"/>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spTree>
    <p:extLst>
      <p:ext uri="{BB962C8B-B14F-4D97-AF65-F5344CB8AC3E}">
        <p14:creationId xmlns:p14="http://schemas.microsoft.com/office/powerpoint/2010/main" val="2018540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030" y="0"/>
            <a:ext cx="10949978" cy="6733481"/>
          </a:xfrm>
          <a:prstGeom prst="rect">
            <a:avLst/>
          </a:prstGeom>
        </p:spPr>
      </p:pic>
    </p:spTree>
    <p:extLst>
      <p:ext uri="{BB962C8B-B14F-4D97-AF65-F5344CB8AC3E}">
        <p14:creationId xmlns:p14="http://schemas.microsoft.com/office/powerpoint/2010/main" val="39435734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 y="134548"/>
            <a:ext cx="10901490" cy="6055940"/>
          </a:xfrm>
          <a:prstGeom prst="rect">
            <a:avLst/>
          </a:prstGeom>
        </p:spPr>
      </p:pic>
      <p:sp>
        <p:nvSpPr>
          <p:cNvPr id="3" name="Rectangle 6"/>
          <p:cNvSpPr>
            <a:spLocks noChangeArrowheads="1"/>
          </p:cNvSpPr>
          <p:nvPr/>
        </p:nvSpPr>
        <p:spPr bwMode="auto">
          <a:xfrm>
            <a:off x="5725065" y="5788152"/>
            <a:ext cx="4243618" cy="274320"/>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 y="203586"/>
            <a:ext cx="11000232" cy="5986902"/>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19" y="134548"/>
            <a:ext cx="11237977" cy="6055940"/>
          </a:xfrm>
          <a:prstGeom prst="rect">
            <a:avLst/>
          </a:prstGeom>
        </p:spPr>
      </p:pic>
    </p:spTree>
    <p:extLst>
      <p:ext uri="{BB962C8B-B14F-4D97-AF65-F5344CB8AC3E}">
        <p14:creationId xmlns:p14="http://schemas.microsoft.com/office/powerpoint/2010/main" val="267062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59" y="0"/>
            <a:ext cx="12079025" cy="6720840"/>
          </a:xfrm>
          <a:prstGeom prst="rect">
            <a:avLst/>
          </a:prstGeom>
        </p:spPr>
      </p:pic>
      <p:sp>
        <p:nvSpPr>
          <p:cNvPr id="3" name="Rectangle 6"/>
          <p:cNvSpPr>
            <a:spLocks noChangeArrowheads="1"/>
          </p:cNvSpPr>
          <p:nvPr/>
        </p:nvSpPr>
        <p:spPr bwMode="auto">
          <a:xfrm>
            <a:off x="2038310" y="1399032"/>
            <a:ext cx="650026" cy="402336"/>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994" y="70273"/>
            <a:ext cx="12039353" cy="6452278"/>
          </a:xfrm>
          <a:prstGeom prst="rect">
            <a:avLst/>
          </a:prstGeom>
        </p:spPr>
      </p:pic>
      <p:sp>
        <p:nvSpPr>
          <p:cNvPr id="5" name="Rectangle 6"/>
          <p:cNvSpPr>
            <a:spLocks noChangeArrowheads="1"/>
          </p:cNvSpPr>
          <p:nvPr/>
        </p:nvSpPr>
        <p:spPr bwMode="auto">
          <a:xfrm>
            <a:off x="746359" y="3195828"/>
            <a:ext cx="2746649" cy="2391156"/>
          </a:xfrm>
          <a:prstGeom prst="rect">
            <a:avLst/>
          </a:prstGeom>
          <a:noFill/>
          <a:ln w="53975">
            <a:solidFill>
              <a:srgbClr val="CC0000"/>
            </a:solidFill>
            <a:miter lim="800000"/>
            <a:headEnd/>
            <a:tailE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ea typeface="宋体" charset="-122"/>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4506" y="60007"/>
            <a:ext cx="7124700" cy="6600825"/>
          </a:xfrm>
          <a:prstGeom prst="rect">
            <a:avLst/>
          </a:prstGeom>
        </p:spPr>
      </p:pic>
      <p:pic>
        <p:nvPicPr>
          <p:cNvPr id="7" name="图片 6"/>
          <p:cNvPicPr>
            <a:picLocks noChangeAspect="1"/>
          </p:cNvPicPr>
          <p:nvPr/>
        </p:nvPicPr>
        <p:blipFill>
          <a:blip r:embed="rId5"/>
          <a:stretch>
            <a:fillRect/>
          </a:stretch>
        </p:blipFill>
        <p:spPr>
          <a:xfrm>
            <a:off x="2688336" y="4645152"/>
            <a:ext cx="6665976" cy="557890"/>
          </a:xfrm>
          <a:prstGeom prst="rect">
            <a:avLst/>
          </a:prstGeom>
        </p:spPr>
      </p:pic>
      <p:pic>
        <p:nvPicPr>
          <p:cNvPr id="8" name="图片 7"/>
          <p:cNvPicPr>
            <a:picLocks noChangeAspect="1"/>
          </p:cNvPicPr>
          <p:nvPr/>
        </p:nvPicPr>
        <p:blipFill>
          <a:blip r:embed="rId6"/>
          <a:stretch>
            <a:fillRect/>
          </a:stretch>
        </p:blipFill>
        <p:spPr>
          <a:xfrm>
            <a:off x="156994" y="113172"/>
            <a:ext cx="11589500" cy="6547659"/>
          </a:xfrm>
          <a:prstGeom prst="rect">
            <a:avLst/>
          </a:prstGeom>
        </p:spPr>
      </p:pic>
      <p:sp>
        <p:nvSpPr>
          <p:cNvPr id="9" name="椭圆形标注 8"/>
          <p:cNvSpPr/>
          <p:nvPr/>
        </p:nvSpPr>
        <p:spPr bwMode="auto">
          <a:xfrm>
            <a:off x="9548261" y="3078681"/>
            <a:ext cx="1993392" cy="1316736"/>
          </a:xfrm>
          <a:prstGeom prst="wedgeEllipseCallout">
            <a:avLst>
              <a:gd name="adj1" fmla="val -97898"/>
              <a:gd name="adj2" fmla="val 19924"/>
            </a:avLst>
          </a:prstGeom>
          <a:noFill/>
          <a:ln w="53975">
            <a:solidFill>
              <a:srgbClr val="CC0000"/>
            </a:solidFill>
            <a:miter lim="800000"/>
            <a:headEnd/>
            <a:tailEnd/>
          </a:ln>
        </p:spPr>
        <p:txBody>
          <a:bodyPr wrap="none" rtlCol="0" anchor="ctr"/>
          <a:lstStyle/>
          <a:p>
            <a:pPr algn="ctr"/>
            <a:r>
              <a:rPr lang="en-US" altLang="zh-CN" dirty="0" smtClean="0">
                <a:ea typeface="宋体" charset="-122"/>
              </a:rPr>
              <a:t>Html</a:t>
            </a:r>
            <a:r>
              <a:rPr lang="zh-CN" altLang="en-US" dirty="0" smtClean="0">
                <a:ea typeface="宋体" charset="-122"/>
              </a:rPr>
              <a:t>阅读格式</a:t>
            </a:r>
            <a:endParaRPr lang="zh-CN" altLang="en-US" dirty="0">
              <a:ea typeface="宋体" charset="-122"/>
            </a:endParaRPr>
          </a:p>
        </p:txBody>
      </p:sp>
    </p:spTree>
    <p:extLst>
      <p:ext uri="{BB962C8B-B14F-4D97-AF65-F5344CB8AC3E}">
        <p14:creationId xmlns:p14="http://schemas.microsoft.com/office/powerpoint/2010/main" val="327507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heel(1)">
                                      <p:cBhvr>
                                        <p:cTn id="27" dur="2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14517" y="157766"/>
            <a:ext cx="8911687" cy="902938"/>
          </a:xfrm>
        </p:spPr>
        <p:txBody>
          <a:bodyPr/>
          <a:lstStyle/>
          <a:p>
            <a:r>
              <a:rPr lang="zh-CN" altLang="en-US" dirty="0" smtClean="0"/>
              <a:t>电子数据库的基本功能</a:t>
            </a:r>
            <a:endParaRPr lang="zh-CN" altLang="en-US" dirty="0"/>
          </a:p>
        </p:txBody>
      </p:sp>
      <p:sp>
        <p:nvSpPr>
          <p:cNvPr id="3" name="内容占位符 2"/>
          <p:cNvSpPr>
            <a:spLocks noGrp="1"/>
          </p:cNvSpPr>
          <p:nvPr>
            <p:ph idx="1"/>
          </p:nvPr>
        </p:nvSpPr>
        <p:spPr>
          <a:xfrm>
            <a:off x="1033272" y="1481328"/>
            <a:ext cx="10471340" cy="5285232"/>
          </a:xfrm>
        </p:spPr>
        <p:txBody>
          <a:bodyPr/>
          <a:lstStyle/>
          <a:p>
            <a:r>
              <a:rPr lang="zh-CN" altLang="en-US" dirty="0" smtClean="0"/>
              <a:t>浏览功能：按照字母顺序、按照学科、按照主体、按照出版物类型</a:t>
            </a:r>
            <a:endParaRPr lang="en-US" altLang="zh-CN" dirty="0" smtClean="0"/>
          </a:p>
          <a:p>
            <a:r>
              <a:rPr lang="zh-CN" altLang="en-US" dirty="0" smtClean="0"/>
              <a:t>检索功能，基本检索和高级检索</a:t>
            </a:r>
            <a:endParaRPr lang="en-US" altLang="zh-CN" dirty="0" smtClean="0"/>
          </a:p>
          <a:p>
            <a:pPr marL="0" indent="0">
              <a:buNone/>
            </a:pPr>
            <a:r>
              <a:rPr lang="en-US" altLang="zh-CN" dirty="0"/>
              <a:t> </a:t>
            </a:r>
            <a:r>
              <a:rPr lang="en-US" altLang="zh-CN" dirty="0" smtClean="0"/>
              <a:t>                       </a:t>
            </a:r>
            <a:r>
              <a:rPr lang="zh-CN" altLang="en-US" dirty="0" smtClean="0"/>
              <a:t>基本检索：题名、作者、出版社、主题</a:t>
            </a:r>
            <a:r>
              <a:rPr lang="en-US" altLang="zh-CN" dirty="0" smtClean="0"/>
              <a:t>…….</a:t>
            </a:r>
          </a:p>
          <a:p>
            <a:pPr marL="0" indent="0">
              <a:buNone/>
            </a:pPr>
            <a:r>
              <a:rPr lang="zh-CN" altLang="en-US" dirty="0" smtClean="0"/>
              <a:t>个性化服务：导出全文、导出参考文献、翻译功能</a:t>
            </a:r>
            <a:endParaRPr lang="en-US" altLang="zh-CN" dirty="0" smtClean="0"/>
          </a:p>
          <a:p>
            <a:pPr marL="0" indent="0">
              <a:buNone/>
            </a:pPr>
            <a:endParaRPr lang="zh-CN" altLang="en-US" dirty="0"/>
          </a:p>
        </p:txBody>
      </p:sp>
    </p:spTree>
    <p:extLst>
      <p:ext uri="{BB962C8B-B14F-4D97-AF65-F5344CB8AC3E}">
        <p14:creationId xmlns:p14="http://schemas.microsoft.com/office/powerpoint/2010/main" val="10262399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3077" y="139478"/>
            <a:ext cx="8911687" cy="966946"/>
          </a:xfrm>
        </p:spPr>
        <p:txBody>
          <a:bodyPr/>
          <a:lstStyle/>
          <a:p>
            <a:r>
              <a:rPr lang="zh-CN" altLang="en-US" dirty="0" smtClean="0"/>
              <a:t>电子书检索技巧及策略</a:t>
            </a:r>
            <a:endParaRPr lang="zh-CN" altLang="en-US" dirty="0"/>
          </a:p>
        </p:txBody>
      </p:sp>
      <p:graphicFrame>
        <p:nvGraphicFramePr>
          <p:cNvPr id="4" name="内容占位符 3"/>
          <p:cNvGraphicFramePr>
            <a:graphicFrameLocks noGrp="1"/>
          </p:cNvGraphicFramePr>
          <p:nvPr>
            <p:ph idx="1"/>
            <p:extLst>
              <p:ext uri="{D42A27DB-BD31-4B8C-83A1-F6EECF244321}">
                <p14:modId xmlns:p14="http://schemas.microsoft.com/office/powerpoint/2010/main" val="222783737"/>
              </p:ext>
            </p:extLst>
          </p:nvPr>
        </p:nvGraphicFramePr>
        <p:xfrm>
          <a:off x="649288" y="1062590"/>
          <a:ext cx="10855326" cy="4652410"/>
        </p:xfrm>
        <a:graphic>
          <a:graphicData uri="http://schemas.openxmlformats.org/drawingml/2006/table">
            <a:tbl>
              <a:tblPr firstRow="1" bandRow="1">
                <a:tableStyleId>{5C22544A-7EE6-4342-B048-85BDC9FD1C3A}</a:tableStyleId>
              </a:tblPr>
              <a:tblGrid>
                <a:gridCol w="3618442"/>
                <a:gridCol w="2270230"/>
                <a:gridCol w="4966654"/>
              </a:tblGrid>
              <a:tr h="756092">
                <a:tc>
                  <a:txBody>
                    <a:bodyPr/>
                    <a:lstStyle/>
                    <a:p>
                      <a:r>
                        <a:rPr lang="zh-CN" altLang="en-US" b="1" dirty="0" smtClean="0"/>
                        <a:t>检索需求</a:t>
                      </a:r>
                      <a:endParaRPr lang="zh-CN" altLang="en-US" b="1" dirty="0"/>
                    </a:p>
                  </a:txBody>
                  <a:tcPr/>
                </a:tc>
                <a:tc>
                  <a:txBody>
                    <a:bodyPr/>
                    <a:lstStyle/>
                    <a:p>
                      <a:r>
                        <a:rPr lang="zh-CN" altLang="en-US" b="1" dirty="0" smtClean="0"/>
                        <a:t>检索方法</a:t>
                      </a:r>
                      <a:endParaRPr lang="zh-CN" altLang="en-US" b="1" dirty="0"/>
                    </a:p>
                  </a:txBody>
                  <a:tcPr/>
                </a:tc>
                <a:tc>
                  <a:txBody>
                    <a:bodyPr/>
                    <a:lstStyle/>
                    <a:p>
                      <a:r>
                        <a:rPr lang="zh-CN" altLang="en-US" b="1" dirty="0" smtClean="0"/>
                        <a:t>检索策略</a:t>
                      </a:r>
                      <a:endParaRPr lang="zh-CN" altLang="en-US" b="1" dirty="0"/>
                    </a:p>
                  </a:txBody>
                  <a:tcPr/>
                </a:tc>
              </a:tr>
              <a:tr h="960083">
                <a:tc>
                  <a:txBody>
                    <a:bodyPr/>
                    <a:lstStyle/>
                    <a:p>
                      <a:r>
                        <a:rPr lang="zh-CN" altLang="en-US" dirty="0" smtClean="0"/>
                        <a:t>同一本书纸版电子版都有</a:t>
                      </a:r>
                      <a:endParaRPr lang="zh-CN" altLang="en-US" dirty="0"/>
                    </a:p>
                  </a:txBody>
                  <a:tcPr/>
                </a:tc>
                <a:tc>
                  <a:txBody>
                    <a:bodyPr/>
                    <a:lstStyle/>
                    <a:p>
                      <a:r>
                        <a:rPr lang="zh-CN" altLang="en-US" dirty="0" smtClean="0"/>
                        <a:t>一站式快速搜索</a:t>
                      </a:r>
                      <a:endParaRPr lang="zh-CN" altLang="en-US" dirty="0"/>
                    </a:p>
                  </a:txBody>
                  <a:tcPr/>
                </a:tc>
                <a:tc>
                  <a:txBody>
                    <a:bodyPr/>
                    <a:lstStyle/>
                    <a:p>
                      <a:r>
                        <a:rPr lang="en-US" altLang="zh-CN" dirty="0" smtClean="0"/>
                        <a:t>1</a:t>
                      </a:r>
                      <a:r>
                        <a:rPr lang="zh-CN" altLang="en-US" dirty="0" smtClean="0"/>
                        <a:t>、馆藏目录查询（关联超星电子书）</a:t>
                      </a:r>
                      <a:endParaRPr lang="en-US" altLang="zh-CN" dirty="0" smtClean="0"/>
                    </a:p>
                    <a:p>
                      <a:r>
                        <a:rPr lang="en-US" altLang="zh-CN" dirty="0" smtClean="0"/>
                        <a:t>2</a:t>
                      </a:r>
                      <a:r>
                        <a:rPr lang="zh-CN" altLang="en-US" dirty="0" smtClean="0"/>
                        <a:t>、北京市财经类资源共享平台（图书查询）</a:t>
                      </a:r>
                      <a:endParaRPr lang="zh-CN" altLang="en-US" dirty="0"/>
                    </a:p>
                  </a:txBody>
                  <a:tcPr/>
                </a:tc>
              </a:tr>
              <a:tr h="921292">
                <a:tc>
                  <a:txBody>
                    <a:bodyPr/>
                    <a:lstStyle/>
                    <a:p>
                      <a:r>
                        <a:rPr lang="zh-CN" altLang="en-US" dirty="0" smtClean="0"/>
                        <a:t>论文开题、选题</a:t>
                      </a:r>
                      <a:endParaRPr lang="zh-CN" altLang="en-US" dirty="0"/>
                    </a:p>
                  </a:txBody>
                  <a:tcPr/>
                </a:tc>
                <a:tc>
                  <a:txBody>
                    <a:bodyPr/>
                    <a:lstStyle/>
                    <a:p>
                      <a:r>
                        <a:rPr lang="zh-CN" altLang="en-US" dirty="0" smtClean="0"/>
                        <a:t>查全查优</a:t>
                      </a:r>
                      <a:endParaRPr lang="zh-CN" altLang="en-US" dirty="0"/>
                    </a:p>
                  </a:txBody>
                  <a:tcPr/>
                </a:tc>
                <a:tc>
                  <a:txBody>
                    <a:bodyPr/>
                    <a:lstStyle/>
                    <a:p>
                      <a:r>
                        <a:rPr lang="en-US" altLang="zh-CN" dirty="0" smtClean="0"/>
                        <a:t>1</a:t>
                      </a:r>
                      <a:r>
                        <a:rPr lang="zh-CN" altLang="en-US" dirty="0" smtClean="0"/>
                        <a:t>、学科专业电子数据库优先（如，世界银行）</a:t>
                      </a:r>
                      <a:endParaRPr lang="en-US" altLang="zh-CN" dirty="0" smtClean="0"/>
                    </a:p>
                    <a:p>
                      <a:r>
                        <a:rPr lang="en-US" altLang="zh-CN" dirty="0" smtClean="0"/>
                        <a:t>2</a:t>
                      </a:r>
                      <a:r>
                        <a:rPr lang="zh-CN" altLang="en-US" dirty="0" smtClean="0"/>
                        <a:t>、综合电子数据库次之（如</a:t>
                      </a:r>
                      <a:r>
                        <a:rPr lang="en-US" altLang="zh-CN" dirty="0" smtClean="0"/>
                        <a:t>EBSCO</a:t>
                      </a:r>
                      <a:r>
                        <a:rPr lang="zh-CN" altLang="en-US" dirty="0" smtClean="0"/>
                        <a:t>）</a:t>
                      </a:r>
                      <a:endParaRPr lang="zh-CN" altLang="en-US" dirty="0"/>
                    </a:p>
                  </a:txBody>
                  <a:tcPr/>
                </a:tc>
              </a:tr>
              <a:tr h="1018269">
                <a:tc>
                  <a:txBody>
                    <a:bodyPr/>
                    <a:lstStyle/>
                    <a:p>
                      <a:r>
                        <a:rPr lang="zh-CN" altLang="en-US" dirty="0" smtClean="0"/>
                        <a:t>事实、知识节点</a:t>
                      </a:r>
                      <a:endParaRPr lang="zh-CN" altLang="en-US" dirty="0"/>
                    </a:p>
                  </a:txBody>
                  <a:tcPr/>
                </a:tc>
                <a:tc>
                  <a:txBody>
                    <a:bodyPr/>
                    <a:lstStyle/>
                    <a:p>
                      <a:r>
                        <a:rPr lang="zh-CN" altLang="en-US" dirty="0" smtClean="0"/>
                        <a:t>查准</a:t>
                      </a:r>
                      <a:endParaRPr lang="zh-CN" altLang="en-US" dirty="0"/>
                    </a:p>
                  </a:txBody>
                  <a:tcPr/>
                </a:tc>
                <a:tc>
                  <a:txBody>
                    <a:bodyPr/>
                    <a:lstStyle/>
                    <a:p>
                      <a:r>
                        <a:rPr lang="zh-CN" altLang="en-US" dirty="0" smtClean="0"/>
                        <a:t>参考工具数据库优先</a:t>
                      </a:r>
                      <a:endParaRPr lang="zh-CN" altLang="en-US" dirty="0"/>
                    </a:p>
                  </a:txBody>
                  <a:tcPr/>
                </a:tc>
              </a:tr>
              <a:tr h="996674">
                <a:tc>
                  <a:txBody>
                    <a:bodyPr/>
                    <a:lstStyle/>
                    <a:p>
                      <a:r>
                        <a:rPr lang="zh-CN" altLang="en-US" dirty="0" smtClean="0"/>
                        <a:t>开放获取电子书</a:t>
                      </a:r>
                      <a:endParaRPr lang="zh-CN" altLang="en-US" dirty="0"/>
                    </a:p>
                  </a:txBody>
                  <a:tcPr/>
                </a:tc>
                <a:tc>
                  <a:txBody>
                    <a:bodyPr/>
                    <a:lstStyle/>
                    <a:p>
                      <a:r>
                        <a:rPr lang="zh-CN" altLang="en-US" dirty="0" smtClean="0"/>
                        <a:t>检索</a:t>
                      </a:r>
                      <a:endParaRPr lang="zh-CN" altLang="en-US" dirty="0"/>
                    </a:p>
                  </a:txBody>
                  <a:tcPr/>
                </a:tc>
                <a:tc>
                  <a:txBody>
                    <a:bodyPr/>
                    <a:lstStyle/>
                    <a:p>
                      <a:r>
                        <a:rPr lang="zh-CN" altLang="en-US" dirty="0" smtClean="0"/>
                        <a:t>移动图书馆</a:t>
                      </a:r>
                      <a:endParaRPr lang="en-US" altLang="zh-CN" dirty="0" smtClean="0"/>
                    </a:p>
                    <a:p>
                      <a:r>
                        <a:rPr lang="en-US" altLang="zh-CN" dirty="0" smtClean="0"/>
                        <a:t>Open  </a:t>
                      </a:r>
                      <a:r>
                        <a:rPr lang="en-US" altLang="zh-CN" dirty="0" err="1" smtClean="0"/>
                        <a:t>acces</a:t>
                      </a:r>
                      <a:endParaRPr lang="en-US" altLang="zh-CN" dirty="0" smtClean="0"/>
                    </a:p>
                    <a:p>
                      <a:endParaRPr lang="zh-CN" altLang="en-US" dirty="0"/>
                    </a:p>
                  </a:txBody>
                  <a:tcPr/>
                </a:tc>
              </a:tr>
            </a:tbl>
          </a:graphicData>
        </a:graphic>
      </p:graphicFrame>
    </p:spTree>
    <p:extLst>
      <p:ext uri="{BB962C8B-B14F-4D97-AF65-F5344CB8AC3E}">
        <p14:creationId xmlns:p14="http://schemas.microsoft.com/office/powerpoint/2010/main" val="17525808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33389" y="212630"/>
            <a:ext cx="8911687" cy="829786"/>
          </a:xfrm>
        </p:spPr>
        <p:txBody>
          <a:bodyPr/>
          <a:lstStyle/>
          <a:p>
            <a:r>
              <a:rPr lang="zh-CN" altLang="en-US" dirty="0" smtClean="0"/>
              <a:t>移动图书馆电子书</a:t>
            </a:r>
            <a:endParaRPr lang="zh-CN" altLang="en-US" dirty="0"/>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08660" y="962745"/>
            <a:ext cx="2876190" cy="2876190"/>
          </a:xfrm>
        </p:spPr>
      </p:pic>
    </p:spTree>
    <p:extLst>
      <p:ext uri="{BB962C8B-B14F-4D97-AF65-F5344CB8AC3E}">
        <p14:creationId xmlns:p14="http://schemas.microsoft.com/office/powerpoint/2010/main" val="39474774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QQ图片20140901150951.png"/>
          <p:cNvPicPr>
            <a:picLocks noChangeAspect="1"/>
          </p:cNvPicPr>
          <p:nvPr/>
        </p:nvPicPr>
        <p:blipFill>
          <a:blip r:embed="rId2" cstate="print"/>
          <a:stretch>
            <a:fillRect/>
          </a:stretch>
        </p:blipFill>
        <p:spPr>
          <a:xfrm>
            <a:off x="1738282" y="0"/>
            <a:ext cx="3854614" cy="6858000"/>
          </a:xfrm>
          <a:prstGeom prst="rect">
            <a:avLst/>
          </a:prstGeom>
        </p:spPr>
      </p:pic>
      <p:sp>
        <p:nvSpPr>
          <p:cNvPr id="3" name="圆角矩形 2"/>
          <p:cNvSpPr/>
          <p:nvPr/>
        </p:nvSpPr>
        <p:spPr>
          <a:xfrm>
            <a:off x="1809721" y="2214555"/>
            <a:ext cx="1785937" cy="136842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宋体" pitchFamily="2" charset="-122"/>
            </a:endParaRPr>
          </a:p>
        </p:txBody>
      </p:sp>
      <p:pic>
        <p:nvPicPr>
          <p:cNvPr id="4" name="图片 3" descr="Screenshot_2013-07-12-13-22-08.png"/>
          <p:cNvPicPr>
            <a:picLocks noChangeAspect="1"/>
          </p:cNvPicPr>
          <p:nvPr/>
        </p:nvPicPr>
        <p:blipFill>
          <a:blip r:embed="rId3" cstate="print"/>
          <a:srcRect/>
          <a:stretch>
            <a:fillRect/>
          </a:stretch>
        </p:blipFill>
        <p:spPr bwMode="auto">
          <a:xfrm>
            <a:off x="6600825" y="0"/>
            <a:ext cx="3854450" cy="6858000"/>
          </a:xfrm>
          <a:prstGeom prst="rect">
            <a:avLst/>
          </a:prstGeom>
          <a:noFill/>
          <a:ln w="9525">
            <a:noFill/>
            <a:miter lim="800000"/>
            <a:headEnd/>
            <a:tailEnd/>
          </a:ln>
        </p:spPr>
      </p:pic>
      <p:sp>
        <p:nvSpPr>
          <p:cNvPr id="5" name="圆角矩形 4"/>
          <p:cNvSpPr/>
          <p:nvPr/>
        </p:nvSpPr>
        <p:spPr>
          <a:xfrm>
            <a:off x="6527800" y="1268414"/>
            <a:ext cx="863600" cy="136842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宋体" pitchFamily="2" charset="-122"/>
            </a:endParaRPr>
          </a:p>
        </p:txBody>
      </p:sp>
      <p:pic>
        <p:nvPicPr>
          <p:cNvPr id="6" name="图片 5" descr="Screenshot_2013-07-12-13-23-57.png"/>
          <p:cNvPicPr>
            <a:picLocks noChangeAspect="1"/>
          </p:cNvPicPr>
          <p:nvPr/>
        </p:nvPicPr>
        <p:blipFill>
          <a:blip r:embed="rId4" cstate="print"/>
          <a:srcRect/>
          <a:stretch>
            <a:fillRect/>
          </a:stretch>
        </p:blipFill>
        <p:spPr bwMode="auto">
          <a:xfrm>
            <a:off x="1524000" y="0"/>
            <a:ext cx="3854450" cy="6858000"/>
          </a:xfrm>
          <a:prstGeom prst="rect">
            <a:avLst/>
          </a:prstGeom>
          <a:noFill/>
          <a:ln w="9525">
            <a:noFill/>
            <a:miter lim="800000"/>
            <a:headEnd/>
            <a:tailEnd/>
          </a:ln>
        </p:spPr>
      </p:pic>
      <p:sp>
        <p:nvSpPr>
          <p:cNvPr id="7" name="圆角矩形 6"/>
          <p:cNvSpPr/>
          <p:nvPr/>
        </p:nvSpPr>
        <p:spPr>
          <a:xfrm>
            <a:off x="1666876" y="6237288"/>
            <a:ext cx="785813" cy="62071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宋体" pitchFamily="2" charset="-122"/>
            </a:endParaRPr>
          </a:p>
        </p:txBody>
      </p:sp>
      <p:sp>
        <p:nvSpPr>
          <p:cNvPr id="16" name="椭圆形标注 15"/>
          <p:cNvSpPr/>
          <p:nvPr/>
        </p:nvSpPr>
        <p:spPr>
          <a:xfrm>
            <a:off x="7810501" y="1428751"/>
            <a:ext cx="2214563" cy="1357313"/>
          </a:xfrm>
          <a:prstGeom prst="wedgeEllipseCallout">
            <a:avLst>
              <a:gd name="adj1" fmla="val -74361"/>
              <a:gd name="adj2" fmla="val -246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t>这里下载的是扫描格式的图书。</a:t>
            </a:r>
          </a:p>
        </p:txBody>
      </p:sp>
      <p:pic>
        <p:nvPicPr>
          <p:cNvPr id="8" name="图片 7" descr="Screenshot_2013-07-12-13-27-02.png"/>
          <p:cNvPicPr>
            <a:picLocks noChangeAspect="1"/>
          </p:cNvPicPr>
          <p:nvPr/>
        </p:nvPicPr>
        <p:blipFill>
          <a:blip r:embed="rId5" cstate="print"/>
          <a:srcRect/>
          <a:stretch>
            <a:fillRect/>
          </a:stretch>
        </p:blipFill>
        <p:spPr bwMode="auto">
          <a:xfrm>
            <a:off x="6453189" y="0"/>
            <a:ext cx="3856037" cy="6858000"/>
          </a:xfrm>
          <a:prstGeom prst="rect">
            <a:avLst/>
          </a:prstGeom>
          <a:noFill/>
          <a:ln w="9525">
            <a:noFill/>
            <a:miter lim="800000"/>
            <a:headEnd/>
            <a:tailEnd/>
          </a:ln>
        </p:spPr>
      </p:pic>
      <p:sp>
        <p:nvSpPr>
          <p:cNvPr id="9" name="圆角矩形 8"/>
          <p:cNvSpPr/>
          <p:nvPr/>
        </p:nvSpPr>
        <p:spPr>
          <a:xfrm>
            <a:off x="3952876" y="6237288"/>
            <a:ext cx="714375" cy="62071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宋体" pitchFamily="2" charset="-122"/>
            </a:endParaRPr>
          </a:p>
        </p:txBody>
      </p:sp>
      <p:pic>
        <p:nvPicPr>
          <p:cNvPr id="10" name="图片 9" descr="Screenshot_2013-07-12-13-27-16.png"/>
          <p:cNvPicPr>
            <a:picLocks noChangeAspect="1"/>
          </p:cNvPicPr>
          <p:nvPr/>
        </p:nvPicPr>
        <p:blipFill>
          <a:blip r:embed="rId6" cstate="print"/>
          <a:srcRect/>
          <a:stretch>
            <a:fillRect/>
          </a:stretch>
        </p:blipFill>
        <p:spPr bwMode="auto">
          <a:xfrm>
            <a:off x="6453189" y="0"/>
            <a:ext cx="3856037" cy="6858000"/>
          </a:xfrm>
          <a:prstGeom prst="rect">
            <a:avLst/>
          </a:prstGeom>
          <a:noFill/>
          <a:ln w="9525">
            <a:noFill/>
            <a:miter lim="800000"/>
            <a:headEnd/>
            <a:tailEnd/>
          </a:ln>
        </p:spPr>
      </p:pic>
      <p:sp>
        <p:nvSpPr>
          <p:cNvPr id="11" name="圆角矩形 10"/>
          <p:cNvSpPr/>
          <p:nvPr/>
        </p:nvSpPr>
        <p:spPr>
          <a:xfrm>
            <a:off x="4738689" y="6237288"/>
            <a:ext cx="714375" cy="62071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宋体" pitchFamily="2" charset="-122"/>
            </a:endParaRPr>
          </a:p>
        </p:txBody>
      </p:sp>
      <p:sp>
        <p:nvSpPr>
          <p:cNvPr id="17" name="圆角矩形 16"/>
          <p:cNvSpPr/>
          <p:nvPr/>
        </p:nvSpPr>
        <p:spPr>
          <a:xfrm>
            <a:off x="1809750" y="2928939"/>
            <a:ext cx="1785938" cy="71437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宋体" pitchFamily="2" charset="-122"/>
            </a:endParaRPr>
          </a:p>
        </p:txBody>
      </p:sp>
      <p:pic>
        <p:nvPicPr>
          <p:cNvPr id="18" name="图片 17" descr="QQ图片20131108131146.png"/>
          <p:cNvPicPr>
            <a:picLocks noChangeAspect="1"/>
          </p:cNvPicPr>
          <p:nvPr/>
        </p:nvPicPr>
        <p:blipFill>
          <a:blip r:embed="rId7" cstate="print"/>
          <a:srcRect/>
          <a:stretch>
            <a:fillRect/>
          </a:stretch>
        </p:blipFill>
        <p:spPr bwMode="auto">
          <a:xfrm>
            <a:off x="6381752" y="0"/>
            <a:ext cx="3854450" cy="6858000"/>
          </a:xfrm>
          <a:prstGeom prst="rect">
            <a:avLst/>
          </a:prstGeom>
          <a:noFill/>
          <a:ln w="9525">
            <a:noFill/>
            <a:miter lim="800000"/>
            <a:headEnd/>
            <a:tailEnd/>
          </a:ln>
        </p:spPr>
      </p:pic>
    </p:spTree>
    <p:extLst>
      <p:ext uri="{BB962C8B-B14F-4D97-AF65-F5344CB8AC3E}">
        <p14:creationId xmlns:p14="http://schemas.microsoft.com/office/powerpoint/2010/main" val="15799852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ox(in)">
                                      <p:cBhvr>
                                        <p:cTn id="18" dur="2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amond(in)">
                                      <p:cBhvr>
                                        <p:cTn id="23" dur="20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ox(in)">
                                      <p:cBhvr>
                                        <p:cTn id="34" dur="20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ox(in)">
                                      <p:cBhvr>
                                        <p:cTn id="45" dur="20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 presetClass="entr" presetSubtype="16"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box(in)">
                                      <p:cBhvr>
                                        <p:cTn id="56" dur="2000"/>
                                        <p:tgtEl>
                                          <p:spTgt spid="11"/>
                                        </p:tgtEl>
                                      </p:cBhvr>
                                    </p:animEffect>
                                  </p:childTnLst>
                                </p:cTn>
                              </p:par>
                            </p:childTnLst>
                          </p:cTn>
                        </p:par>
                      </p:childTnLst>
                    </p:cTn>
                  </p:par>
                  <p:par>
                    <p:cTn id="57" fill="hold">
                      <p:stCondLst>
                        <p:cond delay="indefinite"/>
                      </p:stCondLst>
                      <p:childTnLst>
                        <p:par>
                          <p:cTn id="58" fill="hold">
                            <p:stCondLst>
                              <p:cond delay="0"/>
                            </p:stCondLst>
                            <p:childTnLst>
                              <p:par>
                                <p:cTn id="59" presetID="4" presetClass="entr" presetSubtype="16"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box(in)">
                                      <p:cBhvr>
                                        <p:cTn id="61" dur="20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8" presetClass="entr" presetSubtype="16"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diamond(in)">
                                      <p:cBhvr>
                                        <p:cTn id="66"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16" grpId="0" animBg="1"/>
      <p:bldP spid="9" grpId="0" animBg="1"/>
      <p:bldP spid="11" grpId="0" animBg="1"/>
      <p:bldP spid="1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QQ图片20140901150951.png"/>
          <p:cNvPicPr>
            <a:picLocks noChangeAspect="1"/>
          </p:cNvPicPr>
          <p:nvPr/>
        </p:nvPicPr>
        <p:blipFill>
          <a:blip r:embed="rId2" cstate="print"/>
          <a:stretch>
            <a:fillRect/>
          </a:stretch>
        </p:blipFill>
        <p:spPr>
          <a:xfrm>
            <a:off x="2095472" y="0"/>
            <a:ext cx="3854614" cy="6858000"/>
          </a:xfrm>
          <a:prstGeom prst="rect">
            <a:avLst/>
          </a:prstGeom>
        </p:spPr>
      </p:pic>
      <p:pic>
        <p:nvPicPr>
          <p:cNvPr id="9" name="图片 8" descr="Screenshot_2013-07-12-11-42-29.png"/>
          <p:cNvPicPr>
            <a:picLocks noChangeAspect="1"/>
          </p:cNvPicPr>
          <p:nvPr/>
        </p:nvPicPr>
        <p:blipFill>
          <a:blip r:embed="rId3" cstate="print"/>
          <a:srcRect/>
          <a:stretch>
            <a:fillRect/>
          </a:stretch>
        </p:blipFill>
        <p:spPr bwMode="auto">
          <a:xfrm>
            <a:off x="6456363" y="0"/>
            <a:ext cx="3854450" cy="6858000"/>
          </a:xfrm>
          <a:prstGeom prst="rect">
            <a:avLst/>
          </a:prstGeom>
          <a:noFill/>
          <a:ln w="9525">
            <a:noFill/>
            <a:miter lim="800000"/>
            <a:headEnd/>
            <a:tailEnd/>
          </a:ln>
        </p:spPr>
      </p:pic>
      <p:sp>
        <p:nvSpPr>
          <p:cNvPr id="3" name="圆角矩形 2"/>
          <p:cNvSpPr/>
          <p:nvPr/>
        </p:nvSpPr>
        <p:spPr>
          <a:xfrm>
            <a:off x="2238376" y="928689"/>
            <a:ext cx="1857375" cy="136842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宋体" pitchFamily="2" charset="-122"/>
            </a:endParaRPr>
          </a:p>
        </p:txBody>
      </p:sp>
      <p:sp>
        <p:nvSpPr>
          <p:cNvPr id="5" name="圆角矩形标注 4"/>
          <p:cNvSpPr/>
          <p:nvPr/>
        </p:nvSpPr>
        <p:spPr>
          <a:xfrm>
            <a:off x="7953375" y="1071564"/>
            <a:ext cx="2071688" cy="1500187"/>
          </a:xfrm>
          <a:prstGeom prst="wedgeRoundRectCallout">
            <a:avLst>
              <a:gd name="adj1" fmla="val -87565"/>
              <a:gd name="adj2" fmla="val -100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dirty="0"/>
              <a:t>点击加号添加下载图书。下载图书格式都为</a:t>
            </a:r>
            <a:r>
              <a:rPr lang="en-US" altLang="zh-CN" dirty="0" err="1"/>
              <a:t>epub</a:t>
            </a:r>
            <a:r>
              <a:rPr lang="zh-CN" altLang="en-US" dirty="0"/>
              <a:t>格式。</a:t>
            </a:r>
          </a:p>
        </p:txBody>
      </p:sp>
      <p:pic>
        <p:nvPicPr>
          <p:cNvPr id="7" name="图片 6" descr="书架.png"/>
          <p:cNvPicPr>
            <a:picLocks noChangeAspect="1"/>
          </p:cNvPicPr>
          <p:nvPr/>
        </p:nvPicPr>
        <p:blipFill>
          <a:blip r:embed="rId4" cstate="print"/>
          <a:stretch>
            <a:fillRect/>
          </a:stretch>
        </p:blipFill>
        <p:spPr>
          <a:xfrm>
            <a:off x="6453190" y="0"/>
            <a:ext cx="3854614" cy="6858000"/>
          </a:xfrm>
          <a:prstGeom prst="rect">
            <a:avLst/>
          </a:prstGeom>
        </p:spPr>
      </p:pic>
      <p:sp>
        <p:nvSpPr>
          <p:cNvPr id="8" name="圆角矩形 7"/>
          <p:cNvSpPr/>
          <p:nvPr/>
        </p:nvSpPr>
        <p:spPr>
          <a:xfrm>
            <a:off x="7453323" y="4786322"/>
            <a:ext cx="1857375" cy="2071678"/>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a typeface="宋体" pitchFamily="2" charset="-122"/>
            </a:endParaRPr>
          </a:p>
        </p:txBody>
      </p:sp>
      <p:pic>
        <p:nvPicPr>
          <p:cNvPr id="11" name="图片 10" descr="书架4.png"/>
          <p:cNvPicPr>
            <a:picLocks noChangeAspect="1"/>
          </p:cNvPicPr>
          <p:nvPr/>
        </p:nvPicPr>
        <p:blipFill>
          <a:blip r:embed="rId5" cstate="print"/>
          <a:stretch>
            <a:fillRect/>
          </a:stretch>
        </p:blipFill>
        <p:spPr>
          <a:xfrm>
            <a:off x="6381752" y="0"/>
            <a:ext cx="3854614" cy="6858000"/>
          </a:xfrm>
          <a:prstGeom prst="rect">
            <a:avLst/>
          </a:prstGeom>
        </p:spPr>
      </p:pic>
      <p:pic>
        <p:nvPicPr>
          <p:cNvPr id="12" name="图片 11" descr="书架3.png"/>
          <p:cNvPicPr>
            <a:picLocks noChangeAspect="1"/>
          </p:cNvPicPr>
          <p:nvPr/>
        </p:nvPicPr>
        <p:blipFill>
          <a:blip r:embed="rId6" cstate="print"/>
          <a:stretch>
            <a:fillRect/>
          </a:stretch>
        </p:blipFill>
        <p:spPr>
          <a:xfrm>
            <a:off x="6453190" y="0"/>
            <a:ext cx="3854614" cy="6858000"/>
          </a:xfrm>
          <a:prstGeom prst="rect">
            <a:avLst/>
          </a:prstGeom>
        </p:spPr>
      </p:pic>
    </p:spTree>
    <p:extLst>
      <p:ext uri="{BB962C8B-B14F-4D97-AF65-F5344CB8AC3E}">
        <p14:creationId xmlns:p14="http://schemas.microsoft.com/office/powerpoint/2010/main" val="4156894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ox(in)">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2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ox(in)">
                                      <p:cBhvr>
                                        <p:cTn id="33" dur="2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20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Screenshot_2013-07-12-13-53-29.png"/>
          <p:cNvPicPr>
            <a:picLocks noChangeAspect="1"/>
          </p:cNvPicPr>
          <p:nvPr/>
        </p:nvPicPr>
        <p:blipFill>
          <a:blip r:embed="rId2" cstate="print"/>
          <a:srcRect/>
          <a:stretch>
            <a:fillRect/>
          </a:stretch>
        </p:blipFill>
        <p:spPr bwMode="auto">
          <a:xfrm>
            <a:off x="6813550" y="0"/>
            <a:ext cx="3854450" cy="6858000"/>
          </a:xfrm>
          <a:prstGeom prst="rect">
            <a:avLst/>
          </a:prstGeom>
          <a:noFill/>
          <a:ln w="9525">
            <a:noFill/>
            <a:miter lim="800000"/>
            <a:headEnd/>
            <a:tailEnd/>
          </a:ln>
        </p:spPr>
      </p:pic>
      <p:pic>
        <p:nvPicPr>
          <p:cNvPr id="3" name="图片 2" descr="Screenshot_2013-07-12-13-52-27.png"/>
          <p:cNvPicPr>
            <a:picLocks noChangeAspect="1"/>
          </p:cNvPicPr>
          <p:nvPr/>
        </p:nvPicPr>
        <p:blipFill>
          <a:blip r:embed="rId3" cstate="print"/>
          <a:srcRect/>
          <a:stretch>
            <a:fillRect/>
          </a:stretch>
        </p:blipFill>
        <p:spPr bwMode="auto">
          <a:xfrm>
            <a:off x="6813550" y="0"/>
            <a:ext cx="3854450" cy="6858000"/>
          </a:xfrm>
          <a:prstGeom prst="rect">
            <a:avLst/>
          </a:prstGeom>
          <a:noFill/>
          <a:ln w="9525">
            <a:noFill/>
            <a:miter lim="800000"/>
            <a:headEnd/>
            <a:tailEnd/>
          </a:ln>
        </p:spPr>
      </p:pic>
      <p:pic>
        <p:nvPicPr>
          <p:cNvPr id="6" name="图片 5" descr="QQ图片20131028145733.png"/>
          <p:cNvPicPr>
            <a:picLocks noChangeAspect="1"/>
          </p:cNvPicPr>
          <p:nvPr/>
        </p:nvPicPr>
        <p:blipFill>
          <a:blip r:embed="rId4" cstate="print"/>
          <a:srcRect/>
          <a:stretch>
            <a:fillRect/>
          </a:stretch>
        </p:blipFill>
        <p:spPr bwMode="auto">
          <a:xfrm>
            <a:off x="2166938" y="0"/>
            <a:ext cx="3854450" cy="6858000"/>
          </a:xfrm>
          <a:prstGeom prst="rect">
            <a:avLst/>
          </a:prstGeom>
          <a:noFill/>
          <a:ln w="9525">
            <a:noFill/>
            <a:miter lim="800000"/>
            <a:headEnd/>
            <a:tailEnd/>
          </a:ln>
        </p:spPr>
      </p:pic>
      <p:pic>
        <p:nvPicPr>
          <p:cNvPr id="4" name="图片 3" descr="Screenshot_2013-07-12-13-52-40.png"/>
          <p:cNvPicPr>
            <a:picLocks noChangeAspect="1"/>
          </p:cNvPicPr>
          <p:nvPr/>
        </p:nvPicPr>
        <p:blipFill>
          <a:blip r:embed="rId5" cstate="print"/>
          <a:srcRect/>
          <a:stretch>
            <a:fillRect/>
          </a:stretch>
        </p:blipFill>
        <p:spPr bwMode="auto">
          <a:xfrm>
            <a:off x="2166938" y="0"/>
            <a:ext cx="3854450" cy="6858000"/>
          </a:xfrm>
          <a:prstGeom prst="rect">
            <a:avLst/>
          </a:prstGeom>
          <a:noFill/>
          <a:ln w="9525">
            <a:noFill/>
            <a:miter lim="800000"/>
            <a:headEnd/>
            <a:tailEnd/>
          </a:ln>
        </p:spPr>
      </p:pic>
    </p:spTree>
    <p:extLst>
      <p:ext uri="{BB962C8B-B14F-4D97-AF65-F5344CB8AC3E}">
        <p14:creationId xmlns:p14="http://schemas.microsoft.com/office/powerpoint/2010/main" val="42340646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丝状">
  <a:themeElements>
    <a:clrScheme name="丝状">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丝状">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丝状">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spDef>
      <a:spPr bwMode="auto">
        <a:noFill/>
        <a:ln w="53975">
          <a:solidFill>
            <a:srgbClr val="CC0000"/>
          </a:solidFill>
          <a:miter lim="800000"/>
          <a:headEnd/>
          <a:tailEnd/>
        </a:ln>
      </a:spPr>
      <a:bodyPr wrap="none" anchor="ctr"/>
      <a:lstStyle>
        <a:defPPr>
          <a:defRPr>
            <a:ea typeface="宋体" charset="-122"/>
          </a:defRPr>
        </a:defPPr>
      </a:lstStyle>
    </a:spDef>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2050</TotalTime>
  <Words>1595</Words>
  <Application>Microsoft Office PowerPoint</Application>
  <PresentationFormat>宽屏</PresentationFormat>
  <Paragraphs>201</Paragraphs>
  <Slides>40</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40</vt:i4>
      </vt:variant>
    </vt:vector>
  </HeadingPairs>
  <TitlesOfParts>
    <vt:vector size="47" baseType="lpstr">
      <vt:lpstr>宋体</vt:lpstr>
      <vt:lpstr>幼圆</vt:lpstr>
      <vt:lpstr>Arial</vt:lpstr>
      <vt:lpstr>Century Gothic</vt:lpstr>
      <vt:lpstr>Wingdings</vt:lpstr>
      <vt:lpstr>Wingdings 3</vt:lpstr>
      <vt:lpstr>丝状</vt:lpstr>
      <vt:lpstr>电子书检索和利用</vt:lpstr>
      <vt:lpstr>讲座大纲</vt:lpstr>
      <vt:lpstr>电子图书获取途径</vt:lpstr>
      <vt:lpstr>电子图书及其特点</vt:lpstr>
      <vt:lpstr>馆藏电子图书概况</vt:lpstr>
      <vt:lpstr>PowerPoint 演示文稿</vt:lpstr>
      <vt:lpstr>中文电子书简介</vt:lpstr>
      <vt:lpstr>外文电子图书简介</vt:lpstr>
      <vt:lpstr>典型电子书检索及利用（皮书数据库和超星电子书）</vt:lpstr>
      <vt:lpstr>PowerPoint 演示文稿</vt:lpstr>
      <vt:lpstr>PowerPoint 演示文稿</vt:lpstr>
      <vt:lpstr>超星数字图书馆成立于1993年，是国内专业的数字图书馆解决方案提供商和数字图书资源供应商。超星数字图书馆，是国家“863”计划中国数字图书馆示范工程项目，我校购入超星电子图书17万余册，该类图书OCR识别率达到90％以上，方便读者选取文摘。进入页面后，请先下载超星浏览器。 </vt:lpstr>
      <vt:lpstr>PowerPoint 演示文稿</vt:lpstr>
      <vt:lpstr>PowerPoint 演示文稿</vt:lpstr>
      <vt:lpstr>PowerPoint 演示文稿</vt:lpstr>
      <vt:lpstr>PowerPoint 演示文稿</vt:lpstr>
      <vt:lpstr>外文电子书检索及利用</vt:lpstr>
      <vt:lpstr>外文电子书检索及利用</vt:lpstr>
      <vt:lpstr>PowerPoint 演示文稿</vt:lpstr>
      <vt:lpstr>PowerPoint 演示文稿</vt:lpstr>
      <vt:lpstr>PowerPoint 演示文稿</vt:lpstr>
      <vt:lpstr>PowerPoint 演示文稿</vt:lpstr>
      <vt:lpstr>PowerPoint 演示文稿</vt:lpstr>
      <vt:lpstr>PowerPoint 演示文稿</vt:lpstr>
      <vt:lpstr>经济类图书</vt:lpstr>
      <vt:lpstr>PowerPoint 演示文稿</vt:lpstr>
      <vt:lpstr>经济合作发展组织OECD数据库</vt:lpstr>
      <vt:lpstr>PowerPoint 演示文稿</vt:lpstr>
      <vt:lpstr>PowerPoint 演示文稿</vt:lpstr>
      <vt:lpstr>国际货币基金组织IMF在线图书馆</vt:lpstr>
      <vt:lpstr>PowerPoint 演示文稿</vt:lpstr>
      <vt:lpstr>PowerPoint 演示文稿</vt:lpstr>
      <vt:lpstr>PowerPoint 演示文稿</vt:lpstr>
      <vt:lpstr>PowerPoint 演示文稿</vt:lpstr>
      <vt:lpstr>电子数据库的基本功能</vt:lpstr>
      <vt:lpstr>电子书检索技巧及策略</vt:lpstr>
      <vt:lpstr>移动图书馆电子书</vt:lpstr>
      <vt:lpstr>PowerPoint 演示文稿</vt:lpstr>
      <vt:lpstr>PowerPoint 演示文稿</vt:lpstr>
      <vt:lpstr>PowerPoint 演示文稿</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李慧</dc:creator>
  <cp:lastModifiedBy>李慧</cp:lastModifiedBy>
  <cp:revision>82</cp:revision>
  <dcterms:created xsi:type="dcterms:W3CDTF">2016-03-16T00:50:45Z</dcterms:created>
  <dcterms:modified xsi:type="dcterms:W3CDTF">2017-04-05T01:47:04Z</dcterms:modified>
</cp:coreProperties>
</file>