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75"/>
  </p:handoutMasterIdLst>
  <p:sldIdLst>
    <p:sldId id="437" r:id="rId3"/>
    <p:sldId id="440" r:id="rId4"/>
    <p:sldId id="309" r:id="rId5"/>
    <p:sldId id="407" r:id="rId7"/>
    <p:sldId id="436" r:id="rId8"/>
    <p:sldId id="414" r:id="rId9"/>
    <p:sldId id="408" r:id="rId10"/>
    <p:sldId id="415" r:id="rId11"/>
    <p:sldId id="409" r:id="rId12"/>
    <p:sldId id="441" r:id="rId13"/>
    <p:sldId id="360" r:id="rId14"/>
    <p:sldId id="416" r:id="rId15"/>
    <p:sldId id="417" r:id="rId16"/>
    <p:sldId id="410" r:id="rId17"/>
    <p:sldId id="442" r:id="rId18"/>
    <p:sldId id="419" r:id="rId19"/>
    <p:sldId id="411" r:id="rId20"/>
    <p:sldId id="370" r:id="rId21"/>
    <p:sldId id="472" r:id="rId22"/>
    <p:sldId id="322" r:id="rId23"/>
    <p:sldId id="371" r:id="rId24"/>
    <p:sldId id="372" r:id="rId25"/>
    <p:sldId id="477" r:id="rId26"/>
    <p:sldId id="378" r:id="rId27"/>
    <p:sldId id="379" r:id="rId28"/>
    <p:sldId id="373" r:id="rId29"/>
    <p:sldId id="377" r:id="rId30"/>
    <p:sldId id="392" r:id="rId31"/>
    <p:sldId id="393" r:id="rId32"/>
    <p:sldId id="388" r:id="rId33"/>
    <p:sldId id="374" r:id="rId34"/>
    <p:sldId id="421" r:id="rId35"/>
    <p:sldId id="478" r:id="rId36"/>
    <p:sldId id="424" r:id="rId37"/>
    <p:sldId id="474" r:id="rId38"/>
    <p:sldId id="438" r:id="rId39"/>
    <p:sldId id="427" r:id="rId40"/>
    <p:sldId id="480" r:id="rId41"/>
    <p:sldId id="479" r:id="rId42"/>
    <p:sldId id="398" r:id="rId43"/>
    <p:sldId id="399" r:id="rId44"/>
    <p:sldId id="401" r:id="rId45"/>
    <p:sldId id="402" r:id="rId46"/>
    <p:sldId id="403" r:id="rId47"/>
    <p:sldId id="444" r:id="rId48"/>
    <p:sldId id="460" r:id="rId49"/>
    <p:sldId id="463" r:id="rId50"/>
    <p:sldId id="461" r:id="rId51"/>
    <p:sldId id="462" r:id="rId52"/>
    <p:sldId id="465" r:id="rId53"/>
    <p:sldId id="476" r:id="rId54"/>
    <p:sldId id="466" r:id="rId55"/>
    <p:sldId id="467" r:id="rId56"/>
    <p:sldId id="468" r:id="rId57"/>
    <p:sldId id="475" r:id="rId58"/>
    <p:sldId id="470" r:id="rId59"/>
    <p:sldId id="469" r:id="rId60"/>
    <p:sldId id="447" r:id="rId61"/>
    <p:sldId id="446" r:id="rId62"/>
    <p:sldId id="481" r:id="rId63"/>
    <p:sldId id="483" r:id="rId64"/>
    <p:sldId id="484" r:id="rId65"/>
    <p:sldId id="485" r:id="rId66"/>
    <p:sldId id="486" r:id="rId67"/>
    <p:sldId id="487" r:id="rId68"/>
    <p:sldId id="451" r:id="rId69"/>
    <p:sldId id="420" r:id="rId70"/>
    <p:sldId id="434" r:id="rId71"/>
    <p:sldId id="435" r:id="rId72"/>
    <p:sldId id="353" r:id="rId73"/>
    <p:sldId id="404" r:id="rId74"/>
  </p:sldIdLst>
  <p:sldSz cx="9144000" cy="6858000" type="screen4x3"/>
  <p:notesSz cx="9144000" cy="6858000"/>
  <p:defaultTextStyle>
    <a:defPPr>
      <a:defRPr lang="zh-CN"/>
    </a:defPPr>
    <a:lvl1pPr marL="0" lvl="0"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9900"/>
    <a:srgbClr val="FF0066"/>
    <a:srgbClr val="FF66FF"/>
    <a:srgbClr val="CC3300"/>
    <a:srgbClr val="00CC99"/>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14"/>
    <p:restoredTop sz="99264"/>
  </p:normalViewPr>
  <p:slideViewPr>
    <p:cSldViewPr snapToGrid="0" showGuides="1">
      <p:cViewPr>
        <p:scale>
          <a:sx n="100" d="100"/>
          <a:sy n="100" d="100"/>
        </p:scale>
        <p:origin x="-966" y="342"/>
      </p:cViewPr>
      <p:guideLst>
        <p:guide orient="horz"/>
        <p:guide pos="-239"/>
      </p:guideLst>
    </p:cSldViewPr>
  </p:slideViewPr>
  <p:outlineViewPr>
    <p:cViewPr>
      <p:scale>
        <a:sx n="33" d="100"/>
        <a:sy n="33" d="100"/>
      </p:scale>
      <p:origin x="0" y="7212"/>
    </p:cViewPr>
  </p:outlineViewPr>
  <p:notesTextViewPr>
    <p:cViewPr>
      <p:scale>
        <a:sx n="100" d="100"/>
        <a:sy n="100" d="100"/>
      </p:scale>
      <p:origin x="0" y="0"/>
    </p:cViewPr>
  </p:notesTextViewPr>
  <p:sorterViewPr showFormatting="0">
    <p:cViewPr>
      <p:scale>
        <a:sx n="66" d="100"/>
        <a:sy n="66" d="100"/>
      </p:scale>
      <p:origin x="0" y="179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7346" name="Rectangle 57345"/>
          <p:cNvSpPr>
            <a:spLocks noGrp="1" noChangeArrowheads="1"/>
          </p:cNvSpPr>
          <p:nvPr>
            <p:ph type="hdr" sz="quarter"/>
          </p:nvPr>
        </p:nvSpPr>
        <p:spPr bwMode="auto">
          <a:xfrm>
            <a:off x="0" y="0"/>
            <a:ext cx="3962400" cy="381000"/>
          </a:xfrm>
          <a:prstGeom prst="rect">
            <a:avLst/>
          </a:prstGeom>
          <a:noFill/>
          <a:ln w="9525">
            <a:noFill/>
            <a:miter lim="800000"/>
          </a:ln>
        </p:spPr>
        <p:txBody>
          <a:bodyPr vert="horz" wrap="square" lIns="91440" tIns="45720" rIns="91440" bIns="45720" numCol="1" anchor="t" anchorCtr="0" compatLnSpc="1"/>
          <a:lstStyle>
            <a:lvl1pPr algn="l">
              <a:lnSpc>
                <a:spcPct val="100000"/>
              </a:lnSpc>
              <a:buFontTx/>
              <a:buNone/>
              <a:defRPr sz="1200" b="1">
                <a:solidFill>
                  <a:schemeClr val="tx1"/>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7347" name="Rectangle 57346"/>
          <p:cNvSpPr>
            <a:spLocks noGrp="1" noChangeArrowheads="1"/>
          </p:cNvSpPr>
          <p:nvPr>
            <p:ph type="dt" sz="quarter" idx="1"/>
          </p:nvPr>
        </p:nvSpPr>
        <p:spPr bwMode="auto">
          <a:xfrm>
            <a:off x="5181600" y="0"/>
            <a:ext cx="3962400" cy="381000"/>
          </a:xfrm>
          <a:prstGeom prst="rect">
            <a:avLst/>
          </a:prstGeom>
          <a:noFill/>
          <a:ln w="9525">
            <a:noFill/>
            <a:miter lim="800000"/>
          </a:ln>
        </p:spPr>
        <p:txBody>
          <a:bodyPr vert="horz" wrap="square" lIns="91440" tIns="45720" rIns="91440" bIns="45720" numCol="1" anchor="t" anchorCtr="0" compatLnSpc="1"/>
          <a:lstStyle>
            <a:lvl1pPr algn="r">
              <a:lnSpc>
                <a:spcPct val="100000"/>
              </a:lnSpc>
              <a:buFontTx/>
              <a:buNone/>
              <a:defRPr sz="1200" b="1">
                <a:solidFill>
                  <a:schemeClr val="tx1"/>
                </a:solidFill>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7348" name="Rectangle 57347"/>
          <p:cNvSpPr>
            <a:spLocks noGrp="1" noChangeArrowheads="1"/>
          </p:cNvSpPr>
          <p:nvPr>
            <p:ph type="ftr" sz="quarter" idx="2"/>
          </p:nvPr>
        </p:nvSpPr>
        <p:spPr bwMode="auto">
          <a:xfrm>
            <a:off x="0" y="6477000"/>
            <a:ext cx="3962400" cy="381000"/>
          </a:xfrm>
          <a:prstGeom prst="rect">
            <a:avLst/>
          </a:prstGeom>
          <a:noFill/>
          <a:ln w="9525">
            <a:noFill/>
            <a:miter lim="800000"/>
          </a:ln>
        </p:spPr>
        <p:txBody>
          <a:bodyPr vert="horz" wrap="square" lIns="91440" tIns="45720" rIns="91440" bIns="45720" numCol="1" anchor="b" anchorCtr="0" compatLnSpc="1"/>
          <a:lstStyle>
            <a:lvl1pPr algn="l">
              <a:lnSpc>
                <a:spcPct val="100000"/>
              </a:lnSpc>
              <a:buFontTx/>
              <a:buNone/>
              <a:defRPr sz="1200" b="1">
                <a:solidFill>
                  <a:schemeClr val="tx1"/>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4789" name="Rectangle 374788"/>
          <p:cNvSpPr>
            <a:spLocks noGrp="1" noChangeArrowheads="1"/>
          </p:cNvSpPr>
          <p:nvPr>
            <p:ph type="sldNum" sz="quarter" idx="3"/>
          </p:nvPr>
        </p:nvSpPr>
        <p:spPr bwMode="auto">
          <a:xfrm>
            <a:off x="5181600" y="6477000"/>
            <a:ext cx="3962400" cy="3810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
            <a:pPr lvl="0" algn="r" eaLnBrk="1" hangingPunct="1">
              <a:lnSpc>
                <a:spcPct val="100000"/>
              </a:lnSpc>
              <a:buNone/>
            </a:pPr>
            <a:fld id="{9A0DB2DC-4C9A-4742-B13C-FB6460FD3503}" type="slidenum">
              <a:rPr lang="zh-CN" altLang="en-US" sz="1200" b="1" dirty="0">
                <a:solidFill>
                  <a:schemeClr val="tx1"/>
                </a:solidFill>
              </a:rPr>
            </a:fld>
            <a:endParaRPr lang="zh-CN" altLang="en-US" sz="1200" b="1"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4274" name="Rectangle 54273"/>
          <p:cNvSpPr>
            <a:spLocks noGrp="1" noChangeArrowheads="1"/>
          </p:cNvSpPr>
          <p:nvPr>
            <p:ph type="hdr" sz="quarter"/>
          </p:nvPr>
        </p:nvSpPr>
        <p:spPr bwMode="auto">
          <a:xfrm>
            <a:off x="0" y="0"/>
            <a:ext cx="3962400" cy="381000"/>
          </a:xfrm>
          <a:prstGeom prst="rect">
            <a:avLst/>
          </a:prstGeom>
          <a:noFill/>
          <a:ln w="9525">
            <a:noFill/>
            <a:miter lim="800000"/>
          </a:ln>
        </p:spPr>
        <p:txBody>
          <a:bodyPr vert="horz" wrap="square" lIns="91440" tIns="45720" rIns="91440" bIns="45720" numCol="1" anchor="t" anchorCtr="0" compatLnSpc="1"/>
          <a:lstStyle>
            <a:lvl1pPr algn="l">
              <a:lnSpc>
                <a:spcPct val="100000"/>
              </a:lnSpc>
              <a:buFontTx/>
              <a:buNone/>
              <a:defRPr sz="1200" b="0">
                <a:solidFill>
                  <a:schemeClr val="tx1"/>
                </a:solidFill>
                <a:latin typeface="Times New Roman" panose="02020603050405020304" pitchFamily="18"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de-DE"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4275" name="Rectangle 54274"/>
          <p:cNvSpPr>
            <a:spLocks noGrp="1" noChangeArrowheads="1"/>
          </p:cNvSpPr>
          <p:nvPr>
            <p:ph type="dt" idx="1"/>
          </p:nvPr>
        </p:nvSpPr>
        <p:spPr bwMode="auto">
          <a:xfrm>
            <a:off x="5181600" y="0"/>
            <a:ext cx="3962400" cy="381000"/>
          </a:xfrm>
          <a:prstGeom prst="rect">
            <a:avLst/>
          </a:prstGeom>
          <a:noFill/>
          <a:ln w="9525">
            <a:noFill/>
            <a:miter lim="800000"/>
          </a:ln>
        </p:spPr>
        <p:txBody>
          <a:bodyPr vert="horz" wrap="square" lIns="91440" tIns="45720" rIns="91440" bIns="45720" numCol="1" anchor="t" anchorCtr="0" compatLnSpc="1"/>
          <a:lstStyle>
            <a:lvl1pPr algn="r">
              <a:lnSpc>
                <a:spcPct val="100000"/>
              </a:lnSpc>
              <a:buFontTx/>
              <a:buNone/>
              <a:defRPr sz="1200" b="0">
                <a:solidFill>
                  <a:schemeClr val="tx1"/>
                </a:solidFill>
                <a:latin typeface="Times New Roman" panose="02020603050405020304" pitchFamily="18"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7828" name="Rectangle 54275"/>
          <p:cNvSpPr>
            <a:spLocks noTextEdit="1"/>
          </p:cNvSpPr>
          <p:nvPr>
            <p:ph type="sldImg" idx="2"/>
          </p:nvPr>
        </p:nvSpPr>
        <p:spPr>
          <a:xfrm>
            <a:off x="2844800" y="533400"/>
            <a:ext cx="3454400" cy="2590800"/>
          </a:xfrm>
          <a:prstGeom prst="rect">
            <a:avLst/>
          </a:prstGeom>
          <a:noFill/>
          <a:ln w="9525" cap="flat" cmpd="sng">
            <a:solidFill>
              <a:srgbClr val="000000"/>
            </a:solidFill>
            <a:prstDash val="solid"/>
            <a:miter/>
            <a:headEnd type="none" w="med" len="med"/>
            <a:tailEnd type="none" w="med" len="med"/>
          </a:ln>
        </p:spPr>
      </p:sp>
      <p:sp>
        <p:nvSpPr>
          <p:cNvPr id="5125" name="Rectangle 5124"/>
          <p:cNvSpPr>
            <a:spLocks noGrp="1" noChangeArrowheads="1"/>
          </p:cNvSpPr>
          <p:nvPr>
            <p:ph type="body" sz="quarter" idx="3"/>
          </p:nvPr>
        </p:nvSpPr>
        <p:spPr bwMode="auto">
          <a:xfrm>
            <a:off x="1219200" y="3276600"/>
            <a:ext cx="6705600" cy="30480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de-DE"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4278" name="Rectangle 54277"/>
          <p:cNvSpPr>
            <a:spLocks noGrp="1" noChangeArrowheads="1"/>
          </p:cNvSpPr>
          <p:nvPr>
            <p:ph type="ftr" sz="quarter" idx="4"/>
          </p:nvPr>
        </p:nvSpPr>
        <p:spPr bwMode="auto">
          <a:xfrm>
            <a:off x="0" y="6477000"/>
            <a:ext cx="3962400" cy="381000"/>
          </a:xfrm>
          <a:prstGeom prst="rect">
            <a:avLst/>
          </a:prstGeom>
          <a:noFill/>
          <a:ln w="9525">
            <a:noFill/>
            <a:miter lim="800000"/>
          </a:ln>
        </p:spPr>
        <p:txBody>
          <a:bodyPr vert="horz" wrap="square" lIns="91440" tIns="45720" rIns="91440" bIns="45720" numCol="1" anchor="b" anchorCtr="0" compatLnSpc="1"/>
          <a:lstStyle>
            <a:lvl1pPr algn="l">
              <a:lnSpc>
                <a:spcPct val="100000"/>
              </a:lnSpc>
              <a:buFontTx/>
              <a:buNone/>
              <a:defRPr sz="1200" b="0">
                <a:solidFill>
                  <a:schemeClr val="tx1"/>
                </a:solidFill>
                <a:latin typeface="Times New Roman" panose="02020603050405020304" pitchFamily="18"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127" name="Rectangle 5126"/>
          <p:cNvSpPr>
            <a:spLocks noGrp="1" noChangeArrowheads="1"/>
          </p:cNvSpPr>
          <p:nvPr>
            <p:ph type="sldNum" sz="quarter" idx="5"/>
          </p:nvPr>
        </p:nvSpPr>
        <p:spPr bwMode="auto">
          <a:xfrm>
            <a:off x="5181600" y="6477000"/>
            <a:ext cx="3962400" cy="3810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
            <a:pPr lvl="0" algn="r" eaLnBrk="1" hangingPunct="1">
              <a:lnSpc>
                <a:spcPct val="100000"/>
              </a:lnSpc>
              <a:buNone/>
            </a:pPr>
            <a:fld id="{9A0DB2DC-4C9A-4742-B13C-FB6460FD3503}" type="slidenum">
              <a:rPr lang="zh-CN" altLang="en-US" sz="1200" dirty="0">
                <a:solidFill>
                  <a:schemeClr val="tx1"/>
                </a:solidFill>
                <a:latin typeface="Times New Roman" panose="02020603050405020304" pitchFamily="18" charset="0"/>
              </a:rPr>
            </a:fld>
            <a:endParaRPr lang="zh-CN" altLang="en-US" sz="1200" dirty="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TextEdit="1"/>
          </p:cNvSpPr>
          <p:nvPr>
            <p:ph type="sldImg"/>
          </p:nvPr>
        </p:nvSpPr>
        <p:spPr>
          <a:ln/>
        </p:spPr>
      </p:sp>
      <p:sp>
        <p:nvSpPr>
          <p:cNvPr id="78851" name="Rectangle 3"/>
          <p:cNvSpPr>
            <a:spLocks noGrp="1"/>
          </p:cNvSpPr>
          <p:nvPr>
            <p:ph type="body" idx="1"/>
          </p:nvPr>
        </p:nvSpPr>
        <p:spPr>
          <a:ln/>
        </p:spPr>
        <p:txBody>
          <a:bodyPr wrap="square" lIns="91440" tIns="45720" rIns="91440" bIns="45720" anchor="t"/>
          <a:p>
            <a:pPr lvl="0" algn="ctr">
              <a:spcBef>
                <a:spcPct val="0"/>
              </a:spcBef>
            </a:pPr>
            <a:r>
              <a:rPr lang="zh-CN" altLang="en-US" sz="1500" b="1" dirty="0"/>
              <a:t>北京新华在线信息技术有限公司是在中国加入</a:t>
            </a:r>
            <a:r>
              <a:rPr lang="en-US" altLang="zh-CN" sz="1500" b="1" dirty="0"/>
              <a:t>WTO</a:t>
            </a:r>
            <a:r>
              <a:rPr lang="zh-CN" altLang="en-US" sz="1500" b="1" dirty="0"/>
              <a:t>的背景下，由中国经济信息网和香港星岛新闻集团共同投资组建的，专业化、国际化的信息增值服务提供商。                                              新华在线依托于两方股东的鼎力支持，形成了卓越的国际国内资源整合能力、国外优秀财经资讯产品的本土化能力及市场化能力：公司以道琼斯公司的权威信息资源为基础，与多个国家级信息机构结成战略联盟，在国内率先与国际资讯服务业领袖企业构建战略合作关系。</a:t>
            </a:r>
            <a:endParaRPr lang="zh-CN" altLang="en-US" sz="1500" b="1" dirty="0"/>
          </a:p>
          <a:p>
            <a:pPr lvl="0" algn="ctr" eaLnBrk="1" hangingPunct="1">
              <a:lnSpc>
                <a:spcPct val="150000"/>
              </a:lnSpc>
              <a:spcBef>
                <a:spcPct val="50000"/>
              </a:spcBef>
              <a:buFont typeface="Wingdings" panose="05000000000000000000" pitchFamily="2" charset="2"/>
              <a:buChar char="Ø"/>
            </a:pPr>
            <a:endParaRPr lang="zh-CN" altLang="en-US" sz="1500" b="1" dirty="0"/>
          </a:p>
          <a:p>
            <a:pPr lvl="0" algn="ctr" eaLnBrk="1" hangingPunct="1">
              <a:lnSpc>
                <a:spcPct val="150000"/>
              </a:lnSpc>
              <a:spcBef>
                <a:spcPct val="50000"/>
              </a:spcBef>
              <a:buFont typeface="Wingdings" panose="05000000000000000000" pitchFamily="2" charset="2"/>
              <a:buChar char="Ø"/>
            </a:pPr>
            <a:endParaRPr lang="zh-CN" altLang="en-US" sz="1500" b="1" dirty="0"/>
          </a:p>
          <a:p>
            <a:pPr lvl="0" algn="ctr">
              <a:spcBef>
                <a:spcPct val="0"/>
              </a:spcBef>
            </a:pPr>
            <a:endParaRPr lang="zh-CN" altLang="en-US" sz="1500" b="1" dirty="0"/>
          </a:p>
          <a:p>
            <a:pPr lvl="0" algn="ctr">
              <a:spcBef>
                <a:spcPct val="0"/>
              </a:spcBef>
            </a:pPr>
            <a:endParaRPr lang="zh-CN" altLang="en-US" sz="1500" b="1" dirty="0"/>
          </a:p>
          <a:p>
            <a:pPr lvl="0" algn="ctr">
              <a:spcBef>
                <a:spcPct val="0"/>
              </a:spcBef>
            </a:pPr>
            <a:endParaRPr lang="zh-CN" altLang="en-US" sz="1500" b="1" dirty="0"/>
          </a:p>
          <a:p>
            <a:pPr lvl="0" algn="ctr">
              <a:spcBef>
                <a:spcPct val="0"/>
              </a:spcBef>
            </a:pPr>
            <a:endParaRPr lang="zh-CN" altLang="en-US" sz="1500" b="1" dirty="0"/>
          </a:p>
          <a:p>
            <a:pPr lvl="0" algn="ctr">
              <a:spcBef>
                <a:spcPct val="0"/>
              </a:spcBef>
            </a:pPr>
            <a:endParaRPr lang="zh-CN" altLang="en-US" sz="1500" b="1" dirty="0"/>
          </a:p>
          <a:p>
            <a:pPr lvl="0" algn="ctr">
              <a:spcBef>
                <a:spcPct val="0"/>
              </a:spcBef>
            </a:pPr>
            <a:endParaRPr lang="zh-CN" altLang="en-US" sz="1500" b="1" dirty="0"/>
          </a:p>
          <a:p>
            <a:pPr lvl="0" algn="ctr">
              <a:spcBef>
                <a:spcPct val="0"/>
              </a:spcBef>
            </a:pPr>
            <a:endParaRPr lang="zh-CN" altLang="en-US" sz="15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TextEdit="1"/>
          </p:cNvSpPr>
          <p:nvPr>
            <p:ph type="sldImg"/>
          </p:nvPr>
        </p:nvSpPr>
        <p:spPr>
          <a:ln/>
        </p:spPr>
      </p:sp>
      <p:sp>
        <p:nvSpPr>
          <p:cNvPr id="88067"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TextEdit="1"/>
          </p:cNvSpPr>
          <p:nvPr>
            <p:ph type="sldImg"/>
          </p:nvPr>
        </p:nvSpPr>
        <p:spPr>
          <a:ln/>
        </p:spPr>
      </p:sp>
      <p:sp>
        <p:nvSpPr>
          <p:cNvPr id="89091"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TextEdit="1"/>
          </p:cNvSpPr>
          <p:nvPr>
            <p:ph type="sldImg"/>
          </p:nvPr>
        </p:nvSpPr>
        <p:spPr>
          <a:ln/>
        </p:spPr>
      </p:sp>
      <p:sp>
        <p:nvSpPr>
          <p:cNvPr id="90115"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TextEdit="1"/>
          </p:cNvSpPr>
          <p:nvPr>
            <p:ph type="sldImg"/>
          </p:nvPr>
        </p:nvSpPr>
        <p:spPr>
          <a:ln/>
        </p:spPr>
      </p:sp>
      <p:sp>
        <p:nvSpPr>
          <p:cNvPr id="91139"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TextEdit="1"/>
          </p:cNvSpPr>
          <p:nvPr>
            <p:ph type="sldImg"/>
          </p:nvPr>
        </p:nvSpPr>
        <p:spPr>
          <a:ln/>
        </p:spPr>
      </p:sp>
      <p:sp>
        <p:nvSpPr>
          <p:cNvPr id="92163"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TextEdit="1"/>
          </p:cNvSpPr>
          <p:nvPr>
            <p:ph type="sldImg"/>
          </p:nvPr>
        </p:nvSpPr>
        <p:spPr>
          <a:ln/>
        </p:spPr>
      </p:sp>
      <p:sp>
        <p:nvSpPr>
          <p:cNvPr id="93187"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TextEdit="1"/>
          </p:cNvSpPr>
          <p:nvPr>
            <p:ph type="sldImg"/>
          </p:nvPr>
        </p:nvSpPr>
        <p:spPr>
          <a:ln/>
        </p:spPr>
      </p:sp>
      <p:sp>
        <p:nvSpPr>
          <p:cNvPr id="94211"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TextEdit="1"/>
          </p:cNvSpPr>
          <p:nvPr>
            <p:ph type="sldImg"/>
          </p:nvPr>
        </p:nvSpPr>
        <p:spPr>
          <a:ln/>
        </p:spPr>
      </p:sp>
      <p:sp>
        <p:nvSpPr>
          <p:cNvPr id="79875" name="Rectangle 3"/>
          <p:cNvSpPr>
            <a:spLocks noGrp="1"/>
          </p:cNvSpPr>
          <p:nvPr>
            <p:ph type="body" idx="1"/>
          </p:nvPr>
        </p:nvSpPr>
        <p:spPr>
          <a:ln/>
        </p:spPr>
        <p:txBody>
          <a:bodyPr wrap="square" lIns="91440" tIns="45720" rIns="91440" bIns="45720" anchor="t"/>
          <a:p>
            <a:pPr lvl="0" algn="just"/>
            <a:r>
              <a:rPr lang="zh-CN" altLang="en-US" dirty="0">
                <a:solidFill>
                  <a:srgbClr val="000000"/>
                </a:solidFill>
                <a:latin typeface="Arial Unicode MS" panose="020B0604020202020204" pitchFamily="34" charset="-122"/>
                <a:cs typeface="Times New Roman" panose="02020603050405020304" pitchFamily="18" charset="0"/>
              </a:rPr>
              <a:t>美国道琼斯公司成立于1882年，是由</a:t>
            </a:r>
            <a:r>
              <a:rPr lang="en-GB" altLang="zh-CN" dirty="0">
                <a:solidFill>
                  <a:srgbClr val="000000"/>
                </a:solidFill>
                <a:cs typeface="Arial" panose="020B0604020202020204" pitchFamily="34" charset="0"/>
              </a:rPr>
              <a:t>Charles Dow</a:t>
            </a:r>
            <a:r>
              <a:rPr lang="en-GB" altLang="zh-CN" dirty="0">
                <a:solidFill>
                  <a:srgbClr val="000000"/>
                </a:solidFill>
                <a:latin typeface="宋体" panose="02010600030101010101" pitchFamily="2" charset="-122"/>
              </a:rPr>
              <a:t>、</a:t>
            </a:r>
            <a:r>
              <a:rPr lang="en-GB" altLang="zh-CN" dirty="0">
                <a:solidFill>
                  <a:srgbClr val="000000"/>
                </a:solidFill>
                <a:cs typeface="Arial" panose="020B0604020202020204" pitchFamily="34" charset="0"/>
              </a:rPr>
              <a:t>Edward Jones</a:t>
            </a:r>
            <a:r>
              <a:rPr lang="zh-CN" altLang="en-GB" dirty="0">
                <a:solidFill>
                  <a:srgbClr val="000000"/>
                </a:solidFill>
                <a:latin typeface="宋体" panose="02010600030101010101" pitchFamily="2" charset="-122"/>
              </a:rPr>
              <a:t>和</a:t>
            </a:r>
            <a:r>
              <a:rPr lang="en-GB" altLang="zh-CN" dirty="0">
                <a:solidFill>
                  <a:srgbClr val="000000"/>
                </a:solidFill>
                <a:cs typeface="Arial" panose="020B0604020202020204" pitchFamily="34" charset="0"/>
              </a:rPr>
              <a:t>Charles Bergstresser</a:t>
            </a:r>
            <a:r>
              <a:rPr lang="zh-CN" altLang="en-GB" dirty="0">
                <a:solidFill>
                  <a:srgbClr val="000000"/>
                </a:solidFill>
                <a:latin typeface="宋体" panose="02010600030101010101" pitchFamily="2" charset="-122"/>
              </a:rPr>
              <a:t>先生共同创立的</a:t>
            </a:r>
            <a:r>
              <a:rPr lang="zh-CN" altLang="en-US" dirty="0">
                <a:solidFill>
                  <a:srgbClr val="000000"/>
                </a:solidFill>
                <a:latin typeface="宋体" panose="02010600030101010101" pitchFamily="2" charset="-122"/>
              </a:rPr>
              <a:t>。</a:t>
            </a:r>
            <a:endParaRPr lang="zh-CN" altLang="en-GB" dirty="0">
              <a:solidFill>
                <a:srgbClr val="000000"/>
              </a:solidFill>
              <a:latin typeface="Arial Unicode MS" panose="020B0604020202020204" pitchFamily="34" charset="-122"/>
              <a:ea typeface="Arial Unicode MS" panose="020B0604020202020204" pitchFamily="34" charset="-122"/>
            </a:endParaRPr>
          </a:p>
          <a:p>
            <a:pPr lvl="0"/>
            <a:r>
              <a:rPr lang="zh-CN" altLang="en-GB" dirty="0">
                <a:solidFill>
                  <a:srgbClr val="000000"/>
                </a:solidFill>
              </a:rPr>
              <a:t>1889</a:t>
            </a:r>
            <a:r>
              <a:rPr lang="zh-CN" altLang="en-GB" dirty="0">
                <a:solidFill>
                  <a:srgbClr val="000000"/>
                </a:solidFill>
                <a:latin typeface="宋体" panose="02010600030101010101" pitchFamily="2" charset="-122"/>
              </a:rPr>
              <a:t>年华尔街日报应运而生，最初的华尔街日报就是三位创始人的手抄版小报，报上会刊登华尔街最新投资信息，各主要投资公司的情况等。而到了今天，华尔街日报已经成为全球最权威的财经类报纸之一，每天为读者提供最迅速，最权威的经济资讯。道琼斯公司也从一家只拥有一份小报发展成为今天的专业财经信息提供商。</a:t>
            </a:r>
            <a:r>
              <a:rPr lang="zh-CN" altLang="en-US" dirty="0"/>
              <a:t> </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TextEdit="1"/>
          </p:cNvSpPr>
          <p:nvPr>
            <p:ph type="sldImg"/>
          </p:nvPr>
        </p:nvSpPr>
        <p:spPr>
          <a:ln/>
        </p:spPr>
      </p:sp>
      <p:sp>
        <p:nvSpPr>
          <p:cNvPr id="80899" name="Rectangle 3"/>
          <p:cNvSpPr>
            <a:spLocks noGrp="1"/>
          </p:cNvSpPr>
          <p:nvPr>
            <p:ph type="body" idx="1"/>
          </p:nvPr>
        </p:nvSpPr>
        <p:spPr>
          <a:ln/>
        </p:spPr>
        <p:txBody>
          <a:bodyPr wrap="square" lIns="91440" tIns="45720" rIns="91440" bIns="45720" anchor="t"/>
          <a:p>
            <a:pPr lvl="0"/>
            <a:r>
              <a:rPr lang="zh-CN" altLang="en-US" dirty="0"/>
              <a:t>大家现在到的就是我们“全球资讯平台”的页面。让我们一起来了解一下如何使用它吧！</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TextEdit="1"/>
          </p:cNvSpPr>
          <p:nvPr>
            <p:ph type="sldImg"/>
          </p:nvPr>
        </p:nvSpPr>
        <p:spPr>
          <a:ln/>
        </p:spPr>
      </p:sp>
      <p:sp>
        <p:nvSpPr>
          <p:cNvPr id="81923" name="Rectangle 3"/>
          <p:cNvSpPr>
            <a:spLocks noGrp="1"/>
          </p:cNvSpPr>
          <p:nvPr>
            <p:ph type="body" idx="1"/>
          </p:nvPr>
        </p:nvSpPr>
        <p:spPr>
          <a:ln/>
        </p:spPr>
        <p:txBody>
          <a:bodyPr wrap="square" lIns="91440" tIns="45720" rIns="91440" bIns="45720" anchor="t"/>
          <a:p>
            <a:pPr lvl="0"/>
            <a:r>
              <a:rPr lang="zh-CN" altLang="en-US" dirty="0"/>
              <a:t>数据库包含18个栏目，内容涵盖全球五大洲，涉及各类经济、金融市场、报道一切有可能影响经济的经济事件，政治事件，社会事件。</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TextEdit="1"/>
          </p:cNvSpPr>
          <p:nvPr>
            <p:ph type="sldImg"/>
          </p:nvPr>
        </p:nvSpPr>
        <p:spPr>
          <a:ln/>
        </p:spPr>
      </p:sp>
      <p:sp>
        <p:nvSpPr>
          <p:cNvPr id="82947" name="Rectangle 3"/>
          <p:cNvSpPr>
            <a:spLocks noGrp="1"/>
          </p:cNvSpPr>
          <p:nvPr>
            <p:ph type="body" idx="1"/>
          </p:nvPr>
        </p:nvSpPr>
        <p:spPr>
          <a:ln/>
        </p:spPr>
        <p:txBody>
          <a:bodyPr wrap="square" lIns="91440" tIns="45720" rIns="91440" bIns="45720" anchor="t"/>
          <a:p>
            <a:pPr lvl="0"/>
            <a:r>
              <a:rPr lang="zh-CN" altLang="en-US" dirty="0"/>
              <a:t>首先让我们来了解一下“特色专栏”这个栏目，在这里我们希望大家可以每日浏览。该栏目可以帮您在最短的时间里解读全球的信息，同时还可以根据需要深入了解。栏目包含了旗下特色的六大媒体。最值得提及的是专访这个子栏目，内容涉及了公司现行政策评论，前景展望，市场预期，行业及地区评论。</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TextEdit="1"/>
          </p:cNvSpPr>
          <p:nvPr>
            <p:ph type="sldImg"/>
          </p:nvPr>
        </p:nvSpPr>
        <p:spPr>
          <a:ln/>
        </p:spPr>
      </p:sp>
      <p:sp>
        <p:nvSpPr>
          <p:cNvPr id="83971" name="Rectangle 3"/>
          <p:cNvSpPr>
            <a:spLocks noGrp="1"/>
          </p:cNvSpPr>
          <p:nvPr>
            <p:ph type="body" idx="1"/>
          </p:nvPr>
        </p:nvSpPr>
        <p:spPr>
          <a:ln/>
        </p:spPr>
        <p:txBody>
          <a:bodyPr wrap="square" lIns="91440" tIns="45720" rIns="91440" bIns="45720" anchor="t"/>
          <a:p>
            <a:pPr lvl="0"/>
            <a:r>
              <a:rPr lang="zh-CN" altLang="en-US" dirty="0"/>
              <a:t>这是一个互动栏目，是我们数据库的又一大特色。栏目设置可以根据老师和同学们的需求随时增减，助您了解您所关心的事件，并替您随时追踪事件的最新进展。例如：您所看到的“</a:t>
            </a:r>
            <a:r>
              <a:rPr lang="en-US" altLang="zh-CN" dirty="0"/>
              <a:t>WTO</a:t>
            </a:r>
            <a:r>
              <a:rPr lang="zh-CN" altLang="en-US" dirty="0"/>
              <a:t>与贸易”就是我们应“对外经济贸易大学”而量身定做的。</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TextEdit="1"/>
          </p:cNvSpPr>
          <p:nvPr>
            <p:ph type="sldImg"/>
          </p:nvPr>
        </p:nvSpPr>
        <p:spPr>
          <a:ln/>
        </p:spPr>
      </p:sp>
      <p:sp>
        <p:nvSpPr>
          <p:cNvPr id="84995"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TextEdit="1"/>
          </p:cNvSpPr>
          <p:nvPr>
            <p:ph type="sldImg"/>
          </p:nvPr>
        </p:nvSpPr>
        <p:spPr>
          <a:ln/>
        </p:spPr>
      </p:sp>
      <p:sp>
        <p:nvSpPr>
          <p:cNvPr id="86019"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TextEdit="1"/>
          </p:cNvSpPr>
          <p:nvPr>
            <p:ph type="sldImg"/>
          </p:nvPr>
        </p:nvSpPr>
        <p:spPr>
          <a:ln/>
        </p:spPr>
      </p:sp>
      <p:sp>
        <p:nvSpPr>
          <p:cNvPr id="87043" name="Rectangle 3"/>
          <p:cNvSpPr>
            <a:spLocks noGrp="1"/>
          </p:cNvSpPr>
          <p:nvPr>
            <p:ph type="body" idx="1"/>
          </p:nvPr>
        </p:nvSpPr>
        <p:spPr>
          <a:ln/>
        </p:spPr>
        <p:txBody>
          <a:bodyPr wrap="square" lIns="91440" tIns="45720" rIns="91440" bIns="45720" anchor="t"/>
          <a:p>
            <a:pPr lvl="0" eaLnBrk="1" hangingPunct="1">
              <a:spcBef>
                <a:spcPct val="50000"/>
              </a:spcBef>
              <a:buFont typeface="Wingdings" panose="05000000000000000000" pitchFamily="2" charset="2"/>
              <a:buChar char="•"/>
            </a:pPr>
            <a:r>
              <a:rPr lang="zh-CN" altLang="en-US" sz="1900" b="1" dirty="0">
                <a:solidFill>
                  <a:schemeClr val="bg1"/>
                </a:solidFill>
                <a:latin typeface="黑体" panose="02010609060101010101" pitchFamily="2" charset="-122"/>
                <a:ea typeface="黑体" panose="02010609060101010101" pitchFamily="2" charset="-122"/>
              </a:rPr>
              <a:t>国际化的视野，更有助于高校在入世（</a:t>
            </a:r>
            <a:r>
              <a:rPr lang="en-US" altLang="zh-CN" sz="1900" b="1" dirty="0">
                <a:solidFill>
                  <a:schemeClr val="bg1"/>
                </a:solidFill>
                <a:latin typeface="黑体" panose="02010609060101010101" pitchFamily="2" charset="-122"/>
                <a:ea typeface="黑体" panose="02010609060101010101" pitchFamily="2" charset="-122"/>
              </a:rPr>
              <a:t>WTO</a:t>
            </a:r>
            <a:r>
              <a:rPr lang="zh-CN" altLang="en-US" sz="1900" b="1" dirty="0">
                <a:solidFill>
                  <a:schemeClr val="bg1"/>
                </a:solidFill>
                <a:latin typeface="黑体" panose="02010609060101010101" pitchFamily="2" charset="-122"/>
                <a:ea typeface="黑体" panose="02010609060101010101" pitchFamily="2" charset="-122"/>
              </a:rPr>
              <a:t>）后的财、金、贸、管各类与国际接轨的人才培养</a:t>
            </a:r>
            <a:endParaRPr lang="zh-CN" altLang="en-US" dirty="0">
              <a:solidFill>
                <a:schemeClr val="bg1"/>
              </a:solidFill>
            </a:endParaRPr>
          </a:p>
          <a:p>
            <a:pPr lvl="0">
              <a:buChar char="•"/>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pic>
        <p:nvPicPr>
          <p:cNvPr id="5122" name="Rectangle 5121"/>
          <p:cNvPicPr>
            <a:picLocks noChangeAspect="1"/>
          </p:cNvPicPr>
          <p:nvPr/>
        </p:nvPicPr>
        <p:blipFill>
          <a:blip r:embed="rId2"/>
          <a:stretch>
            <a:fillRect/>
          </a:stretch>
        </p:blipFill>
        <p:spPr>
          <a:xfrm>
            <a:off x="0" y="0"/>
            <a:ext cx="9385300" cy="6858000"/>
          </a:xfrm>
          <a:prstGeom prst="rect">
            <a:avLst/>
          </a:prstGeom>
          <a:noFill/>
          <a:ln w="9525">
            <a:noFill/>
          </a:ln>
        </p:spPr>
      </p:pic>
      <p:sp>
        <p:nvSpPr>
          <p:cNvPr id="8" name="Straight Connector 5127"/>
          <p:cNvSpPr>
            <a:spLocks noChangeShapeType="1"/>
          </p:cNvSpPr>
          <p:nvPr/>
        </p:nvSpPr>
        <p:spPr bwMode="auto">
          <a:xfrm>
            <a:off x="238125" y="6756400"/>
            <a:ext cx="0" cy="98425"/>
          </a:xfrm>
          <a:prstGeom prst="line">
            <a:avLst/>
          </a:prstGeom>
          <a:noFill/>
          <a:ln w="6350" algn="ctr">
            <a:solidFill>
              <a:srgbClr val="FF9933"/>
            </a:solidFill>
            <a:rou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TextBox 8"/>
          <p:cNvSpPr txBox="1">
            <a:spLocks noChangeArrowheads="1"/>
          </p:cNvSpPr>
          <p:nvPr/>
        </p:nvSpPr>
        <p:spPr bwMode="auto">
          <a:xfrm>
            <a:off x="6126163" y="6580188"/>
            <a:ext cx="2005013" cy="228600"/>
          </a:xfrm>
          <a:prstGeom prst="rect">
            <a:avLst/>
          </a:prstGeom>
          <a:noFill/>
          <a:ln w="9525">
            <a:noFill/>
            <a:miter lim="800000"/>
          </a:ln>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defRPr/>
            </a:pPr>
            <a:r>
              <a:rPr kumimoji="1" lang="en-US" altLang="zh-CN"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www.xinhuaonline.com</a:t>
            </a:r>
            <a:endParaRPr kumimoji="1" lang="en-US" altLang="zh-CN"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3" name="Rectangle 6"/>
          <p:cNvSpPr>
            <a:spLocks noGrp="1"/>
          </p:cNvSpPr>
          <p:nvPr>
            <p:ph type="dt" sz="half" idx="2"/>
          </p:nvPr>
        </p:nvSpPr>
        <p:spPr bwMode="auto">
          <a:xfrm>
            <a:off x="2489200" y="6564313"/>
            <a:ext cx="2347913" cy="136525"/>
          </a:xfrm>
          <a:prstGeom prst="rect">
            <a:avLst/>
          </a:prstGeom>
          <a:ln>
            <a:miter lim="800000"/>
          </a:ln>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Roland Berger Strategy Consultants</a:t>
            </a:r>
            <a:endParaRPr kumimoji="0" lang="zh-CN" altLang="en-US" sz="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Rectangle 7"/>
          <p:cNvSpPr>
            <a:spLocks noGrp="1"/>
          </p:cNvSpPr>
          <p:nvPr>
            <p:ph type="ftr" sz="quarter" idx="3"/>
          </p:nvPr>
        </p:nvSpPr>
        <p:spPr bwMode="auto">
          <a:xfrm>
            <a:off x="285750" y="6742113"/>
            <a:ext cx="3198813" cy="92075"/>
          </a:xfrm>
          <a:prstGeom prst="rect">
            <a:avLst/>
          </a:prstGeom>
          <a:ln>
            <a:miter lim="800000"/>
          </a:ln>
        </p:spPr>
        <p:txBody>
          <a:bodyPr vert="horz" wrap="square" lIns="0" tIns="0" rIns="0" bIns="0" numCol="1" anchor="t" anchorCtr="0" compatLnSpc="1">
            <a:sp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rgbClr val="000099"/>
                </a:solidFill>
                <a:effectLst/>
                <a:uLnTx/>
                <a:uFillTx/>
                <a:latin typeface="Arial" panose="020B0604020202020204" pitchFamily="34" charset="0"/>
                <a:ea typeface="宋体" panose="02010600030101010101" pitchFamily="2" charset="-122"/>
                <a:cs typeface="+mn-cs"/>
              </a:rPr>
              <a:t>Document number</a:t>
            </a:r>
            <a:endParaRPr kumimoji="0" lang="zh-CN" altLang="en-US" sz="600" b="0" i="0" u="none" strike="noStrike" kern="1200" cap="none" spc="0" normalizeH="0" baseline="0" noProof="0">
              <a:ln>
                <a:noFill/>
              </a:ln>
              <a:solidFill>
                <a:srgbClr val="000099"/>
              </a:solidFill>
              <a:effectLst/>
              <a:uLnTx/>
              <a:uFillTx/>
              <a:latin typeface="Arial" panose="020B0604020202020204" pitchFamily="34" charset="0"/>
              <a:ea typeface="宋体" panose="02010600030101010101" pitchFamily="2" charset="-122"/>
              <a:cs typeface="+mn-cs"/>
            </a:endParaRPr>
          </a:p>
        </p:txBody>
      </p:sp>
      <p:sp>
        <p:nvSpPr>
          <p:cNvPr id="15" name="Rectangle 8"/>
          <p:cNvSpPr>
            <a:spLocks noGrp="1"/>
          </p:cNvSpPr>
          <p:nvPr>
            <p:ph type="sldNum" sz="quarter" idx="4"/>
          </p:nvPr>
        </p:nvSpPr>
        <p:spPr bwMode="auto">
          <a:xfrm>
            <a:off x="119063" y="6745288"/>
            <a:ext cx="142875" cy="92075"/>
          </a:xfrm>
          <a:prstGeom prst="rect">
            <a:avLst/>
          </a:prstGeom>
          <a:ln>
            <a:miter lim="800000"/>
          </a:ln>
        </p:spPr>
        <p:txBody>
          <a:bodyPr vert="horz" wrap="square" lIns="0" tIns="0" rIns="0" bIns="0" numCol="1" anchor="t" anchorCtr="0" compatLnSpc="1">
            <a:spAutoFit/>
          </a:bodyPr>
          <a:p>
            <a:pPr algn="l">
              <a:lnSpc>
                <a:spcPct val="100000"/>
              </a:lnSpc>
              <a:buNone/>
            </a:pPr>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bg>
      <p:bgPr>
        <a:solidFill>
          <a:schemeClr val="bg1"/>
        </a:solidFill>
        <a:effectLst/>
      </p:bgPr>
    </p:bg>
    <p:spTree>
      <p:nvGrpSpPr>
        <p:cNvPr id="1" name=""/>
        <p:cNvGrpSpPr/>
        <p:nvPr/>
      </p:nvGrpSpPr>
      <p:grpSpPr>
        <a:xfrm>
          <a:off x="0" y="0"/>
          <a:ext cx="0" cy="0"/>
          <a:chOff x="0" y="0"/>
          <a:chExt cx="0" cy="0"/>
        </a:xfrm>
      </p:grpSpPr>
      <p:pic>
        <p:nvPicPr>
          <p:cNvPr id="6146" name="Rectangle 5121"/>
          <p:cNvPicPr>
            <a:picLocks noChangeAspect="1"/>
          </p:cNvPicPr>
          <p:nvPr/>
        </p:nvPicPr>
        <p:blipFill>
          <a:blip r:embed="rId2"/>
          <a:stretch>
            <a:fillRect/>
          </a:stretch>
        </p:blipFill>
        <p:spPr>
          <a:xfrm>
            <a:off x="0" y="203200"/>
            <a:ext cx="10037763" cy="7366000"/>
          </a:xfrm>
          <a:prstGeom prst="rect">
            <a:avLst/>
          </a:prstGeom>
          <a:noFill/>
          <a:ln w="9525">
            <a:noFill/>
          </a:ln>
        </p:spPr>
      </p:pic>
      <p:sp>
        <p:nvSpPr>
          <p:cNvPr id="8" name="Straight Connector 5127"/>
          <p:cNvSpPr>
            <a:spLocks noChangeShapeType="1"/>
          </p:cNvSpPr>
          <p:nvPr/>
        </p:nvSpPr>
        <p:spPr bwMode="auto">
          <a:xfrm>
            <a:off x="238125" y="6756400"/>
            <a:ext cx="0" cy="98425"/>
          </a:xfrm>
          <a:prstGeom prst="line">
            <a:avLst/>
          </a:prstGeom>
          <a:noFill/>
          <a:ln w="6350" algn="ctr">
            <a:solidFill>
              <a:srgbClr val="FF9933"/>
            </a:solidFill>
            <a:rou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TextBox 8"/>
          <p:cNvSpPr txBox="1">
            <a:spLocks noChangeArrowheads="1"/>
          </p:cNvSpPr>
          <p:nvPr/>
        </p:nvSpPr>
        <p:spPr bwMode="auto">
          <a:xfrm>
            <a:off x="6126163" y="6580188"/>
            <a:ext cx="2005013" cy="228600"/>
          </a:xfrm>
          <a:prstGeom prst="rect">
            <a:avLst/>
          </a:prstGeom>
          <a:noFill/>
          <a:ln w="9525">
            <a:noFill/>
            <a:miter lim="800000"/>
          </a:ln>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defRPr/>
            </a:pPr>
            <a:r>
              <a:rPr kumimoji="1" lang="en-US" altLang="zh-CN"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www.xinhuaonline.com</a:t>
            </a:r>
            <a:endParaRPr kumimoji="1" lang="en-US" altLang="zh-CN"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 name="Shape 1"/>
          <p:cNvSpPr>
            <a:spLocks noGrp="1"/>
          </p:cNvSpPr>
          <p:nvPr>
            <p:ph type="title"/>
          </p:nvPr>
        </p:nvSpPr>
        <p:spPr/>
        <p:txBody>
          <a:bodyPr rtlCol="0" anchor="ctr"/>
          <a:lstStyle/>
          <a:p>
            <a:r>
              <a:rPr lang="en-US" altLang="zh-CN"/>
              <a:t>Click to edit Master title style</a:t>
            </a:r>
            <a:endParaRPr lang="zh-CN" altLang="en-US"/>
          </a:p>
        </p:txBody>
      </p:sp>
      <p:sp>
        <p:nvSpPr>
          <p:cNvPr id="3" name="Shape 2"/>
          <p:cNvSpPr>
            <a:spLocks noGrp="1"/>
          </p:cNvSpPr>
          <p:nvPr>
            <p:ph type="body" idx="1"/>
          </p:nvPr>
        </p:nvSpPr>
        <p:spPr/>
        <p:txBody>
          <a:bodyPr rtlCol="0"/>
          <a:lstStyle/>
          <a:p>
            <a:pPr lvl="0"/>
            <a:r>
              <a:rPr lang="en-US" altLang="zh-CN"/>
              <a:t>Click to edit Master text styles</a:t>
            </a:r>
            <a:endParaRPr 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13" name="Rectangle 6"/>
          <p:cNvSpPr>
            <a:spLocks noGrp="1"/>
          </p:cNvSpPr>
          <p:nvPr>
            <p:ph type="dt" sz="half" idx="2"/>
          </p:nvPr>
        </p:nvSpPr>
        <p:spPr bwMode="auto">
          <a:xfrm>
            <a:off x="2489200" y="6564313"/>
            <a:ext cx="2347913" cy="136525"/>
          </a:xfrm>
          <a:prstGeom prst="rect">
            <a:avLst/>
          </a:prstGeom>
          <a:ln>
            <a:miter lim="800000"/>
          </a:ln>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Roland Berger Strategy Consultants</a:t>
            </a:r>
            <a:endParaRPr kumimoji="0" lang="zh-CN" altLang="en-US" sz="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Rectangle 7"/>
          <p:cNvSpPr>
            <a:spLocks noGrp="1"/>
          </p:cNvSpPr>
          <p:nvPr>
            <p:ph type="ftr" sz="quarter" idx="3"/>
          </p:nvPr>
        </p:nvSpPr>
        <p:spPr bwMode="auto">
          <a:xfrm>
            <a:off x="285750" y="6742113"/>
            <a:ext cx="3198813" cy="92075"/>
          </a:xfrm>
          <a:prstGeom prst="rect">
            <a:avLst/>
          </a:prstGeom>
          <a:ln>
            <a:miter lim="800000"/>
          </a:ln>
        </p:spPr>
        <p:txBody>
          <a:bodyPr vert="horz" wrap="square" lIns="0" tIns="0" rIns="0" bIns="0" numCol="1" anchor="t" anchorCtr="0" compatLnSpc="1">
            <a:sp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rgbClr val="000099"/>
                </a:solidFill>
                <a:effectLst/>
                <a:uLnTx/>
                <a:uFillTx/>
                <a:latin typeface="Arial" panose="020B0604020202020204" pitchFamily="34" charset="0"/>
                <a:ea typeface="宋体" panose="02010600030101010101" pitchFamily="2" charset="-122"/>
                <a:cs typeface="+mn-cs"/>
              </a:rPr>
              <a:t>Document number</a:t>
            </a:r>
            <a:endParaRPr kumimoji="0" lang="zh-CN" altLang="en-US" sz="600" b="0" i="0" u="none" strike="noStrike" kern="1200" cap="none" spc="0" normalizeH="0" baseline="0" noProof="0">
              <a:ln>
                <a:noFill/>
              </a:ln>
              <a:solidFill>
                <a:srgbClr val="000099"/>
              </a:solidFill>
              <a:effectLst/>
              <a:uLnTx/>
              <a:uFillTx/>
              <a:latin typeface="Arial" panose="020B0604020202020204" pitchFamily="34" charset="0"/>
              <a:ea typeface="宋体" panose="02010600030101010101" pitchFamily="2" charset="-122"/>
              <a:cs typeface="+mn-cs"/>
            </a:endParaRPr>
          </a:p>
        </p:txBody>
      </p:sp>
      <p:sp>
        <p:nvSpPr>
          <p:cNvPr id="15" name="Rectangle 8"/>
          <p:cNvSpPr>
            <a:spLocks noGrp="1"/>
          </p:cNvSpPr>
          <p:nvPr>
            <p:ph type="sldNum" sz="quarter" idx="4"/>
          </p:nvPr>
        </p:nvSpPr>
        <p:spPr bwMode="auto">
          <a:xfrm>
            <a:off x="119063" y="6745288"/>
            <a:ext cx="142875" cy="92075"/>
          </a:xfrm>
          <a:prstGeom prst="rect">
            <a:avLst/>
          </a:prstGeom>
          <a:ln>
            <a:miter lim="800000"/>
          </a:ln>
        </p:spPr>
        <p:txBody>
          <a:bodyPr vert="horz" wrap="square" lIns="0" tIns="0" rIns="0" bIns="0" numCol="1" anchor="t" anchorCtr="0" compatLnSpc="1">
            <a:spAutoFit/>
          </a:bodyPr>
          <a:p>
            <a:pPr algn="l">
              <a:lnSpc>
                <a:spcPct val="100000"/>
              </a:lnSpc>
              <a:buNone/>
            </a:pP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bg>
      <p:bgPr>
        <a:solidFill>
          <a:schemeClr val="bg1"/>
        </a:solidFill>
        <a:effectLst/>
      </p:bgPr>
    </p:bg>
    <p:spTree>
      <p:nvGrpSpPr>
        <p:cNvPr id="1" name=""/>
        <p:cNvGrpSpPr/>
        <p:nvPr/>
      </p:nvGrpSpPr>
      <p:grpSpPr>
        <a:xfrm>
          <a:off x="0" y="0"/>
          <a:ext cx="0" cy="0"/>
          <a:chOff x="0" y="0"/>
          <a:chExt cx="0" cy="0"/>
        </a:xfrm>
      </p:grpSpPr>
      <p:pic>
        <p:nvPicPr>
          <p:cNvPr id="7170" name="Rectangle 5121"/>
          <p:cNvPicPr>
            <a:picLocks noChangeAspect="1"/>
          </p:cNvPicPr>
          <p:nvPr/>
        </p:nvPicPr>
        <p:blipFill>
          <a:blip r:embed="rId2"/>
          <a:stretch>
            <a:fillRect/>
          </a:stretch>
        </p:blipFill>
        <p:spPr>
          <a:xfrm>
            <a:off x="0" y="-177800"/>
            <a:ext cx="9144000" cy="6858000"/>
          </a:xfrm>
          <a:prstGeom prst="rect">
            <a:avLst/>
          </a:prstGeom>
          <a:noFill/>
          <a:ln w="9525">
            <a:noFill/>
          </a:ln>
        </p:spPr>
      </p:pic>
      <p:sp>
        <p:nvSpPr>
          <p:cNvPr id="8" name="Straight Connector 5127"/>
          <p:cNvSpPr>
            <a:spLocks noChangeShapeType="1"/>
          </p:cNvSpPr>
          <p:nvPr/>
        </p:nvSpPr>
        <p:spPr bwMode="auto">
          <a:xfrm>
            <a:off x="238125" y="6756400"/>
            <a:ext cx="0" cy="98425"/>
          </a:xfrm>
          <a:prstGeom prst="line">
            <a:avLst/>
          </a:prstGeom>
          <a:noFill/>
          <a:ln w="6350" algn="ctr">
            <a:solidFill>
              <a:srgbClr val="FF9933"/>
            </a:solidFill>
            <a:rou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TextBox 8"/>
          <p:cNvSpPr txBox="1">
            <a:spLocks noChangeArrowheads="1"/>
          </p:cNvSpPr>
          <p:nvPr/>
        </p:nvSpPr>
        <p:spPr bwMode="auto">
          <a:xfrm>
            <a:off x="6126163" y="6580188"/>
            <a:ext cx="2005013" cy="228600"/>
          </a:xfrm>
          <a:prstGeom prst="rect">
            <a:avLst/>
          </a:prstGeom>
          <a:noFill/>
          <a:ln w="9525">
            <a:noFill/>
            <a:miter lim="800000"/>
          </a:ln>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defRPr/>
            </a:pPr>
            <a:r>
              <a:rPr kumimoji="1" lang="en-US" altLang="zh-CN"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www.xinhuaonline.com</a:t>
            </a:r>
            <a:endParaRPr kumimoji="1" lang="en-US" altLang="zh-CN"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 name="Shape 1"/>
          <p:cNvSpPr>
            <a:spLocks noGrp="1"/>
          </p:cNvSpPr>
          <p:nvPr>
            <p:ph/>
          </p:nvPr>
        </p:nvSpPr>
        <p:spPr>
          <a:xfrm>
            <a:off x="679450" y="1000125"/>
            <a:ext cx="7880350" cy="3516313"/>
          </a:xfrm>
        </p:spPr>
        <p:txBody>
          <a:bodyPr rtlCol="0"/>
          <a:lstStyle/>
          <a:p>
            <a:pPr lvl="0"/>
            <a:r>
              <a:rPr lang="en-US" altLang="zh-CN"/>
              <a:t>Click to edit Master text styles</a:t>
            </a:r>
            <a:endParaRPr 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13" name="Rectangle 6"/>
          <p:cNvSpPr>
            <a:spLocks noGrp="1"/>
          </p:cNvSpPr>
          <p:nvPr>
            <p:ph type="dt" sz="half" idx="2"/>
          </p:nvPr>
        </p:nvSpPr>
        <p:spPr bwMode="auto">
          <a:xfrm>
            <a:off x="2489200" y="6564313"/>
            <a:ext cx="2347913" cy="136525"/>
          </a:xfrm>
          <a:prstGeom prst="rect">
            <a:avLst/>
          </a:prstGeom>
          <a:ln>
            <a:miter lim="800000"/>
          </a:ln>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Roland Berger Strategy Consultants</a:t>
            </a:r>
            <a:endParaRPr kumimoji="0" lang="zh-CN" altLang="en-US" sz="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Rectangle 7"/>
          <p:cNvSpPr>
            <a:spLocks noGrp="1"/>
          </p:cNvSpPr>
          <p:nvPr>
            <p:ph type="ftr" sz="quarter" idx="3"/>
          </p:nvPr>
        </p:nvSpPr>
        <p:spPr bwMode="auto">
          <a:xfrm>
            <a:off x="285750" y="6742113"/>
            <a:ext cx="3198813" cy="92075"/>
          </a:xfrm>
          <a:prstGeom prst="rect">
            <a:avLst/>
          </a:prstGeom>
          <a:ln>
            <a:miter lim="800000"/>
          </a:ln>
        </p:spPr>
        <p:txBody>
          <a:bodyPr vert="horz" wrap="square" lIns="0" tIns="0" rIns="0" bIns="0" numCol="1" anchor="t" anchorCtr="0" compatLnSpc="1">
            <a:sp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rgbClr val="000099"/>
                </a:solidFill>
                <a:effectLst/>
                <a:uLnTx/>
                <a:uFillTx/>
                <a:latin typeface="Arial" panose="020B0604020202020204" pitchFamily="34" charset="0"/>
                <a:ea typeface="宋体" panose="02010600030101010101" pitchFamily="2" charset="-122"/>
                <a:cs typeface="+mn-cs"/>
              </a:rPr>
              <a:t>Document number</a:t>
            </a:r>
            <a:endParaRPr kumimoji="0" lang="zh-CN" altLang="en-US" sz="600" b="0" i="0" u="none" strike="noStrike" kern="1200" cap="none" spc="0" normalizeH="0" baseline="0" noProof="0">
              <a:ln>
                <a:noFill/>
              </a:ln>
              <a:solidFill>
                <a:srgbClr val="000099"/>
              </a:solidFill>
              <a:effectLst/>
              <a:uLnTx/>
              <a:uFillTx/>
              <a:latin typeface="Arial" panose="020B0604020202020204" pitchFamily="34" charset="0"/>
              <a:ea typeface="宋体" panose="02010600030101010101" pitchFamily="2" charset="-122"/>
              <a:cs typeface="+mn-cs"/>
            </a:endParaRPr>
          </a:p>
        </p:txBody>
      </p:sp>
      <p:sp>
        <p:nvSpPr>
          <p:cNvPr id="15" name="Rectangle 8"/>
          <p:cNvSpPr>
            <a:spLocks noGrp="1"/>
          </p:cNvSpPr>
          <p:nvPr>
            <p:ph type="sldNum" sz="quarter" idx="4"/>
          </p:nvPr>
        </p:nvSpPr>
        <p:spPr bwMode="auto">
          <a:xfrm>
            <a:off x="119063" y="6745288"/>
            <a:ext cx="142875" cy="92075"/>
          </a:xfrm>
          <a:prstGeom prst="rect">
            <a:avLst/>
          </a:prstGeom>
          <a:ln>
            <a:miter lim="800000"/>
          </a:ln>
        </p:spPr>
        <p:txBody>
          <a:bodyPr vert="horz" wrap="square" lIns="0" tIns="0" rIns="0" bIns="0" numCol="1" anchor="t" anchorCtr="0" compatLnSpc="1">
            <a:spAutoFit/>
          </a:bodyPr>
          <a:p>
            <a:pPr algn="l">
              <a:lnSpc>
                <a:spcPct val="100000"/>
              </a:lnSpc>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5122"/>
          <p:cNvSpPr>
            <a:spLocks noGrp="1"/>
          </p:cNvSpPr>
          <p:nvPr>
            <p:ph type="title"/>
          </p:nvPr>
        </p:nvSpPr>
        <p:spPr>
          <a:xfrm>
            <a:off x="679450" y="1000125"/>
            <a:ext cx="7880350" cy="661988"/>
          </a:xfrm>
          <a:prstGeom prst="rect">
            <a:avLst/>
          </a:prstGeom>
          <a:noFill/>
          <a:ln w="9525">
            <a:noFill/>
          </a:ln>
        </p:spPr>
        <p:txBody>
          <a:bodyPr lIns="0" tIns="0" rIns="0" bIns="0"/>
          <a:p>
            <a:pPr lvl="0"/>
            <a:r>
              <a:rPr lang="en-US" altLang="de-DE" dirty="0"/>
              <a:t>Click to add title</a:t>
            </a:r>
            <a:endParaRPr lang="en-US" altLang="zh-CN" dirty="0"/>
          </a:p>
        </p:txBody>
      </p:sp>
      <p:sp>
        <p:nvSpPr>
          <p:cNvPr id="4099" name="Rectangle 5123"/>
          <p:cNvSpPr>
            <a:spLocks noGrp="1"/>
          </p:cNvSpPr>
          <p:nvPr>
            <p:ph type="body" idx="1"/>
          </p:nvPr>
        </p:nvSpPr>
        <p:spPr>
          <a:xfrm>
            <a:off x="679450" y="1928813"/>
            <a:ext cx="7880350" cy="2587625"/>
          </a:xfrm>
          <a:prstGeom prst="rect">
            <a:avLst/>
          </a:prstGeom>
          <a:noFill/>
          <a:ln w="9525">
            <a:noFill/>
          </a:ln>
        </p:spPr>
        <p:txBody>
          <a:bodyPr lIns="0" tIns="0" rIns="0" bIns="0">
            <a:spAutoFit/>
          </a:bodyPr>
          <a:p>
            <a:pPr lvl="0"/>
            <a:r>
              <a:rPr lang="en-US" altLang="de-DE" dirty="0"/>
              <a:t>Click to change format</a:t>
            </a:r>
            <a:endParaRPr lang="en-US" altLang="zh-CN" dirty="0"/>
          </a:p>
          <a:p>
            <a:pPr lvl="1"/>
            <a:r>
              <a:rPr lang="en-US" altLang="zh-CN" dirty="0"/>
              <a:t>Level 1</a:t>
            </a:r>
            <a:endParaRPr lang="en-US" altLang="zh-CN" dirty="0"/>
          </a:p>
          <a:p>
            <a:pPr lvl="2"/>
            <a:r>
              <a:rPr lang="en-US" altLang="zh-CN" dirty="0"/>
              <a:t>Level 2</a:t>
            </a:r>
            <a:endParaRPr lang="en-US" altLang="zh-CN" dirty="0"/>
          </a:p>
          <a:p>
            <a:pPr lvl="3"/>
            <a:r>
              <a:rPr lang="en-US" altLang="zh-CN" dirty="0"/>
              <a:t>Level 3</a:t>
            </a:r>
            <a:endParaRPr lang="en-US" altLang="zh-CN" dirty="0"/>
          </a:p>
          <a:p>
            <a:pPr lvl="3"/>
            <a:r>
              <a:rPr lang="en-US" altLang="zh-CN" dirty="0"/>
              <a:t>Level 3</a:t>
            </a:r>
            <a:endParaRPr lang="en-US" altLang="zh-CN" dirty="0"/>
          </a:p>
          <a:p>
            <a:pPr lvl="3"/>
            <a:r>
              <a:rPr lang="en-US" altLang="zh-CN" dirty="0"/>
              <a:t>Level 3</a:t>
            </a:r>
            <a:endParaRPr lang="en-US" altLang="zh-CN" dirty="0"/>
          </a:p>
          <a:p>
            <a:pPr lvl="1"/>
            <a:r>
              <a:rPr lang="en-US" altLang="zh-CN" dirty="0"/>
              <a:t>Level 1</a:t>
            </a:r>
            <a:endParaRPr lang="en-US" altLang="zh-CN" dirty="0"/>
          </a:p>
          <a:p>
            <a:pPr lvl="2"/>
            <a:r>
              <a:rPr lang="en-US" altLang="zh-CN" dirty="0"/>
              <a:t>Level 2</a:t>
            </a:r>
            <a:endParaRPr lang="en-US" altLang="zh-CN" dirty="0"/>
          </a:p>
          <a:p>
            <a:pPr lvl="2"/>
            <a:r>
              <a:rPr lang="en-US" altLang="zh-CN" dirty="0"/>
              <a:t>Level 2</a:t>
            </a:r>
            <a:endParaRPr lang="en-US" altLang="zh-CN" dirty="0"/>
          </a:p>
          <a:p>
            <a:pPr lvl="1"/>
            <a:r>
              <a:rPr lang="en-US" altLang="zh-CN" dirty="0"/>
              <a:t>Level 1</a:t>
            </a:r>
            <a:endParaRPr lang="en-US" altLang="zh-CN" dirty="0"/>
          </a:p>
        </p:txBody>
      </p:sp>
      <p:sp>
        <p:nvSpPr>
          <p:cNvPr id="10" name="Rectangle 6"/>
          <p:cNvSpPr>
            <a:spLocks noGrp="1"/>
          </p:cNvSpPr>
          <p:nvPr>
            <p:ph type="dt" sz="half" idx="2"/>
          </p:nvPr>
        </p:nvSpPr>
        <p:spPr bwMode="auto">
          <a:xfrm>
            <a:off x="2489200" y="6564313"/>
            <a:ext cx="2347913" cy="136525"/>
          </a:xfrm>
          <a:prstGeom prst="rect">
            <a:avLst/>
          </a:prstGeom>
          <a:noFill/>
          <a:ln>
            <a:miter lim="800000"/>
          </a:ln>
        </p:spPr>
        <p:txBody>
          <a:bodyPr vert="horz" wrap="square" lIns="0" tIns="0" rIns="0" bIns="0" numCol="1" anchor="t" anchorCtr="0" compatLnSpc="1">
            <a:spAutoFit/>
          </a:bodyPr>
          <a:lstStyle>
            <a:lvl1pPr algn="r">
              <a:lnSpc>
                <a:spcPct val="100000"/>
              </a:lnSpc>
              <a:buFontTx/>
              <a:buNone/>
              <a:defRPr sz="90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Roland Berger Strategy Consultants</a:t>
            </a:r>
            <a:endParaRPr kumimoji="0" lang="zh-CN" altLang="en-US" sz="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7"/>
          <p:cNvSpPr>
            <a:spLocks noGrp="1"/>
          </p:cNvSpPr>
          <p:nvPr>
            <p:ph type="ftr" sz="quarter" idx="3"/>
          </p:nvPr>
        </p:nvSpPr>
        <p:spPr bwMode="auto">
          <a:xfrm>
            <a:off x="285750" y="6742113"/>
            <a:ext cx="3198813" cy="92075"/>
          </a:xfrm>
          <a:prstGeom prst="rect">
            <a:avLst/>
          </a:prstGeom>
          <a:noFill/>
          <a:ln>
            <a:miter lim="800000"/>
          </a:ln>
        </p:spPr>
        <p:txBody>
          <a:bodyPr vert="horz" wrap="square" lIns="0" tIns="0" rIns="0" bIns="0" numCol="1" anchor="t" anchorCtr="0" compatLnSpc="1">
            <a:spAutoFit/>
          </a:bodyPr>
          <a:lstStyle>
            <a:lvl1pPr algn="l">
              <a:lnSpc>
                <a:spcPct val="100000"/>
              </a:lnSpc>
              <a:buFontTx/>
              <a:buNone/>
              <a:defRPr sz="600">
                <a:solidFill>
                  <a:srgbClr val="000099"/>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rgbClr val="000099"/>
                </a:solidFill>
                <a:effectLst/>
                <a:uLnTx/>
                <a:uFillTx/>
                <a:latin typeface="Arial" panose="020B0604020202020204" pitchFamily="34" charset="0"/>
                <a:ea typeface="宋体" panose="02010600030101010101" pitchFamily="2" charset="-122"/>
                <a:cs typeface="+mn-cs"/>
              </a:rPr>
              <a:t>Document number</a:t>
            </a:r>
            <a:endParaRPr kumimoji="0" lang="zh-CN" altLang="en-US" sz="600" b="0" i="0" u="none" strike="noStrike" kern="1200" cap="none" spc="0" normalizeH="0" baseline="0" noProof="0">
              <a:ln>
                <a:noFill/>
              </a:ln>
              <a:solidFill>
                <a:srgbClr val="000099"/>
              </a:solidFill>
              <a:effectLst/>
              <a:uLnTx/>
              <a:uFillTx/>
              <a:latin typeface="Arial" panose="020B0604020202020204" pitchFamily="34" charset="0"/>
              <a:ea typeface="宋体" panose="02010600030101010101" pitchFamily="2" charset="-122"/>
              <a:cs typeface="+mn-cs"/>
            </a:endParaRPr>
          </a:p>
        </p:txBody>
      </p:sp>
      <p:sp>
        <p:nvSpPr>
          <p:cNvPr id="12" name="Rectangle 8"/>
          <p:cNvSpPr>
            <a:spLocks noGrp="1"/>
          </p:cNvSpPr>
          <p:nvPr>
            <p:ph type="sldNum" sz="quarter" idx="4"/>
          </p:nvPr>
        </p:nvSpPr>
        <p:spPr bwMode="auto">
          <a:xfrm>
            <a:off x="119063" y="6745288"/>
            <a:ext cx="142875" cy="92075"/>
          </a:xfrm>
          <a:prstGeom prst="rect">
            <a:avLst/>
          </a:prstGeom>
          <a:noFill/>
          <a:ln>
            <a:miter lim="800000"/>
          </a:ln>
        </p:spPr>
        <p:txBody>
          <a:bodyPr vert="horz" wrap="square" lIns="0" tIns="0" rIns="0" bIns="0" numCol="1" anchor="t" anchorCtr="0" compatLnSpc="1">
            <a:spAutoFit/>
          </a:bodyPr>
          <a:lstStyle>
            <a:lvl1pPr algn="l">
              <a:defRPr sz="600">
                <a:solidFill>
                  <a:srgbClr val="000099"/>
                </a:solidFill>
              </a:defRPr>
            </a:lvl1pPr>
          </a:lstStyle>
          <a:p>
            <a:pPr lvl="0" eaLnBrk="1" hangingPunct="1">
              <a:lnSpc>
                <a:spcPct val="100000"/>
              </a:lnSpc>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marL="342900" indent="-342900" algn="l" rtl="0" eaLnBrk="0" fontAlgn="base" hangingPunct="0">
        <a:lnSpc>
          <a:spcPct val="93000"/>
        </a:lnSpc>
        <a:spcBef>
          <a:spcPct val="0"/>
        </a:spcBef>
        <a:spcAft>
          <a:spcPct val="0"/>
        </a:spcAft>
        <a:defRPr sz="2100" b="1">
          <a:solidFill>
            <a:schemeClr val="tx2"/>
          </a:solidFill>
          <a:latin typeface="Arial" panose="020B0604020202020204" pitchFamily="34" charset="0"/>
          <a:ea typeface="+mj-ea"/>
          <a:cs typeface="+mj-cs"/>
        </a:defRPr>
      </a:lvl1pPr>
      <a:lvl2pPr marL="342900" indent="-342900" algn="l" rtl="0" eaLnBrk="0" fontAlgn="base" hangingPunct="0">
        <a:lnSpc>
          <a:spcPct val="93000"/>
        </a:lnSpc>
        <a:spcBef>
          <a:spcPct val="0"/>
        </a:spcBef>
        <a:spcAft>
          <a:spcPct val="0"/>
        </a:spcAft>
        <a:defRPr sz="2100" b="1">
          <a:solidFill>
            <a:schemeClr val="tx2"/>
          </a:solidFill>
          <a:latin typeface="Arial" panose="020B0604020202020204"/>
        </a:defRPr>
      </a:lvl2pPr>
      <a:lvl3pPr marL="342900" indent="-342900" algn="l" rtl="0" eaLnBrk="0" fontAlgn="base" hangingPunct="0">
        <a:lnSpc>
          <a:spcPct val="93000"/>
        </a:lnSpc>
        <a:spcBef>
          <a:spcPct val="0"/>
        </a:spcBef>
        <a:spcAft>
          <a:spcPct val="0"/>
        </a:spcAft>
        <a:defRPr sz="2100" b="1">
          <a:solidFill>
            <a:schemeClr val="tx2"/>
          </a:solidFill>
          <a:latin typeface="Arial" panose="020B0604020202020204"/>
        </a:defRPr>
      </a:lvl3pPr>
      <a:lvl4pPr marL="342900" indent="-342900" algn="l" rtl="0" eaLnBrk="0" fontAlgn="base" hangingPunct="0">
        <a:lnSpc>
          <a:spcPct val="93000"/>
        </a:lnSpc>
        <a:spcBef>
          <a:spcPct val="0"/>
        </a:spcBef>
        <a:spcAft>
          <a:spcPct val="0"/>
        </a:spcAft>
        <a:defRPr sz="2100" b="1">
          <a:solidFill>
            <a:schemeClr val="tx2"/>
          </a:solidFill>
          <a:latin typeface="Arial" panose="020B0604020202020204"/>
        </a:defRPr>
      </a:lvl4pPr>
      <a:lvl5pPr marL="342900" indent="-342900" algn="l" rtl="0" eaLnBrk="0" fontAlgn="base" hangingPunct="0">
        <a:lnSpc>
          <a:spcPct val="93000"/>
        </a:lnSpc>
        <a:spcBef>
          <a:spcPct val="0"/>
        </a:spcBef>
        <a:spcAft>
          <a:spcPct val="0"/>
        </a:spcAft>
        <a:defRPr sz="2100" b="1">
          <a:solidFill>
            <a:schemeClr val="tx2"/>
          </a:solidFill>
          <a:latin typeface="Arial" panose="020B0604020202020204"/>
        </a:defRPr>
      </a:lvl5pPr>
      <a:lvl6pPr marL="457200" algn="l" fontAlgn="base">
        <a:lnSpc>
          <a:spcPct val="93000"/>
        </a:lnSpc>
        <a:spcBef>
          <a:spcPct val="0"/>
        </a:spcBef>
        <a:spcAft>
          <a:spcPct val="0"/>
        </a:spcAft>
        <a:defRPr sz="2100" b="1">
          <a:solidFill>
            <a:schemeClr val="tx2">
              <a:alpha val="100000"/>
            </a:schemeClr>
          </a:solidFill>
          <a:latin typeface="Arial" panose="020B0604020202020204"/>
        </a:defRPr>
      </a:lvl6pPr>
      <a:lvl7pPr marL="914400" algn="l" fontAlgn="base">
        <a:lnSpc>
          <a:spcPct val="93000"/>
        </a:lnSpc>
        <a:spcBef>
          <a:spcPct val="0"/>
        </a:spcBef>
        <a:spcAft>
          <a:spcPct val="0"/>
        </a:spcAft>
        <a:defRPr sz="2100" b="1">
          <a:solidFill>
            <a:schemeClr val="tx2">
              <a:alpha val="100000"/>
            </a:schemeClr>
          </a:solidFill>
          <a:latin typeface="Arial" panose="020B0604020202020204"/>
        </a:defRPr>
      </a:lvl7pPr>
      <a:lvl8pPr marL="1371600" algn="l" fontAlgn="base">
        <a:lnSpc>
          <a:spcPct val="93000"/>
        </a:lnSpc>
        <a:spcBef>
          <a:spcPct val="0"/>
        </a:spcBef>
        <a:spcAft>
          <a:spcPct val="0"/>
        </a:spcAft>
        <a:defRPr sz="2100" b="1">
          <a:solidFill>
            <a:schemeClr val="tx2">
              <a:alpha val="100000"/>
            </a:schemeClr>
          </a:solidFill>
          <a:latin typeface="Arial" panose="020B0604020202020204"/>
        </a:defRPr>
      </a:lvl8pPr>
      <a:lvl9pPr marL="1828800" algn="l" fontAlgn="base">
        <a:lnSpc>
          <a:spcPct val="93000"/>
        </a:lnSpc>
        <a:spcBef>
          <a:spcPct val="0"/>
        </a:spcBef>
        <a:spcAft>
          <a:spcPct val="0"/>
        </a:spcAft>
        <a:defRPr sz="2100" b="1">
          <a:solidFill>
            <a:schemeClr val="tx2">
              <a:alpha val="100000"/>
            </a:schemeClr>
          </a:solidFill>
          <a:latin typeface="Arial" panose="020B0604020202020204"/>
        </a:defRPr>
      </a:lvl9pPr>
    </p:titleStyle>
    <p:bodyStyle>
      <a:lvl1pPr marL="342900" indent="-342900" algn="l" rtl="0" eaLnBrk="0" fontAlgn="base" hangingPunct="0">
        <a:spcBef>
          <a:spcPct val="0"/>
        </a:spcBef>
        <a:spcAft>
          <a:spcPct val="0"/>
        </a:spcAft>
        <a:buChar char="•"/>
        <a:defRPr sz="1700" b="1">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buChar char="•"/>
        <a:defRPr sz="1700">
          <a:solidFill>
            <a:schemeClr val="tx1"/>
          </a:solidFill>
          <a:latin typeface="Arial" panose="020B0604020202020204" pitchFamily="34" charset="0"/>
        </a:defRPr>
      </a:lvl2pPr>
      <a:lvl3pPr marL="1143000" indent="-228600" algn="l" rtl="0" eaLnBrk="0" fontAlgn="base" hangingPunct="0">
        <a:spcBef>
          <a:spcPct val="0"/>
        </a:spcBef>
        <a:spcAft>
          <a:spcPct val="0"/>
        </a:spcAft>
        <a:buChar char="–"/>
        <a:defRPr sz="1700">
          <a:solidFill>
            <a:schemeClr val="tx1"/>
          </a:solidFill>
          <a:latin typeface="Arial" panose="020B0604020202020204" pitchFamily="34" charset="0"/>
        </a:defRPr>
      </a:lvl3pPr>
      <a:lvl4pPr marL="1600200" indent="-228600" algn="l" rtl="0" eaLnBrk="0" fontAlgn="base" hangingPunct="0">
        <a:spcBef>
          <a:spcPct val="0"/>
        </a:spcBef>
        <a:spcAft>
          <a:spcPct val="0"/>
        </a:spcAft>
        <a:buChar char="-"/>
        <a:defRPr sz="17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1700">
          <a:solidFill>
            <a:schemeClr val="tx1"/>
          </a:solidFill>
          <a:latin typeface="Arial" panose="020B0604020202020204" pitchFamily="34" charset="0"/>
        </a:defRPr>
      </a:lvl5pPr>
      <a:lvl6pPr marL="2514600" indent="-228600" algn="l" defTabSz="952500" fontAlgn="base">
        <a:spcBef>
          <a:spcPct val="20000"/>
        </a:spcBef>
        <a:spcAft>
          <a:spcPct val="0"/>
        </a:spcAft>
        <a:buChar char="»"/>
        <a:defRPr sz="1700">
          <a:solidFill>
            <a:schemeClr val="tx1">
              <a:alpha val="100000"/>
            </a:schemeClr>
          </a:solidFill>
          <a:latin typeface="+mn-lt"/>
        </a:defRPr>
      </a:lvl6pPr>
      <a:lvl7pPr marL="2971800" indent="-228600" algn="l" defTabSz="952500" fontAlgn="base">
        <a:spcBef>
          <a:spcPct val="20000"/>
        </a:spcBef>
        <a:spcAft>
          <a:spcPct val="0"/>
        </a:spcAft>
        <a:buChar char="»"/>
        <a:defRPr sz="1700">
          <a:solidFill>
            <a:schemeClr val="tx1">
              <a:alpha val="100000"/>
            </a:schemeClr>
          </a:solidFill>
          <a:latin typeface="+mn-lt"/>
        </a:defRPr>
      </a:lvl7pPr>
      <a:lvl8pPr marL="3429000" indent="-228600" algn="l" defTabSz="952500" fontAlgn="base">
        <a:spcBef>
          <a:spcPct val="20000"/>
        </a:spcBef>
        <a:spcAft>
          <a:spcPct val="0"/>
        </a:spcAft>
        <a:buChar char="»"/>
        <a:defRPr sz="1700">
          <a:solidFill>
            <a:schemeClr val="tx1">
              <a:alpha val="100000"/>
            </a:schemeClr>
          </a:solidFill>
          <a:latin typeface="+mn-lt"/>
        </a:defRPr>
      </a:lvl8pPr>
      <a:lvl9pPr marL="3886200" indent="-228600" algn="l" defTabSz="952500" fontAlgn="base">
        <a:spcBef>
          <a:spcPct val="20000"/>
        </a:spcBef>
        <a:spcAft>
          <a:spcPct val="0"/>
        </a:spcAft>
        <a:buChar char="»"/>
        <a:defRPr sz="1700">
          <a:solidFill>
            <a:schemeClr val="tx1">
              <a:alpha val="100000"/>
            </a:schemeClr>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slide" Target="slide20.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7.bin"/><Relationship Id="rId8" Type="http://schemas.openxmlformats.org/officeDocument/2006/relationships/image" Target="../media/image17.png"/><Relationship Id="rId7" Type="http://schemas.openxmlformats.org/officeDocument/2006/relationships/oleObject" Target="../embeddings/oleObject6.bin"/><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image" Target="../media/image15.png"/><Relationship Id="rId3" Type="http://schemas.openxmlformats.org/officeDocument/2006/relationships/oleObject" Target="../embeddings/oleObject4.bin"/><Relationship Id="rId20" Type="http://schemas.openxmlformats.org/officeDocument/2006/relationships/vmlDrawing" Target="../drawings/vmlDrawing3.vml"/><Relationship Id="rId2" Type="http://schemas.openxmlformats.org/officeDocument/2006/relationships/image" Target="../media/image14.png"/><Relationship Id="rId19" Type="http://schemas.openxmlformats.org/officeDocument/2006/relationships/slideLayout" Target="../slideLayouts/slideLayout2.xml"/><Relationship Id="rId18" Type="http://schemas.openxmlformats.org/officeDocument/2006/relationships/image" Target="../media/image26.jpeg"/><Relationship Id="rId17" Type="http://schemas.openxmlformats.org/officeDocument/2006/relationships/image" Target="../media/image25.jpeg"/><Relationship Id="rId16" Type="http://schemas.openxmlformats.org/officeDocument/2006/relationships/image" Target="../media/image24.jpeg"/><Relationship Id="rId15" Type="http://schemas.openxmlformats.org/officeDocument/2006/relationships/image" Target="../media/image23.jpeg"/><Relationship Id="rId14" Type="http://schemas.openxmlformats.org/officeDocument/2006/relationships/image" Target="../media/image22.jpeg"/><Relationship Id="rId13" Type="http://schemas.openxmlformats.org/officeDocument/2006/relationships/image" Target="../media/image21.jpeg"/><Relationship Id="rId12" Type="http://schemas.openxmlformats.org/officeDocument/2006/relationships/image" Target="../media/image20.jpe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slide" Target="slide30.xml"/><Relationship Id="rId8" Type="http://schemas.openxmlformats.org/officeDocument/2006/relationships/slide" Target="slide29.xml"/><Relationship Id="rId7" Type="http://schemas.openxmlformats.org/officeDocument/2006/relationships/slide" Target="slide28.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 Id="rId3" Type="http://schemas.openxmlformats.org/officeDocument/2006/relationships/slide" Target="slide27.xml"/><Relationship Id="rId2" Type="http://schemas.openxmlformats.org/officeDocument/2006/relationships/slide" Target="slide22.xml"/><Relationship Id="rId15" Type="http://schemas.openxmlformats.org/officeDocument/2006/relationships/notesSlide" Target="../notesSlides/notesSlide4.xml"/><Relationship Id="rId14" Type="http://schemas.openxmlformats.org/officeDocument/2006/relationships/slideLayout" Target="../slideLayouts/slideLayout2.xml"/><Relationship Id="rId13" Type="http://schemas.openxmlformats.org/officeDocument/2006/relationships/slide" Target="slide37.xml"/><Relationship Id="rId12" Type="http://schemas.openxmlformats.org/officeDocument/2006/relationships/slide" Target="slide34.xml"/><Relationship Id="rId11" Type="http://schemas.openxmlformats.org/officeDocument/2006/relationships/slide" Target="slide32.xml"/><Relationship Id="rId10" Type="http://schemas.openxmlformats.org/officeDocument/2006/relationships/slide" Target="slide31.xml"/><Relationship Id="rId1"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hyperlink" Target="http://www.amr.gov.cn/" TargetMode="External"/><Relationship Id="rId2" Type="http://schemas.openxmlformats.org/officeDocument/2006/relationships/image" Target="../media/image2.jpeg"/><Relationship Id="rId1" Type="http://schemas.openxmlformats.org/officeDocument/2006/relationships/hyperlink" Target="http://www.xinhuaonline.com/dow.ht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1.png"/></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7.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5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59.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2.png"/><Relationship Id="rId1"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ocial.wanfangdata.com.cn/Locate.ashx?ArticleId=xwj200906003&amp;Name=%e8%94%9a%e8%96%87" TargetMode="External"/><Relationship Id="rId3" Type="http://schemas.openxmlformats.org/officeDocument/2006/relationships/hyperlink" Target="http://social.wanfangdata.com.cn/Locate.ashx?ArticleId=xwj200906003&amp;Name=%e6%b1%a4%e8%8e%89%e8%90%8d" TargetMode="External"/><Relationship Id="rId2" Type="http://schemas.openxmlformats.org/officeDocument/2006/relationships/hyperlink" Target="http://social.wanfangdata.com.cn/Locate.ashx?ArticleId=hnshkx201001047&amp;Name=%e7%9f%b3%e9%9d%99%e8%bf%9c" TargetMode="External"/><Relationship Id="rId1" Type="http://schemas.openxmlformats.org/officeDocument/2006/relationships/hyperlink" Target="http://social.wanfangdata.com.cn/Locate.ashx?ArticleId=hnshkx201001047&amp;Name=%e9%97%ab%e9%9a%bd" TargetMode="Externa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social.wanfangdata.com.cn/Locate.ashx?ArticleId=bjdxxb200305001&amp;Name=%e5%ad%99%e5%8f%ac%e5%88%a9" TargetMode="External"/><Relationship Id="rId6" Type="http://schemas.openxmlformats.org/officeDocument/2006/relationships/hyperlink" Target="http://social.wanfangdata.com.cn/Locate.ashx?ArticleId=bjdxxb200305001&amp;Name=%e5%94%90%e6%b4%aa%e6%95%8f" TargetMode="External"/><Relationship Id="rId5" Type="http://schemas.openxmlformats.org/officeDocument/2006/relationships/hyperlink" Target="http://social.wanfangdata.com.cn/Locate.ashx?ArticleId=jxjrzgdxxb201103005&amp;Name=%e6%89%88%e6%96%87%e7%a7%80" TargetMode="External"/><Relationship Id="rId4" Type="http://schemas.openxmlformats.org/officeDocument/2006/relationships/hyperlink" Target="http://social.wanfangdata.com.cn/Locate.ashx?ArticleId=jxjrzgdxxb201103005&amp;Name=%e5%a7%9a%e5%b0%8f%e5%89%91" TargetMode="External"/><Relationship Id="rId3" Type="http://schemas.openxmlformats.org/officeDocument/2006/relationships/hyperlink" Target="http://social.wanfangdata.com.cn/Locate.ashx?ArticleId=xtgcllysj200407017&amp;Name=%e9%99%88%e4%bd%99%e8%8a%b3" TargetMode="External"/><Relationship Id="rId2" Type="http://schemas.openxmlformats.org/officeDocument/2006/relationships/hyperlink" Target="http://social.wanfangdata.com.cn/Locate.ashx?ArticleId=xtgcllysj200407017&amp;Name=%e7%a8%8b%e7%bb%86%e7%8e%89" TargetMode="External"/><Relationship Id="rId1" Type="http://schemas.openxmlformats.org/officeDocument/2006/relationships/hyperlink" Target="http://social.wanfangdata.com.cn/Locate.ashx?ArticleId=xtgcllysj201106005&amp;Name=%e8%b5%b5%e6%9e%9c%e5%ba%86"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ocial.wanfangdata.com.cn/Auto/Achievement.aspx?name=%e7%8e%8b%e5%8d%93&amp;articleId=dncb200912014" TargetMode="External"/><Relationship Id="rId1" Type="http://schemas.openxmlformats.org/officeDocument/2006/relationships/hyperlink" Target="http://social.wanfangdata.com.cn/Auto/Achievement.aspx?name=%e6%ad%a6%e6%96%87%e9%a2%96&amp;articleId=dncb200704026"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5.jpeg"/><Relationship Id="rId1" Type="http://schemas.openxmlformats.org/officeDocument/2006/relationships/image" Target="../media/image64.jpe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7.jpeg"/><Relationship Id="rId1" Type="http://schemas.openxmlformats.org/officeDocument/2006/relationships/image" Target="../media/image6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Rectangle 2"/>
          <p:cNvSpPr>
            <a:spLocks noGrp="1" noChangeArrowheads="1"/>
          </p:cNvSpPr>
          <p:nvPr>
            <p:ph type="title"/>
          </p:nvPr>
        </p:nvSpPr>
        <p:spPr>
          <a:xfrm>
            <a:off x="1263650" y="1685925"/>
            <a:ext cx="7880350" cy="2122488"/>
          </a:xfrm>
        </p:spPr>
        <p:txBody>
          <a:bodyPr vert="horz" wrap="square" lIns="0" tIns="0" rIns="0" bIns="0" numCol="1" anchor="t" anchorCtr="0" compatLnSpc="1"/>
          <a:lstStyle/>
          <a:p>
            <a:pPr marL="342900" marR="0" lvl="0" indent="-342900" algn="l" rtl="0" eaLnBrk="0" fontAlgn="base" latinLnBrk="0" hangingPunct="0">
              <a:lnSpc>
                <a:spcPct val="93000"/>
              </a:lnSpc>
              <a:spcBef>
                <a:spcPct val="0"/>
              </a:spcBef>
              <a:spcAft>
                <a:spcPct val="0"/>
              </a:spcAft>
              <a:buClrTx/>
              <a:buSzTx/>
              <a:buFontTx/>
              <a:buNone/>
              <a:defRPr/>
            </a:pPr>
            <a:r>
              <a:rPr kumimoji="1" lang="zh-CN" altLang="en-US" sz="44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楷体_GB2312" pitchFamily="49" charset="-122"/>
                <a:ea typeface="楷体_GB2312" pitchFamily="49" charset="-122"/>
                <a:cs typeface="+mj-cs"/>
              </a:rPr>
              <a:t>权 威 信 息  创 造 价 值</a:t>
            </a:r>
            <a:br>
              <a:rPr kumimoji="1" lang="zh-CN" altLang="en-US" sz="44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楷体_GB2312" pitchFamily="49" charset="-122"/>
                <a:ea typeface="楷体_GB2312" pitchFamily="49" charset="-122"/>
                <a:cs typeface="+mj-cs"/>
              </a:rPr>
            </a:br>
            <a:br>
              <a:rPr kumimoji="1" lang="zh-CN" altLang="en-US" sz="32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j-cs"/>
              </a:rPr>
            </a:br>
            <a:r>
              <a:rPr kumimoji="1" lang="zh-CN" altLang="en-US" sz="3200" b="1"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j-cs"/>
              </a:rPr>
              <a:t>   </a:t>
            </a:r>
            <a:r>
              <a:rPr kumimoji="1" lang="en-US" altLang="zh-CN" sz="3200" b="0" i="0" u="none" strike="noStrike" kern="0" cap="none" spc="0" normalizeH="0" baseline="0" noProof="0" dirty="0" smtClean="0">
                <a:ln>
                  <a:noFill/>
                </a:ln>
                <a:solidFill>
                  <a:srgbClr val="FF99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j-cs"/>
              </a:rPr>
              <a:t>——</a:t>
            </a:r>
            <a:r>
              <a:rPr kumimoji="0" lang="zh-CN" altLang="en-US" sz="3200" b="1" i="0" u="none" strike="noStrike" kern="0" cap="none" spc="0" normalizeH="0" baseline="0" noProof="0" dirty="0" smtClean="0">
                <a:ln>
                  <a:noFill/>
                </a:ln>
                <a:solidFill>
                  <a:srgbClr val="FF9900"/>
                </a:solidFill>
                <a:effectLst/>
                <a:uLnTx/>
                <a:uFillTx/>
                <a:latin typeface="Arial" panose="020B0604020202020204" pitchFamily="34" charset="0"/>
                <a:ea typeface="楷体_GB2312" pitchFamily="49" charset="-122"/>
                <a:cs typeface="+mj-cs"/>
              </a:rPr>
              <a:t>道琼斯全球资讯教育平台</a:t>
            </a:r>
            <a:br>
              <a:rPr kumimoji="0" lang="zh-CN" altLang="en-US" sz="3200" b="1" i="0" u="none" strike="noStrike" kern="0" cap="none" spc="0" normalizeH="0" baseline="0" noProof="0" dirty="0" smtClean="0">
                <a:ln>
                  <a:noFill/>
                </a:ln>
                <a:solidFill>
                  <a:srgbClr val="FF9900"/>
                </a:solidFill>
                <a:effectLst/>
                <a:uLnTx/>
                <a:uFillTx/>
                <a:latin typeface="Arial" panose="020B0604020202020204" pitchFamily="34" charset="0"/>
                <a:ea typeface="楷体_GB2312" pitchFamily="49" charset="-122"/>
                <a:cs typeface="+mj-cs"/>
              </a:rPr>
            </a:br>
            <a:endParaRPr kumimoji="0" lang="zh-CN" altLang="en-US" sz="3200" b="1" i="0" u="none" strike="noStrike" kern="0" cap="none" spc="0" normalizeH="0" baseline="0" noProof="0" dirty="0" smtClean="0">
              <a:ln>
                <a:noFill/>
              </a:ln>
              <a:solidFill>
                <a:srgbClr val="FF9900"/>
              </a:solidFill>
              <a:effectLst/>
              <a:uLnTx/>
              <a:uFillTx/>
              <a:latin typeface="Arial" panose="020B0604020202020204" pitchFamily="34" charset="0"/>
              <a:ea typeface="楷体_GB2312" pitchFamily="49" charset="-122"/>
              <a:cs typeface="+mj-cs"/>
            </a:endParaRPr>
          </a:p>
        </p:txBody>
      </p:sp>
      <p:sp>
        <p:nvSpPr>
          <p:cNvPr id="8195" name="Rectangle 3"/>
          <p:cNvSpPr>
            <a:spLocks noGrp="1"/>
          </p:cNvSpPr>
          <p:nvPr>
            <p:ph type="body"/>
          </p:nvPr>
        </p:nvSpPr>
        <p:spPr>
          <a:xfrm>
            <a:off x="1022350" y="5421313"/>
            <a:ext cx="8121650" cy="1292225"/>
          </a:xfrm>
          <a:ln/>
        </p:spPr>
        <p:txBody>
          <a:bodyPr vert="horz" wrap="square" lIns="0" tIns="0" rIns="0" bIns="0" anchor="t">
            <a:spAutoFit/>
          </a:bodyPr>
          <a:p>
            <a:r>
              <a:rPr lang="zh-CN" altLang="en-US" sz="2800" dirty="0">
                <a:solidFill>
                  <a:srgbClr val="FF9933"/>
                </a:solidFill>
                <a:latin typeface="楷体_GB2312" pitchFamily="49" charset="-122"/>
                <a:ea typeface="楷体_GB2312" pitchFamily="49" charset="-122"/>
              </a:rPr>
              <a:t>北京新华在线信息技术有限公司  </a:t>
            </a:r>
            <a:endParaRPr lang="zh-CN" altLang="en-US" sz="2800" dirty="0">
              <a:solidFill>
                <a:srgbClr val="FF9933"/>
              </a:solidFill>
              <a:latin typeface="楷体_GB2312" pitchFamily="49" charset="-122"/>
              <a:ea typeface="楷体_GB2312" pitchFamily="49" charset="-122"/>
            </a:endParaRPr>
          </a:p>
          <a:p>
            <a:pPr>
              <a:buNone/>
            </a:pPr>
            <a:endParaRPr lang="zh-CN" altLang="en-US" sz="2800" dirty="0">
              <a:solidFill>
                <a:srgbClr val="FF9933"/>
              </a:solidFill>
              <a:latin typeface="楷体_GB2312" pitchFamily="49" charset="-122"/>
              <a:ea typeface="楷体_GB2312" pitchFamily="49" charset="-122"/>
            </a:endParaRPr>
          </a:p>
          <a:p>
            <a:endParaRPr lang="zh-CN" altLang="en-US" sz="2800" dirty="0">
              <a:latin typeface="楷体_GB2312" pitchFamily="49" charset="-122"/>
              <a:ea typeface="楷体_GB2312"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hape 625665"/>
          <p:cNvSpPr/>
          <p:nvPr/>
        </p:nvSpPr>
        <p:spPr>
          <a:xfrm>
            <a:off x="679450" y="885825"/>
            <a:ext cx="7880350" cy="661988"/>
          </a:xfrm>
          <a:prstGeom prst="rect">
            <a:avLst/>
          </a:prstGeom>
          <a:noFill/>
          <a:ln w="9525">
            <a:noFill/>
          </a:ln>
        </p:spPr>
        <p:txBody>
          <a:bodyPr lIns="0" tIns="0" rIns="0" bIns="0"/>
          <a:p>
            <a:pPr marL="342900" indent="-342900">
              <a:lnSpc>
                <a:spcPct val="93000"/>
              </a:lnSpc>
              <a:buNone/>
            </a:pPr>
            <a:r>
              <a:rPr lang="zh-CN" altLang="en-US" sz="4000" b="1" dirty="0">
                <a:solidFill>
                  <a:schemeClr val="accent1"/>
                </a:solidFill>
                <a:latin typeface="Arial" panose="020B0604020202020204" pitchFamily="34" charset="0"/>
              </a:rPr>
              <a:t>提     纲</a:t>
            </a:r>
            <a:endParaRPr lang="zh-CN" altLang="en-US" sz="2100" b="1" dirty="0">
              <a:solidFill>
                <a:schemeClr val="tx2"/>
              </a:solidFill>
              <a:latin typeface="Arial" panose="020B0604020202020204" pitchFamily="34" charset="0"/>
            </a:endParaRPr>
          </a:p>
        </p:txBody>
      </p:sp>
      <p:sp>
        <p:nvSpPr>
          <p:cNvPr id="16387" name="Shape 625666"/>
          <p:cNvSpPr/>
          <p:nvPr/>
        </p:nvSpPr>
        <p:spPr>
          <a:xfrm>
            <a:off x="412750" y="1535113"/>
            <a:ext cx="7880350" cy="5122862"/>
          </a:xfrm>
          <a:prstGeom prst="rect">
            <a:avLst/>
          </a:prstGeom>
          <a:noFill/>
          <a:ln w="9525">
            <a:noFill/>
          </a:ln>
        </p:spPr>
        <p:txBody>
          <a:bodyPr lIns="0" tIns="0" rIns="0" bIns="0">
            <a:spAutoFit/>
          </a:bodyPr>
          <a:p>
            <a:pPr algn="l" defTabSz="952500">
              <a:buNone/>
            </a:pPr>
            <a:r>
              <a:rPr lang="en-US" altLang="zh-CN" sz="3200" b="1" dirty="0">
                <a:latin typeface="Arial" panose="020B0604020202020204" pitchFamily="34" charset="0"/>
              </a:rPr>
              <a:t>1</a:t>
            </a:r>
            <a:r>
              <a:rPr lang="zh-CN" altLang="en-US" sz="3200" b="1" dirty="0">
                <a:latin typeface="Arial" panose="020B0604020202020204" pitchFamily="34" charset="0"/>
              </a:rPr>
              <a:t>、新华在线介绍：我们能够为您提供什么</a:t>
            </a:r>
            <a:endParaRPr lang="zh-CN" altLang="en-US" sz="1700" b="1" dirty="0">
              <a:latin typeface="Arial" panose="020B0604020202020204" pitchFamily="34" charset="0"/>
            </a:endParaRPr>
          </a:p>
          <a:p>
            <a:pPr algn="l" defTabSz="952500">
              <a:buNone/>
            </a:pPr>
            <a:r>
              <a:rPr lang="en-US" altLang="zh-CN" sz="3200" b="1" dirty="0">
                <a:latin typeface="Arial" panose="020B0604020202020204" pitchFamily="34" charset="0"/>
              </a:rPr>
              <a:t>2</a:t>
            </a:r>
            <a:r>
              <a:rPr lang="zh-CN" altLang="en-US" sz="3200" b="1" dirty="0">
                <a:latin typeface="Arial" panose="020B0604020202020204" pitchFamily="34" charset="0"/>
              </a:rPr>
              <a:t>、</a:t>
            </a:r>
            <a:r>
              <a:rPr lang="en-US" altLang="zh-CN" sz="3200" b="1" dirty="0">
                <a:latin typeface="Arial" panose="020B0604020202020204" pitchFamily="34" charset="0"/>
              </a:rPr>
              <a:t>UNI</a:t>
            </a:r>
            <a:r>
              <a:rPr lang="zh-CN" altLang="en-US" sz="3200" b="1" dirty="0">
                <a:latin typeface="Arial" panose="020B0604020202020204" pitchFamily="34" charset="0"/>
              </a:rPr>
              <a:t>数据库介绍</a:t>
            </a:r>
            <a:endParaRPr lang="zh-CN" altLang="en-US" sz="3200" b="1" dirty="0">
              <a:latin typeface="Arial" panose="020B0604020202020204" pitchFamily="34" charset="0"/>
            </a:endParaRPr>
          </a:p>
          <a:p>
            <a:pPr marL="871855" lvl="3" indent="-284480" algn="l" defTabSz="952500" eaLnBrk="1" hangingPunct="1"/>
            <a:r>
              <a:rPr lang="zh-CN" altLang="en-US" sz="3200" dirty="0">
                <a:solidFill>
                  <a:srgbClr val="CC3300"/>
                </a:solidFill>
                <a:latin typeface="Arial" panose="020B0604020202020204" pitchFamily="34" charset="0"/>
              </a:rPr>
              <a:t>数据库的来源</a:t>
            </a:r>
            <a:endParaRPr lang="zh-CN" altLang="en-US" sz="3200" dirty="0">
              <a:solidFill>
                <a:srgbClr val="CC3300"/>
              </a:solidFill>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数据库的内容及特点</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数据库的使用</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市场活动</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为什么使用“道琼斯财经教育平台</a:t>
            </a:r>
            <a:r>
              <a:rPr lang="en-US" altLang="zh-CN" sz="3200" dirty="0">
                <a:latin typeface="Arial" panose="020B0604020202020204" pitchFamily="34" charset="0"/>
              </a:rPr>
              <a:t>”</a:t>
            </a:r>
            <a:endParaRPr lang="zh-CN" altLang="en-US" sz="32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Shape 266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17411" name="Shape 266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pic>
        <p:nvPicPr>
          <p:cNvPr id="17412" name="Rectangle 26626"/>
          <p:cNvPicPr/>
          <p:nvPr/>
        </p:nvPicPr>
        <p:blipFill>
          <a:blip r:embed="rId1"/>
          <a:stretch>
            <a:fillRect/>
          </a:stretch>
        </p:blipFill>
        <p:spPr>
          <a:xfrm>
            <a:off x="5997575" y="889000"/>
            <a:ext cx="1371600" cy="1981200"/>
          </a:xfrm>
          <a:prstGeom prst="rect">
            <a:avLst/>
          </a:prstGeom>
          <a:noFill/>
          <a:ln w="9525">
            <a:noFill/>
          </a:ln>
        </p:spPr>
      </p:pic>
      <p:pic>
        <p:nvPicPr>
          <p:cNvPr id="17413" name="Rectangle 26627"/>
          <p:cNvPicPr/>
          <p:nvPr/>
        </p:nvPicPr>
        <p:blipFill>
          <a:blip r:embed="rId2"/>
          <a:stretch>
            <a:fillRect/>
          </a:stretch>
        </p:blipFill>
        <p:spPr>
          <a:xfrm>
            <a:off x="4625975" y="889000"/>
            <a:ext cx="1295400" cy="1981200"/>
          </a:xfrm>
          <a:prstGeom prst="rect">
            <a:avLst/>
          </a:prstGeom>
          <a:noFill/>
          <a:ln w="9525">
            <a:noFill/>
          </a:ln>
        </p:spPr>
      </p:pic>
      <p:pic>
        <p:nvPicPr>
          <p:cNvPr id="17414" name="Rectangle 26628"/>
          <p:cNvPicPr/>
          <p:nvPr/>
        </p:nvPicPr>
        <p:blipFill>
          <a:blip r:embed="rId3"/>
          <a:stretch>
            <a:fillRect/>
          </a:stretch>
        </p:blipFill>
        <p:spPr>
          <a:xfrm>
            <a:off x="7445375" y="889000"/>
            <a:ext cx="1295400" cy="1981200"/>
          </a:xfrm>
          <a:prstGeom prst="rect">
            <a:avLst/>
          </a:prstGeom>
          <a:noFill/>
          <a:ln w="9525">
            <a:noFill/>
          </a:ln>
        </p:spPr>
      </p:pic>
      <p:pic>
        <p:nvPicPr>
          <p:cNvPr id="618503" name="Rectangle 618502">
            <a:hlinkClick r:id="" action="ppaction://noaction"/>
          </p:cNvPr>
          <p:cNvPicPr/>
          <p:nvPr/>
        </p:nvPicPr>
        <p:blipFill>
          <a:blip r:embed="rId4"/>
          <a:stretch>
            <a:fillRect/>
          </a:stretch>
        </p:blipFill>
        <p:spPr>
          <a:xfrm>
            <a:off x="1654175" y="3327400"/>
            <a:ext cx="2166938" cy="2503488"/>
          </a:xfrm>
          <a:prstGeom prst="rect">
            <a:avLst/>
          </a:prstGeom>
          <a:noFill/>
          <a:ln w="9525">
            <a:noFill/>
          </a:ln>
        </p:spPr>
      </p:pic>
      <p:sp>
        <p:nvSpPr>
          <p:cNvPr id="17416" name="Rectangle 26630"/>
          <p:cNvSpPr/>
          <p:nvPr/>
        </p:nvSpPr>
        <p:spPr>
          <a:xfrm>
            <a:off x="0" y="317500"/>
            <a:ext cx="76200" cy="76200"/>
          </a:xfrm>
          <a:prstGeom prst="rect">
            <a:avLst/>
          </a:prstGeom>
          <a:noFill/>
          <a:ln w="9525">
            <a:noFill/>
          </a:ln>
        </p:spPr>
        <p:txBody>
          <a:bodyPr anchor="ctr"/>
          <a:p>
            <a:pPr algn="l">
              <a:lnSpc>
                <a:spcPct val="100000"/>
              </a:lnSpc>
              <a:buNone/>
            </a:pPr>
            <a:r>
              <a:rPr lang="en-GB" altLang="zh-CN" sz="100" dirty="0">
                <a:solidFill>
                  <a:srgbClr val="E7C80F"/>
                </a:solidFill>
                <a:latin typeface="Arial" panose="020B0604020202020204" pitchFamily="34" charset="0"/>
              </a:rPr>
              <a:t>DJ History</a:t>
            </a:r>
            <a:endParaRPr lang="en-US" altLang="zh-CN" sz="100" dirty="0">
              <a:solidFill>
                <a:srgbClr val="E7C80F"/>
              </a:solidFill>
              <a:latin typeface="Arial" panose="020B0604020202020204" pitchFamily="34" charset="0"/>
            </a:endParaRPr>
          </a:p>
        </p:txBody>
      </p:sp>
      <p:sp>
        <p:nvSpPr>
          <p:cNvPr id="17417" name="TextBox 26631"/>
          <p:cNvSpPr txBox="1"/>
          <p:nvPr/>
        </p:nvSpPr>
        <p:spPr>
          <a:xfrm>
            <a:off x="1501775" y="1193800"/>
            <a:ext cx="3124200" cy="2014538"/>
          </a:xfrm>
          <a:prstGeom prst="rect">
            <a:avLst/>
          </a:prstGeom>
          <a:noFill/>
          <a:ln w="9525">
            <a:noFill/>
          </a:ln>
        </p:spPr>
        <p:txBody>
          <a:bodyPr>
            <a:spAutoFit/>
          </a:bodyPr>
          <a:p>
            <a:pPr algn="l">
              <a:lnSpc>
                <a:spcPct val="100000"/>
              </a:lnSpc>
              <a:spcBef>
                <a:spcPct val="50000"/>
              </a:spcBef>
              <a:buNone/>
            </a:pPr>
            <a:r>
              <a:rPr lang="zh-CN" altLang="en-GB" sz="1800" b="1" dirty="0">
                <a:latin typeface="Arial" panose="020B0604020202020204" pitchFamily="34" charset="0"/>
              </a:rPr>
              <a:t>1882年，</a:t>
            </a:r>
            <a:r>
              <a:rPr lang="en-GB" altLang="zh-CN" sz="1800" b="1" dirty="0">
                <a:latin typeface="Arial" panose="020B0604020202020204" pitchFamily="34" charset="0"/>
              </a:rPr>
              <a:t>Charles Dow</a:t>
            </a:r>
            <a:r>
              <a:rPr lang="zh-CN" altLang="en-GB" sz="1800" b="1" dirty="0">
                <a:latin typeface="Arial" panose="020B0604020202020204" pitchFamily="34" charset="0"/>
              </a:rPr>
              <a:t>先生、</a:t>
            </a:r>
            <a:r>
              <a:rPr lang="en-GB" altLang="zh-CN" sz="1800" b="1" dirty="0">
                <a:latin typeface="Arial" panose="020B0604020202020204" pitchFamily="34" charset="0"/>
              </a:rPr>
              <a:t>Edward Jones</a:t>
            </a:r>
            <a:r>
              <a:rPr lang="zh-CN" altLang="en-GB" sz="1800" b="1" dirty="0">
                <a:latin typeface="Arial" panose="020B0604020202020204" pitchFamily="34" charset="0"/>
              </a:rPr>
              <a:t>先生和</a:t>
            </a:r>
            <a:r>
              <a:rPr lang="en-GB" altLang="zh-CN" sz="1800" b="1" dirty="0">
                <a:latin typeface="Arial" panose="020B0604020202020204" pitchFamily="34" charset="0"/>
              </a:rPr>
              <a:t>Charles Bergstresser</a:t>
            </a:r>
            <a:r>
              <a:rPr lang="zh-CN" altLang="en-GB" sz="1800" b="1" dirty="0">
                <a:latin typeface="Arial" panose="020B0604020202020204" pitchFamily="34" charset="0"/>
              </a:rPr>
              <a:t>先生成立了道琼斯公司。</a:t>
            </a:r>
            <a:r>
              <a:rPr lang="zh-CN" altLang="en-US" sz="1800" b="1" dirty="0">
                <a:latin typeface="Arial" panose="020B0604020202020204" pitchFamily="34" charset="0"/>
              </a:rPr>
              <a:t>是一家集商业新闻和信息服务为一体的跨国媒体集团，有</a:t>
            </a:r>
            <a:r>
              <a:rPr lang="en-US" altLang="zh-CN" sz="1800" b="1" dirty="0">
                <a:latin typeface="Arial" panose="020B0604020202020204" pitchFamily="34" charset="0"/>
              </a:rPr>
              <a:t>8000</a:t>
            </a:r>
            <a:r>
              <a:rPr lang="zh-CN" altLang="en-US" sz="1800" b="1" dirty="0">
                <a:latin typeface="Arial" panose="020B0604020202020204" pitchFamily="34" charset="0"/>
              </a:rPr>
              <a:t>名专业记者</a:t>
            </a:r>
            <a:r>
              <a:rPr lang="zh-CN" altLang="en-US" sz="1800" dirty="0">
                <a:latin typeface="Arial" panose="020B0604020202020204" pitchFamily="34" charset="0"/>
              </a:rPr>
              <a:t> 。</a:t>
            </a:r>
            <a:endParaRPr lang="zh-CN" altLang="en-US" sz="1800" dirty="0">
              <a:latin typeface="Arial" panose="020B0604020202020204" pitchFamily="34" charset="0"/>
            </a:endParaRPr>
          </a:p>
        </p:txBody>
      </p:sp>
      <p:sp>
        <p:nvSpPr>
          <p:cNvPr id="17418" name="TextBox 26632"/>
          <p:cNvSpPr txBox="1"/>
          <p:nvPr/>
        </p:nvSpPr>
        <p:spPr>
          <a:xfrm>
            <a:off x="4267200" y="3306763"/>
            <a:ext cx="4876800" cy="2724150"/>
          </a:xfrm>
          <a:prstGeom prst="rect">
            <a:avLst/>
          </a:prstGeom>
          <a:noFill/>
          <a:ln w="9525">
            <a:noFill/>
          </a:ln>
        </p:spPr>
        <p:txBody>
          <a:bodyPr>
            <a:spAutoFit/>
          </a:bodyPr>
          <a:p>
            <a:pPr algn="l">
              <a:lnSpc>
                <a:spcPct val="100000"/>
              </a:lnSpc>
              <a:spcBef>
                <a:spcPct val="50000"/>
              </a:spcBef>
              <a:buNone/>
            </a:pPr>
            <a:r>
              <a:rPr lang="zh-CN" altLang="en-GB" sz="1800" b="1" dirty="0">
                <a:latin typeface="Arial" panose="020B0604020202020204" pitchFamily="34" charset="0"/>
              </a:rPr>
              <a:t>1889年 《华尔街日报》（</a:t>
            </a:r>
            <a:r>
              <a:rPr lang="en-GB" altLang="zh-CN" sz="1800" b="1" dirty="0">
                <a:latin typeface="Arial" panose="020B0604020202020204" pitchFamily="34" charset="0"/>
              </a:rPr>
              <a:t>The Wall Street Journal）</a:t>
            </a:r>
            <a:r>
              <a:rPr lang="zh-CN" altLang="en-GB" sz="1800" b="1" dirty="0">
                <a:latin typeface="Arial" panose="020B0604020202020204" pitchFamily="34" charset="0"/>
              </a:rPr>
              <a:t>创刊 应运而生</a:t>
            </a:r>
            <a:endParaRPr lang="zh-CN" altLang="en-GB" sz="1800" b="1" dirty="0">
              <a:latin typeface="Arial" panose="020B0604020202020204" pitchFamily="34" charset="0"/>
            </a:endParaRPr>
          </a:p>
          <a:p>
            <a:pPr algn="l">
              <a:lnSpc>
                <a:spcPct val="100000"/>
              </a:lnSpc>
              <a:spcBef>
                <a:spcPct val="50000"/>
              </a:spcBef>
              <a:buNone/>
            </a:pPr>
            <a:r>
              <a:rPr lang="en-GB" altLang="zh-CN" sz="1800" b="1" dirty="0">
                <a:latin typeface="Arial" panose="020B0604020202020204" pitchFamily="34" charset="0"/>
              </a:rPr>
              <a:t>1896</a:t>
            </a:r>
            <a:r>
              <a:rPr lang="zh-CN" altLang="en-GB" sz="1800" b="1" dirty="0">
                <a:latin typeface="Arial" panose="020B0604020202020204" pitchFamily="34" charset="0"/>
              </a:rPr>
              <a:t>年 创立了道琼斯工业指数（</a:t>
            </a:r>
            <a:r>
              <a:rPr lang="en-GB" altLang="zh-CN" sz="1800" b="1" dirty="0">
                <a:latin typeface="Arial" panose="020B0604020202020204" pitchFamily="34" charset="0"/>
              </a:rPr>
              <a:t>DJIA）</a:t>
            </a:r>
            <a:endParaRPr lang="en-GB" altLang="zh-CN" sz="1800" b="1" dirty="0">
              <a:latin typeface="Arial" panose="020B0604020202020204" pitchFamily="34" charset="0"/>
            </a:endParaRPr>
          </a:p>
          <a:p>
            <a:pPr algn="l">
              <a:lnSpc>
                <a:spcPct val="100000"/>
              </a:lnSpc>
              <a:spcBef>
                <a:spcPct val="50000"/>
              </a:spcBef>
              <a:buNone/>
            </a:pPr>
            <a:r>
              <a:rPr lang="en-GB" altLang="zh-CN" sz="1800" b="1" dirty="0">
                <a:latin typeface="Arial" panose="020B0604020202020204" pitchFamily="34" charset="0"/>
              </a:rPr>
              <a:t>1897</a:t>
            </a:r>
            <a:r>
              <a:rPr lang="zh-CN" altLang="en-GB" sz="1800" b="1" dirty="0">
                <a:latin typeface="Arial" panose="020B0604020202020204" pitchFamily="34" charset="0"/>
              </a:rPr>
              <a:t>年 道琼斯新闻服务</a:t>
            </a:r>
            <a:endParaRPr lang="zh-CN" altLang="en-GB" sz="1800" b="1" dirty="0">
              <a:latin typeface="Arial" panose="020B0604020202020204" pitchFamily="34" charset="0"/>
            </a:endParaRPr>
          </a:p>
          <a:p>
            <a:pPr algn="l">
              <a:lnSpc>
                <a:spcPct val="100000"/>
              </a:lnSpc>
              <a:spcBef>
                <a:spcPct val="50000"/>
              </a:spcBef>
              <a:buNone/>
            </a:pPr>
            <a:r>
              <a:rPr lang="zh-CN" altLang="en-GB" sz="1800" b="1" dirty="0">
                <a:latin typeface="Arial" panose="020B0604020202020204" pitchFamily="34" charset="0"/>
              </a:rPr>
              <a:t>1902 </a:t>
            </a:r>
            <a:r>
              <a:rPr lang="zh-CN" altLang="en-US" sz="1800" b="1" dirty="0">
                <a:latin typeface="Arial" panose="020B0604020202020204" pitchFamily="34" charset="0"/>
              </a:rPr>
              <a:t>年</a:t>
            </a:r>
            <a:r>
              <a:rPr lang="en-GB" altLang="zh-CN" sz="1800" b="1" dirty="0">
                <a:latin typeface="Arial" panose="020B0604020202020204" pitchFamily="34" charset="0"/>
              </a:rPr>
              <a:t>Clarence Barron</a:t>
            </a:r>
            <a:r>
              <a:rPr lang="zh-CN" altLang="en-GB" sz="1800" b="1" dirty="0">
                <a:latin typeface="Arial" panose="020B0604020202020204" pitchFamily="34" charset="0"/>
              </a:rPr>
              <a:t>购买道琼斯公司</a:t>
            </a:r>
            <a:endParaRPr lang="en-US" altLang="zh-CN" sz="1800" b="1" dirty="0">
              <a:latin typeface="Arial" panose="020B0604020202020204" pitchFamily="34" charset="0"/>
            </a:endParaRPr>
          </a:p>
          <a:p>
            <a:pPr algn="l">
              <a:lnSpc>
                <a:spcPct val="100000"/>
              </a:lnSpc>
              <a:spcBef>
                <a:spcPct val="50000"/>
              </a:spcBef>
              <a:buNone/>
            </a:pPr>
            <a:r>
              <a:rPr lang="en-US" altLang="zh-CN" sz="1800" b="1" dirty="0">
                <a:latin typeface="Arial" panose="020B0604020202020204" pitchFamily="34" charset="0"/>
              </a:rPr>
              <a:t>2007</a:t>
            </a:r>
            <a:r>
              <a:rPr lang="zh-CN" altLang="en-US" sz="1800" b="1" dirty="0">
                <a:latin typeface="Arial" panose="020B0604020202020204" pitchFamily="34" charset="0"/>
              </a:rPr>
              <a:t>年美国新闻集团收购道琼斯公司</a:t>
            </a:r>
            <a:endParaRPr lang="en-US" altLang="zh-CN" sz="1800" b="1" dirty="0">
              <a:latin typeface="Arial" panose="020B0604020202020204" pitchFamily="34" charset="0"/>
            </a:endParaRPr>
          </a:p>
          <a:p>
            <a:pPr algn="l">
              <a:lnSpc>
                <a:spcPct val="100000"/>
              </a:lnSpc>
              <a:spcBef>
                <a:spcPct val="50000"/>
              </a:spcBef>
              <a:buNone/>
            </a:pPr>
            <a:endParaRPr lang="en-GB" altLang="zh-CN" sz="1800" b="1" dirty="0">
              <a:latin typeface="Arial" panose="020B0604020202020204" pitchFamily="34" charset="0"/>
            </a:endParaRPr>
          </a:p>
        </p:txBody>
      </p:sp>
      <p:sp>
        <p:nvSpPr>
          <p:cNvPr id="17419" name="Action Button: Custom 26633">
            <a:hlinkClick r:id="" action="ppaction://noaction"/>
          </p:cNvPr>
          <p:cNvSpPr/>
          <p:nvPr/>
        </p:nvSpPr>
        <p:spPr>
          <a:xfrm>
            <a:off x="1371600" y="635000"/>
            <a:ext cx="1066800" cy="228600"/>
          </a:xfrm>
          <a:prstGeom prst="actionButtonBlank">
            <a:avLst/>
          </a:prstGeom>
          <a:solidFill>
            <a:schemeClr val="bg1"/>
          </a:solidFill>
          <a:ln w="9525">
            <a:noFill/>
          </a:ln>
        </p:spPr>
        <p:txBody>
          <a:bodyPr wrap="none" anchor="ctr"/>
          <a:p>
            <a:pPr>
              <a:lnSpc>
                <a:spcPct val="100000"/>
              </a:lnSpc>
              <a:buNone/>
            </a:pPr>
            <a:r>
              <a:rPr lang="en-GB" altLang="zh-CN" sz="1400" b="1" dirty="0">
                <a:solidFill>
                  <a:srgbClr val="E7C80F"/>
                </a:solidFill>
                <a:latin typeface="Arial" panose="020B0604020202020204" pitchFamily="34" charset="0"/>
              </a:rPr>
              <a:t>Accuracy</a:t>
            </a:r>
            <a:endParaRPr lang="en-GB" altLang="zh-CN" sz="1400" b="1" dirty="0">
              <a:solidFill>
                <a:srgbClr val="E7C80F"/>
              </a:solidFill>
              <a:latin typeface="Arial" panose="020B0604020202020204" pitchFamily="34" charset="0"/>
            </a:endParaRPr>
          </a:p>
        </p:txBody>
      </p:sp>
      <p:sp>
        <p:nvSpPr>
          <p:cNvPr id="17420" name="Action Button: Custom 26634">
            <a:hlinkClick r:id="" action="ppaction://noaction"/>
          </p:cNvPr>
          <p:cNvSpPr/>
          <p:nvPr/>
        </p:nvSpPr>
        <p:spPr>
          <a:xfrm>
            <a:off x="4191000" y="635000"/>
            <a:ext cx="990600" cy="228600"/>
          </a:xfrm>
          <a:prstGeom prst="actionButtonBlank">
            <a:avLst/>
          </a:prstGeom>
          <a:solidFill>
            <a:schemeClr val="bg1"/>
          </a:solidFill>
          <a:ln w="9525">
            <a:noFill/>
          </a:ln>
        </p:spPr>
        <p:txBody>
          <a:bodyPr wrap="none" anchor="ctr"/>
          <a:p>
            <a:pPr>
              <a:lnSpc>
                <a:spcPct val="100000"/>
              </a:lnSpc>
              <a:buNone/>
            </a:pPr>
            <a:r>
              <a:rPr lang="en-GB" altLang="zh-CN" sz="1400" b="1" dirty="0">
                <a:solidFill>
                  <a:srgbClr val="E7C80F"/>
                </a:solidFill>
                <a:latin typeface="Arial" panose="020B0604020202020204" pitchFamily="34" charset="0"/>
              </a:rPr>
              <a:t>Breadth</a:t>
            </a:r>
            <a:endParaRPr lang="en-GB" altLang="zh-CN" sz="1400" b="1" dirty="0">
              <a:solidFill>
                <a:srgbClr val="E7C80F"/>
              </a:solidFill>
              <a:latin typeface="Arial" panose="020B0604020202020204" pitchFamily="34" charset="0"/>
            </a:endParaRPr>
          </a:p>
        </p:txBody>
      </p:sp>
      <p:sp>
        <p:nvSpPr>
          <p:cNvPr id="17421" name="Action Button: Custom 26635">
            <a:hlinkClick r:id="" action="ppaction://noaction"/>
          </p:cNvPr>
          <p:cNvSpPr/>
          <p:nvPr/>
        </p:nvSpPr>
        <p:spPr>
          <a:xfrm>
            <a:off x="3429000" y="635000"/>
            <a:ext cx="762000" cy="228600"/>
          </a:xfrm>
          <a:prstGeom prst="actionButtonBlank">
            <a:avLst/>
          </a:prstGeom>
          <a:solidFill>
            <a:schemeClr val="bg1"/>
          </a:solidFill>
          <a:ln w="9525">
            <a:noFill/>
          </a:ln>
        </p:spPr>
        <p:txBody>
          <a:bodyPr wrap="none" anchor="ctr"/>
          <a:p>
            <a:pPr>
              <a:lnSpc>
                <a:spcPct val="100000"/>
              </a:lnSpc>
              <a:buNone/>
            </a:pPr>
            <a:r>
              <a:rPr lang="en-GB" altLang="zh-CN" sz="1400" b="1" dirty="0">
                <a:solidFill>
                  <a:srgbClr val="E7C80F"/>
                </a:solidFill>
                <a:latin typeface="Arial" panose="020B0604020202020204" pitchFamily="34" charset="0"/>
              </a:rPr>
              <a:t>Speed</a:t>
            </a:r>
            <a:endParaRPr lang="en-GB" altLang="zh-CN" sz="1400" b="1" dirty="0">
              <a:solidFill>
                <a:srgbClr val="E7C80F"/>
              </a:solidFill>
              <a:latin typeface="Arial" panose="020B0604020202020204" pitchFamily="34" charset="0"/>
            </a:endParaRPr>
          </a:p>
        </p:txBody>
      </p:sp>
      <p:sp>
        <p:nvSpPr>
          <p:cNvPr id="17422" name="Action Button: Custom 26636">
            <a:hlinkClick r:id="" action="ppaction://noaction"/>
          </p:cNvPr>
          <p:cNvSpPr/>
          <p:nvPr/>
        </p:nvSpPr>
        <p:spPr>
          <a:xfrm>
            <a:off x="2438400" y="635000"/>
            <a:ext cx="990600" cy="228600"/>
          </a:xfrm>
          <a:prstGeom prst="actionButtonBlank">
            <a:avLst/>
          </a:prstGeom>
          <a:solidFill>
            <a:schemeClr val="bg1"/>
          </a:solidFill>
          <a:ln w="9525">
            <a:noFill/>
          </a:ln>
        </p:spPr>
        <p:txBody>
          <a:bodyPr wrap="none" anchor="ctr"/>
          <a:p>
            <a:pPr>
              <a:lnSpc>
                <a:spcPct val="100000"/>
              </a:lnSpc>
              <a:buNone/>
            </a:pPr>
            <a:r>
              <a:rPr lang="en-GB" altLang="zh-CN" sz="1400" b="1" dirty="0">
                <a:solidFill>
                  <a:srgbClr val="E7C80F"/>
                </a:solidFill>
                <a:latin typeface="Arial" panose="020B0604020202020204" pitchFamily="34" charset="0"/>
              </a:rPr>
              <a:t>Integrity</a:t>
            </a:r>
            <a:endParaRPr lang="en-GB" altLang="zh-CN" sz="1400" b="1" dirty="0">
              <a:solidFill>
                <a:srgbClr val="E7C80F"/>
              </a:solidFill>
              <a:latin typeface="Arial" panose="020B0604020202020204" pitchFamily="34" charset="0"/>
            </a:endParaRPr>
          </a:p>
        </p:txBody>
      </p:sp>
      <p:sp>
        <p:nvSpPr>
          <p:cNvPr id="17423" name="Action Button: Custom 26637">
            <a:hlinkClick r:id="" action="ppaction://noaction"/>
          </p:cNvPr>
          <p:cNvSpPr/>
          <p:nvPr/>
        </p:nvSpPr>
        <p:spPr>
          <a:xfrm>
            <a:off x="5181600" y="635000"/>
            <a:ext cx="1143000" cy="228600"/>
          </a:xfrm>
          <a:prstGeom prst="actionButtonBlank">
            <a:avLst/>
          </a:prstGeom>
          <a:solidFill>
            <a:schemeClr val="bg1"/>
          </a:solidFill>
          <a:ln w="9525">
            <a:noFill/>
          </a:ln>
        </p:spPr>
        <p:txBody>
          <a:bodyPr wrap="none" anchor="ctr"/>
          <a:p>
            <a:pPr>
              <a:lnSpc>
                <a:spcPct val="100000"/>
              </a:lnSpc>
              <a:buNone/>
            </a:pPr>
            <a:r>
              <a:rPr lang="en-GB" altLang="zh-CN" sz="1400" b="1" dirty="0">
                <a:solidFill>
                  <a:srgbClr val="E7C80F"/>
                </a:solidFill>
                <a:latin typeface="Arial" panose="020B0604020202020204" pitchFamily="34" charset="0"/>
              </a:rPr>
              <a:t>Flexibility</a:t>
            </a:r>
            <a:endParaRPr lang="en-GB" altLang="zh-CN" sz="1400" b="1" dirty="0">
              <a:solidFill>
                <a:srgbClr val="E7C80F"/>
              </a:solidFill>
              <a:latin typeface="Arial" panose="020B0604020202020204" pitchFamily="34" charset="0"/>
            </a:endParaRPr>
          </a:p>
        </p:txBody>
      </p:sp>
      <p:sp>
        <p:nvSpPr>
          <p:cNvPr id="17424" name="Action Button: Custom 26638">
            <a:hlinkClick r:id="" action="ppaction://noaction"/>
          </p:cNvPr>
          <p:cNvSpPr/>
          <p:nvPr/>
        </p:nvSpPr>
        <p:spPr>
          <a:xfrm>
            <a:off x="6324600" y="635000"/>
            <a:ext cx="1143000" cy="228600"/>
          </a:xfrm>
          <a:prstGeom prst="actionButtonBlank">
            <a:avLst/>
          </a:prstGeom>
          <a:solidFill>
            <a:schemeClr val="bg1"/>
          </a:solidFill>
          <a:ln w="9525">
            <a:noFill/>
          </a:ln>
        </p:spPr>
        <p:txBody>
          <a:bodyPr wrap="none" anchor="ctr"/>
          <a:p>
            <a:pPr>
              <a:lnSpc>
                <a:spcPct val="100000"/>
              </a:lnSpc>
              <a:buNone/>
            </a:pPr>
            <a:r>
              <a:rPr lang="en-GB" altLang="zh-CN" sz="1400" b="1" dirty="0">
                <a:solidFill>
                  <a:srgbClr val="E7C80F"/>
                </a:solidFill>
                <a:latin typeface="Arial" panose="020B0604020202020204" pitchFamily="34" charset="0"/>
              </a:rPr>
              <a:t>Exclusivity</a:t>
            </a:r>
            <a:endParaRPr lang="en-GB" altLang="zh-CN" sz="1400" b="1" dirty="0">
              <a:solidFill>
                <a:srgbClr val="E7C80F"/>
              </a:solidFill>
              <a:latin typeface="Arial" panose="020B0604020202020204" pitchFamily="34" charset="0"/>
            </a:endParaRPr>
          </a:p>
        </p:txBody>
      </p:sp>
      <p:sp>
        <p:nvSpPr>
          <p:cNvPr id="17425" name="Action Button: Custom 26639">
            <a:hlinkClick r:id="" action="ppaction://noaction"/>
          </p:cNvPr>
          <p:cNvSpPr/>
          <p:nvPr/>
        </p:nvSpPr>
        <p:spPr>
          <a:xfrm>
            <a:off x="7467600" y="635000"/>
            <a:ext cx="838200" cy="228600"/>
          </a:xfrm>
          <a:prstGeom prst="actionButtonBlank">
            <a:avLst/>
          </a:prstGeom>
          <a:solidFill>
            <a:schemeClr val="bg1"/>
          </a:solidFill>
          <a:ln w="9525">
            <a:noFill/>
          </a:ln>
        </p:spPr>
        <p:txBody>
          <a:bodyPr wrap="none" anchor="ctr"/>
          <a:p>
            <a:pPr>
              <a:lnSpc>
                <a:spcPct val="100000"/>
              </a:lnSpc>
              <a:buNone/>
            </a:pPr>
            <a:r>
              <a:rPr lang="en-GB" altLang="zh-CN" sz="1400" b="1" dirty="0">
                <a:solidFill>
                  <a:srgbClr val="E7C80F"/>
                </a:solidFill>
                <a:latin typeface="Arial" panose="020B0604020202020204" pitchFamily="34" charset="0"/>
              </a:rPr>
              <a:t>Clarity</a:t>
            </a:r>
            <a:endParaRPr lang="en-GB" altLang="zh-CN" sz="1400" b="1" dirty="0">
              <a:solidFill>
                <a:srgbClr val="E7C80F"/>
              </a:solidFill>
              <a:latin typeface="Arial" panose="020B0604020202020204" pitchFamily="34" charset="0"/>
            </a:endParaRPr>
          </a:p>
        </p:txBody>
      </p:sp>
      <p:sp>
        <p:nvSpPr>
          <p:cNvPr id="17426" name="Action Button: Custom 26640">
            <a:hlinkClick r:id="" action="ppaction://noaction"/>
          </p:cNvPr>
          <p:cNvSpPr/>
          <p:nvPr/>
        </p:nvSpPr>
        <p:spPr>
          <a:xfrm>
            <a:off x="8305800" y="635000"/>
            <a:ext cx="838200" cy="228600"/>
          </a:xfrm>
          <a:prstGeom prst="actionButtonBlank">
            <a:avLst/>
          </a:prstGeom>
          <a:solidFill>
            <a:schemeClr val="bg1"/>
          </a:solidFill>
          <a:ln w="9525">
            <a:noFill/>
          </a:ln>
        </p:spPr>
        <p:txBody>
          <a:bodyPr wrap="none" anchor="ctr"/>
          <a:p>
            <a:pPr>
              <a:lnSpc>
                <a:spcPct val="100000"/>
              </a:lnSpc>
              <a:buNone/>
            </a:pPr>
            <a:r>
              <a:rPr lang="en-GB" altLang="zh-CN" sz="1400" b="1" dirty="0">
                <a:solidFill>
                  <a:srgbClr val="E7C80F"/>
                </a:solidFill>
                <a:latin typeface="Arial" panose="020B0604020202020204" pitchFamily="34" charset="0"/>
              </a:rPr>
              <a:t>Depth</a:t>
            </a:r>
            <a:endParaRPr lang="en-GB" altLang="zh-CN" sz="1400" b="1" dirty="0">
              <a:solidFill>
                <a:srgbClr val="E7C80F"/>
              </a:solidFill>
              <a:latin typeface="Arial" panose="020B0604020202020204" pitchFamily="34" charset="0"/>
            </a:endParaRPr>
          </a:p>
        </p:txBody>
      </p:sp>
      <p:sp>
        <p:nvSpPr>
          <p:cNvPr id="17427" name="Action Button: Custom 26641">
            <a:hlinkClick r:id="rId5" action="ppaction://hlinksldjump"/>
          </p:cNvPr>
          <p:cNvSpPr/>
          <p:nvPr/>
        </p:nvSpPr>
        <p:spPr>
          <a:xfrm>
            <a:off x="0" y="3186113"/>
            <a:ext cx="1295400" cy="304800"/>
          </a:xfrm>
          <a:prstGeom prst="actionButtonBlank">
            <a:avLst/>
          </a:prstGeom>
          <a:solidFill>
            <a:srgbClr val="333399">
              <a:alpha val="50195"/>
            </a:srgbClr>
          </a:solidFill>
          <a:ln w="9525" cap="flat" cmpd="sng">
            <a:solidFill>
              <a:schemeClr val="tx1"/>
            </a:solidFill>
            <a:prstDash val="solid"/>
            <a:miter/>
            <a:headEnd type="none" w="med" len="med"/>
            <a:tailEnd type="none" w="med" len="med"/>
          </a:ln>
        </p:spPr>
        <p:txBody>
          <a:bodyPr wrap="none" anchor="ctr"/>
          <a:p>
            <a:pPr>
              <a:lnSpc>
                <a:spcPct val="100000"/>
              </a:lnSpc>
              <a:buNone/>
            </a:pPr>
            <a:r>
              <a:rPr lang="en-GB" altLang="zh-CN" sz="1100" b="1" dirty="0">
                <a:solidFill>
                  <a:srgbClr val="E7C80F"/>
                </a:solidFill>
                <a:latin typeface="Arial" panose="020B0604020202020204" pitchFamily="34" charset="0"/>
              </a:rPr>
              <a:t>Global Reach</a:t>
            </a:r>
            <a:endParaRPr lang="en-GB" altLang="zh-CN" sz="1100" b="1" dirty="0">
              <a:solidFill>
                <a:srgbClr val="E7C80F"/>
              </a:solidFill>
              <a:latin typeface="Arial" panose="020B0604020202020204" pitchFamily="34" charset="0"/>
            </a:endParaRPr>
          </a:p>
        </p:txBody>
      </p:sp>
      <p:sp>
        <p:nvSpPr>
          <p:cNvPr id="17428" name="Action Button: Custom 26642">
            <a:hlinkClick r:id="" action="ppaction://noaction"/>
          </p:cNvPr>
          <p:cNvSpPr/>
          <p:nvPr/>
        </p:nvSpPr>
        <p:spPr>
          <a:xfrm>
            <a:off x="0" y="5014913"/>
            <a:ext cx="1295400" cy="304800"/>
          </a:xfrm>
          <a:prstGeom prst="actionButtonBlank">
            <a:avLst/>
          </a:prstGeom>
          <a:solidFill>
            <a:srgbClr val="333399">
              <a:alpha val="50195"/>
            </a:srgbClr>
          </a:solidFill>
          <a:ln w="9525" cap="flat" cmpd="sng">
            <a:solidFill>
              <a:schemeClr val="tx1"/>
            </a:solidFill>
            <a:prstDash val="solid"/>
            <a:miter/>
            <a:headEnd type="none" w="med" len="med"/>
            <a:tailEnd type="none" w="med" len="med"/>
          </a:ln>
        </p:spPr>
        <p:txBody>
          <a:bodyPr wrap="none" anchor="ctr"/>
          <a:p>
            <a:pPr>
              <a:lnSpc>
                <a:spcPct val="100000"/>
              </a:lnSpc>
              <a:buNone/>
            </a:pPr>
            <a:r>
              <a:rPr lang="en-GB" altLang="zh-CN" sz="1100" b="1" dirty="0">
                <a:solidFill>
                  <a:srgbClr val="E7C80F"/>
                </a:solidFill>
                <a:latin typeface="Arial" panose="020B0604020202020204" pitchFamily="34" charset="0"/>
              </a:rPr>
              <a:t>Delivery Options</a:t>
            </a:r>
            <a:endParaRPr lang="en-GB" altLang="zh-CN" sz="1100" b="1" dirty="0">
              <a:solidFill>
                <a:srgbClr val="E7C80F"/>
              </a:solidFill>
              <a:latin typeface="Arial" panose="020B0604020202020204" pitchFamily="34" charset="0"/>
            </a:endParaRPr>
          </a:p>
        </p:txBody>
      </p:sp>
      <p:sp>
        <p:nvSpPr>
          <p:cNvPr id="17429" name="Action Button: Custom 26643">
            <a:hlinkClick r:id="" action="ppaction://noaction"/>
          </p:cNvPr>
          <p:cNvSpPr/>
          <p:nvPr/>
        </p:nvSpPr>
        <p:spPr>
          <a:xfrm>
            <a:off x="0" y="4100513"/>
            <a:ext cx="1295400" cy="304800"/>
          </a:xfrm>
          <a:prstGeom prst="actionButtonBlank">
            <a:avLst/>
          </a:prstGeom>
          <a:solidFill>
            <a:srgbClr val="333399">
              <a:alpha val="50195"/>
            </a:srgbClr>
          </a:solidFill>
          <a:ln w="9525" cap="flat" cmpd="sng">
            <a:solidFill>
              <a:schemeClr val="tx1"/>
            </a:solidFill>
            <a:prstDash val="solid"/>
            <a:miter/>
            <a:headEnd type="none" w="med" len="med"/>
            <a:tailEnd type="none" w="med" len="med"/>
          </a:ln>
        </p:spPr>
        <p:txBody>
          <a:bodyPr wrap="none" anchor="ctr"/>
          <a:p>
            <a:pPr>
              <a:lnSpc>
                <a:spcPct val="100000"/>
              </a:lnSpc>
              <a:buNone/>
            </a:pPr>
            <a:r>
              <a:rPr lang="en-GB" altLang="zh-CN" sz="1100" b="1" dirty="0">
                <a:solidFill>
                  <a:srgbClr val="E7C80F"/>
                </a:solidFill>
                <a:latin typeface="Arial" panose="020B0604020202020204" pitchFamily="34" charset="0"/>
              </a:rPr>
              <a:t>News Services</a:t>
            </a:r>
            <a:endParaRPr lang="en-GB" altLang="zh-CN" sz="1100" b="1" dirty="0">
              <a:solidFill>
                <a:srgbClr val="E7C80F"/>
              </a:solidFill>
              <a:latin typeface="Arial" panose="020B0604020202020204" pitchFamily="34" charset="0"/>
            </a:endParaRPr>
          </a:p>
        </p:txBody>
      </p:sp>
      <p:sp>
        <p:nvSpPr>
          <p:cNvPr id="17430" name="Action Button: Custom 26644">
            <a:hlinkClick r:id="" action="ppaction://noaction"/>
          </p:cNvPr>
          <p:cNvSpPr/>
          <p:nvPr/>
        </p:nvSpPr>
        <p:spPr>
          <a:xfrm>
            <a:off x="0" y="3643313"/>
            <a:ext cx="1295400" cy="304800"/>
          </a:xfrm>
          <a:prstGeom prst="actionButtonBlank">
            <a:avLst/>
          </a:prstGeom>
          <a:solidFill>
            <a:srgbClr val="333399">
              <a:alpha val="50195"/>
            </a:srgbClr>
          </a:solidFill>
          <a:ln w="9525" cap="flat" cmpd="sng">
            <a:solidFill>
              <a:schemeClr val="tx1"/>
            </a:solidFill>
            <a:prstDash val="solid"/>
            <a:miter/>
            <a:headEnd type="none" w="med" len="med"/>
            <a:tailEnd type="none" w="med" len="med"/>
          </a:ln>
        </p:spPr>
        <p:txBody>
          <a:bodyPr wrap="none" anchor="ctr"/>
          <a:p>
            <a:pPr>
              <a:lnSpc>
                <a:spcPct val="100000"/>
              </a:lnSpc>
              <a:buNone/>
            </a:pPr>
            <a:r>
              <a:rPr lang="en-GB" altLang="zh-CN" sz="1100" b="1" dirty="0">
                <a:solidFill>
                  <a:srgbClr val="E7C80F"/>
                </a:solidFill>
                <a:latin typeface="Arial" panose="020B0604020202020204" pitchFamily="34" charset="0"/>
              </a:rPr>
              <a:t>News Coverage</a:t>
            </a:r>
            <a:endParaRPr lang="en-GB" altLang="zh-CN" sz="1100" b="1" dirty="0">
              <a:solidFill>
                <a:srgbClr val="E7C80F"/>
              </a:solidFill>
              <a:latin typeface="Arial" panose="020B0604020202020204" pitchFamily="34" charset="0"/>
            </a:endParaRPr>
          </a:p>
        </p:txBody>
      </p:sp>
      <p:sp>
        <p:nvSpPr>
          <p:cNvPr id="17431" name="Action Button: Custom 26645">
            <a:hlinkClick r:id="" action="ppaction://noaction"/>
          </p:cNvPr>
          <p:cNvSpPr/>
          <p:nvPr/>
        </p:nvSpPr>
        <p:spPr>
          <a:xfrm>
            <a:off x="0" y="4557713"/>
            <a:ext cx="1295400" cy="304800"/>
          </a:xfrm>
          <a:prstGeom prst="actionButtonBlank">
            <a:avLst/>
          </a:prstGeom>
          <a:solidFill>
            <a:srgbClr val="333399">
              <a:alpha val="50195"/>
            </a:srgbClr>
          </a:solidFill>
          <a:ln w="9525" cap="flat" cmpd="sng">
            <a:solidFill>
              <a:schemeClr val="tx1"/>
            </a:solidFill>
            <a:prstDash val="solid"/>
            <a:miter/>
            <a:headEnd type="none" w="med" len="med"/>
            <a:tailEnd type="none" w="med" len="med"/>
          </a:ln>
        </p:spPr>
        <p:txBody>
          <a:bodyPr wrap="none" anchor="ctr"/>
          <a:p>
            <a:pPr>
              <a:lnSpc>
                <a:spcPct val="100000"/>
              </a:lnSpc>
              <a:buNone/>
            </a:pPr>
            <a:r>
              <a:rPr lang="en-GB" altLang="zh-CN" sz="1100" b="1" dirty="0">
                <a:solidFill>
                  <a:srgbClr val="E7C80F"/>
                </a:solidFill>
                <a:latin typeface="Arial" panose="020B0604020202020204" pitchFamily="34" charset="0"/>
              </a:rPr>
              <a:t>Web Services</a:t>
            </a:r>
            <a:endParaRPr lang="en-GB" altLang="zh-CN" sz="1100" b="1" dirty="0">
              <a:solidFill>
                <a:srgbClr val="E7C80F"/>
              </a:solidFill>
              <a:latin typeface="Arial" panose="020B0604020202020204" pitchFamily="34" charset="0"/>
            </a:endParaRPr>
          </a:p>
        </p:txBody>
      </p:sp>
      <p:sp>
        <p:nvSpPr>
          <p:cNvPr id="17432" name="Action Button: Custom 26646">
            <a:hlinkClick r:id="" action="ppaction://noaction"/>
          </p:cNvPr>
          <p:cNvSpPr/>
          <p:nvPr/>
        </p:nvSpPr>
        <p:spPr>
          <a:xfrm>
            <a:off x="0" y="2728913"/>
            <a:ext cx="1295400" cy="304800"/>
          </a:xfrm>
          <a:prstGeom prst="actionButtonBlank">
            <a:avLst/>
          </a:prstGeom>
          <a:solidFill>
            <a:srgbClr val="333399">
              <a:alpha val="50195"/>
            </a:srgbClr>
          </a:solidFill>
          <a:ln w="9525" cap="flat" cmpd="sng">
            <a:solidFill>
              <a:schemeClr val="tx1"/>
            </a:solidFill>
            <a:prstDash val="solid"/>
            <a:miter/>
            <a:headEnd type="none" w="med" len="med"/>
            <a:tailEnd type="none" w="med" len="med"/>
          </a:ln>
        </p:spPr>
        <p:txBody>
          <a:bodyPr wrap="none" anchor="ctr"/>
          <a:p>
            <a:pPr>
              <a:lnSpc>
                <a:spcPct val="100000"/>
              </a:lnSpc>
              <a:buNone/>
            </a:pPr>
            <a:r>
              <a:rPr lang="en-GB" altLang="zh-CN" sz="1100" b="1" dirty="0">
                <a:solidFill>
                  <a:srgbClr val="E7C80F"/>
                </a:solidFill>
                <a:latin typeface="Arial" panose="020B0604020202020204" pitchFamily="34" charset="0"/>
              </a:rPr>
              <a:t>Benefits</a:t>
            </a:r>
            <a:endParaRPr lang="en-GB" altLang="zh-CN" sz="1100" b="1" dirty="0">
              <a:solidFill>
                <a:srgbClr val="E7C80F"/>
              </a:solidFill>
              <a:latin typeface="Arial" panose="020B0604020202020204" pitchFamily="34" charset="0"/>
            </a:endParaRPr>
          </a:p>
        </p:txBody>
      </p:sp>
      <p:sp>
        <p:nvSpPr>
          <p:cNvPr id="17433" name="Action Button: Custom 26647">
            <a:hlinkClick r:id="" action="ppaction://noaction"/>
          </p:cNvPr>
          <p:cNvSpPr/>
          <p:nvPr/>
        </p:nvSpPr>
        <p:spPr>
          <a:xfrm>
            <a:off x="4763" y="1509713"/>
            <a:ext cx="1295400" cy="304800"/>
          </a:xfrm>
          <a:prstGeom prst="actionButtonBlank">
            <a:avLst/>
          </a:prstGeom>
          <a:solidFill>
            <a:srgbClr val="333399">
              <a:alpha val="50195"/>
            </a:srgbClr>
          </a:solidFill>
          <a:ln w="9525" cap="flat" cmpd="sng">
            <a:solidFill>
              <a:schemeClr val="tx1"/>
            </a:solidFill>
            <a:prstDash val="solid"/>
            <a:miter/>
            <a:headEnd type="none" w="med" len="med"/>
            <a:tailEnd type="none" w="med" len="med"/>
          </a:ln>
        </p:spPr>
        <p:txBody>
          <a:bodyPr wrap="none" anchor="ctr"/>
          <a:p>
            <a:pPr>
              <a:lnSpc>
                <a:spcPct val="100000"/>
              </a:lnSpc>
              <a:buNone/>
            </a:pPr>
            <a:r>
              <a:rPr lang="en-GB" altLang="zh-CN" sz="1100" b="1" dirty="0">
                <a:solidFill>
                  <a:srgbClr val="E7C80F"/>
                </a:solidFill>
                <a:latin typeface="Arial" panose="020B0604020202020204" pitchFamily="34" charset="0"/>
              </a:rPr>
              <a:t>Overview</a:t>
            </a:r>
            <a:endParaRPr lang="en-GB" altLang="zh-CN" sz="1100" b="1" dirty="0">
              <a:solidFill>
                <a:srgbClr val="E7C80F"/>
              </a:solidFill>
              <a:latin typeface="Arial" panose="020B0604020202020204" pitchFamily="34" charset="0"/>
            </a:endParaRPr>
          </a:p>
        </p:txBody>
      </p:sp>
      <p:sp>
        <p:nvSpPr>
          <p:cNvPr id="17434" name="Action Button: Custom 26648">
            <a:hlinkClick r:id="" action="ppaction://noaction"/>
          </p:cNvPr>
          <p:cNvSpPr/>
          <p:nvPr/>
        </p:nvSpPr>
        <p:spPr>
          <a:xfrm>
            <a:off x="11113" y="2271713"/>
            <a:ext cx="1298575" cy="304800"/>
          </a:xfrm>
          <a:prstGeom prst="actionButtonBlank">
            <a:avLst/>
          </a:prstGeom>
          <a:solidFill>
            <a:srgbClr val="333399">
              <a:alpha val="50195"/>
            </a:srgbClr>
          </a:solidFill>
          <a:ln w="9525" cap="flat" cmpd="sng">
            <a:solidFill>
              <a:srgbClr val="808080"/>
            </a:solidFill>
            <a:prstDash val="solid"/>
            <a:miter/>
            <a:headEnd type="none" w="med" len="med"/>
            <a:tailEnd type="none" w="med" len="med"/>
          </a:ln>
        </p:spPr>
        <p:txBody>
          <a:bodyPr wrap="none" anchor="ctr"/>
          <a:p>
            <a:pPr>
              <a:lnSpc>
                <a:spcPct val="100000"/>
              </a:lnSpc>
              <a:buNone/>
            </a:pPr>
            <a:r>
              <a:rPr lang="en-GB" altLang="zh-CN" sz="1100" b="1" dirty="0">
                <a:solidFill>
                  <a:srgbClr val="E7C80F"/>
                </a:solidFill>
                <a:latin typeface="Arial" panose="020B0604020202020204" pitchFamily="34" charset="0"/>
              </a:rPr>
              <a:t>Organisation</a:t>
            </a:r>
            <a:endParaRPr lang="en-GB" altLang="zh-CN" sz="1100" b="1" dirty="0">
              <a:solidFill>
                <a:srgbClr val="E7C80F"/>
              </a:solidFill>
              <a:latin typeface="Arial" panose="020B0604020202020204" pitchFamily="34" charset="0"/>
            </a:endParaRPr>
          </a:p>
        </p:txBody>
      </p:sp>
      <p:sp>
        <p:nvSpPr>
          <p:cNvPr id="17435" name="Action Button: Custom 26649">
            <a:hlinkClick r:id="" action="ppaction://noaction"/>
          </p:cNvPr>
          <p:cNvSpPr/>
          <p:nvPr/>
        </p:nvSpPr>
        <p:spPr>
          <a:xfrm>
            <a:off x="0" y="1890713"/>
            <a:ext cx="1298575" cy="304800"/>
          </a:xfrm>
          <a:prstGeom prst="actionButtonBlank">
            <a:avLst/>
          </a:prstGeom>
          <a:solidFill>
            <a:srgbClr val="333399">
              <a:alpha val="50195"/>
            </a:srgbClr>
          </a:solidFill>
          <a:ln w="9525" cap="flat" cmpd="sng">
            <a:solidFill>
              <a:srgbClr val="808080"/>
            </a:solidFill>
            <a:prstDash val="solid"/>
            <a:miter/>
            <a:headEnd type="none" w="med" len="med"/>
            <a:tailEnd type="none" w="med" len="med"/>
          </a:ln>
        </p:spPr>
        <p:txBody>
          <a:bodyPr wrap="none" anchor="ctr"/>
          <a:p>
            <a:pPr>
              <a:lnSpc>
                <a:spcPct val="100000"/>
              </a:lnSpc>
              <a:buNone/>
            </a:pPr>
            <a:r>
              <a:rPr lang="zh-CN" altLang="en-GB" sz="1100" b="1" dirty="0">
                <a:solidFill>
                  <a:srgbClr val="E7C80F"/>
                </a:solidFill>
                <a:latin typeface="Arial" panose="020B0604020202020204" pitchFamily="34" charset="0"/>
              </a:rPr>
              <a:t>历史</a:t>
            </a:r>
            <a:endParaRPr lang="zh-CN" altLang="en-GB" sz="1100" b="1" dirty="0">
              <a:solidFill>
                <a:srgbClr val="E7C80F"/>
              </a:solidFill>
              <a:latin typeface="Arial" panose="020B0604020202020204" pitchFamily="34" charset="0"/>
            </a:endParaRPr>
          </a:p>
        </p:txBody>
      </p:sp>
      <p:sp>
        <p:nvSpPr>
          <p:cNvPr id="17436" name="Rectangle 28"/>
          <p:cNvSpPr/>
          <p:nvPr/>
        </p:nvSpPr>
        <p:spPr>
          <a:xfrm flipH="1">
            <a:off x="4584700" y="5575300"/>
            <a:ext cx="3403600" cy="596900"/>
          </a:xfrm>
          <a:prstGeom prst="rect">
            <a:avLst/>
          </a:prstGeom>
          <a:solidFill>
            <a:schemeClr val="accent1"/>
          </a:solidFill>
          <a:ln w="57150" cap="flat" cmpd="sng">
            <a:solidFill>
              <a:srgbClr val="CC3300"/>
            </a:solidFill>
            <a:prstDash val="solid"/>
            <a:miter/>
            <a:headEnd type="none" w="med" len="med"/>
            <a:tailEnd type="none" w="med" len="med"/>
          </a:ln>
        </p:spPr>
        <p:txBody>
          <a:bodyPr wrap="none" anchor="ctr"/>
          <a:p>
            <a:pPr marL="871855" indent="-284480" algn="r" defTabSz="952500">
              <a:buFont typeface="Wingdings" panose="05000000000000000000" pitchFamily="2" charset="2"/>
              <a:buNone/>
            </a:pPr>
            <a:r>
              <a:rPr lang="zh-CN" altLang="en-US" dirty="0">
                <a:solidFill>
                  <a:srgbClr val="CC3300"/>
                </a:solidFill>
                <a:latin typeface="Arial" panose="020B0604020202020204" pitchFamily="34" charset="0"/>
              </a:rPr>
              <a:t>信息来源于道琼斯公司</a:t>
            </a:r>
            <a:endParaRPr lang="zh-CN" altLang="en-US" dirty="0">
              <a:solidFill>
                <a:srgbClr val="CC33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8503"/>
                                        </p:tgtEl>
                                        <p:attrNameLst>
                                          <p:attrName>style.visibility</p:attrName>
                                        </p:attrNameLst>
                                      </p:cBhvr>
                                      <p:to>
                                        <p:strVal val="visible"/>
                                      </p:to>
                                    </p:set>
                                    <p:anim calcmode="lin" valueType="num">
                                      <p:cBhvr additive="base">
                                        <p:cTn id="7" dur="500" fill="hold"/>
                                        <p:tgtEl>
                                          <p:spTgt spid="618503"/>
                                        </p:tgtEl>
                                        <p:attrNameLst>
                                          <p:attrName>ppt_x</p:attrName>
                                        </p:attrNameLst>
                                      </p:cBhvr>
                                      <p:tavLst>
                                        <p:tav tm="0">
                                          <p:val>
                                            <p:strVal val="0-#ppt_w/2"/>
                                          </p:val>
                                        </p:tav>
                                        <p:tav tm="100000">
                                          <p:val>
                                            <p:strVal val="#ppt_x"/>
                                          </p:val>
                                        </p:tav>
                                      </p:tavLst>
                                    </p:anim>
                                    <p:anim calcmode="lin" valueType="num">
                                      <p:cBhvr additive="base">
                                        <p:cTn id="8" dur="500" fill="hold"/>
                                        <p:tgtEl>
                                          <p:spTgt spid="6185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4"/>
          <p:cNvSpPr/>
          <p:nvPr/>
        </p:nvSpPr>
        <p:spPr>
          <a:xfrm>
            <a:off x="1460500" y="1092200"/>
            <a:ext cx="7162800" cy="701675"/>
          </a:xfrm>
          <a:prstGeom prst="rect">
            <a:avLst/>
          </a:prstGeom>
          <a:noFill/>
          <a:ln w="9525">
            <a:noFill/>
          </a:ln>
        </p:spPr>
        <p:txBody>
          <a:bodyPr>
            <a:spAutoFit/>
          </a:bodyPr>
          <a:p>
            <a:pPr>
              <a:lnSpc>
                <a:spcPct val="100000"/>
              </a:lnSpc>
              <a:spcBef>
                <a:spcPct val="20000"/>
              </a:spcBef>
              <a:buClr>
                <a:srgbClr val="CCFF66"/>
              </a:buClr>
              <a:buSzPct val="70000"/>
              <a:buFont typeface="Wingdings" panose="05000000000000000000" pitchFamily="2" charset="2"/>
            </a:pPr>
            <a:r>
              <a:rPr lang="zh-CN" altLang="en-GB" sz="4000" b="1" dirty="0">
                <a:solidFill>
                  <a:srgbClr val="FF9900"/>
                </a:solidFill>
                <a:latin typeface="Arial" panose="020B0604020202020204" pitchFamily="34" charset="0"/>
                <a:ea typeface="楷体_GB2312" pitchFamily="49" charset="-122"/>
              </a:rPr>
              <a:t>地理区域的覆盖情况</a:t>
            </a:r>
            <a:endParaRPr lang="zh-CN" altLang="en-US" sz="4000" b="1" dirty="0">
              <a:solidFill>
                <a:srgbClr val="FF9900"/>
              </a:solidFill>
              <a:latin typeface="Arial" panose="020B0604020202020204" pitchFamily="34" charset="0"/>
              <a:ea typeface="楷体_GB2312" pitchFamily="49" charset="-122"/>
            </a:endParaRPr>
          </a:p>
        </p:txBody>
      </p:sp>
      <p:sp>
        <p:nvSpPr>
          <p:cNvPr id="18435" name="Rectangle 6"/>
          <p:cNvSpPr/>
          <p:nvPr/>
        </p:nvSpPr>
        <p:spPr>
          <a:xfrm>
            <a:off x="-514350" y="5780088"/>
            <a:ext cx="10506075" cy="1077912"/>
          </a:xfrm>
          <a:prstGeom prst="rect">
            <a:avLst/>
          </a:prstGeom>
          <a:noFill/>
          <a:ln w="9525">
            <a:noFill/>
          </a:ln>
        </p:spPr>
        <p:txBody>
          <a:bodyPr>
            <a:spAutoFit/>
          </a:bodyPr>
          <a:p>
            <a:pPr lvl="1" eaLnBrk="1" hangingPunct="1">
              <a:lnSpc>
                <a:spcPct val="100000"/>
              </a:lnSpc>
              <a:spcBef>
                <a:spcPct val="50000"/>
              </a:spcBef>
              <a:buFont typeface="Wingdings" panose="05000000000000000000" pitchFamily="2" charset="2"/>
              <a:buNone/>
            </a:pPr>
            <a:r>
              <a:rPr lang="zh-CN" altLang="en-GB" sz="1600" b="1" dirty="0">
                <a:latin typeface="Arial" panose="020B0604020202020204" pitchFamily="34" charset="0"/>
              </a:rPr>
              <a:t>内容覆盖五大洲</a:t>
            </a:r>
            <a:r>
              <a:rPr lang="zh-CN" altLang="en-US" sz="1600" b="1" dirty="0">
                <a:latin typeface="Arial" panose="020B0604020202020204" pitchFamily="34" charset="0"/>
              </a:rPr>
              <a:t>为</a:t>
            </a:r>
            <a:r>
              <a:rPr lang="zh-CN" altLang="en-GB" sz="1600" b="1" dirty="0">
                <a:latin typeface="Arial" panose="020B0604020202020204" pitchFamily="34" charset="0"/>
              </a:rPr>
              <a:t>保证全球经济信息24小时不间断报道，近万名记者跨时区报道工作的顺利衔接，通过</a:t>
            </a:r>
            <a:endParaRPr lang="zh-CN" altLang="en-GB" sz="1600" b="1" dirty="0">
              <a:latin typeface="Arial" panose="020B0604020202020204" pitchFamily="34" charset="0"/>
            </a:endParaRPr>
          </a:p>
          <a:p>
            <a:pPr lvl="1" eaLnBrk="1" hangingPunct="1">
              <a:lnSpc>
                <a:spcPct val="100000"/>
              </a:lnSpc>
              <a:spcBef>
                <a:spcPct val="50000"/>
              </a:spcBef>
              <a:buFont typeface="Marlett" pitchFamily="2" charset="2"/>
              <a:buNone/>
            </a:pPr>
            <a:r>
              <a:rPr lang="zh-CN" altLang="en-GB" sz="1600" b="1" dirty="0">
                <a:latin typeface="Arial" panose="020B0604020202020204" pitchFamily="34" charset="0"/>
              </a:rPr>
              <a:t>随身携带着笔记本电脑，源源不断的将信息输给总部，再由总部并按着设定好的规则传送到我们的资讯平台上</a:t>
            </a:r>
            <a:endParaRPr lang="zh-CN" altLang="en-GB" sz="1600" b="1" dirty="0">
              <a:latin typeface="Arial" panose="020B0604020202020204" pitchFamily="34" charset="0"/>
            </a:endParaRPr>
          </a:p>
          <a:p>
            <a:pPr lvl="1" eaLnBrk="1" hangingPunct="1">
              <a:lnSpc>
                <a:spcPct val="100000"/>
              </a:lnSpc>
              <a:spcBef>
                <a:spcPct val="50000"/>
              </a:spcBef>
              <a:buFont typeface="Marlett" pitchFamily="2" charset="2"/>
              <a:buNone/>
            </a:pPr>
            <a:r>
              <a:rPr lang="zh-CN" altLang="en-GB" sz="1600" b="1" dirty="0">
                <a:latin typeface="Arial" panose="020B0604020202020204" pitchFamily="34" charset="0"/>
              </a:rPr>
              <a:t>也就是说我们资讯平台看到的信息，是完全和世界同步的。 </a:t>
            </a:r>
            <a:endParaRPr lang="zh-CN" altLang="en-GB" sz="1600" b="1" dirty="0">
              <a:latin typeface="Arial" panose="020B0604020202020204" pitchFamily="34" charset="0"/>
            </a:endParaRPr>
          </a:p>
        </p:txBody>
      </p:sp>
      <p:pic>
        <p:nvPicPr>
          <p:cNvPr id="18436" name="Picture 7"/>
          <p:cNvPicPr>
            <a:picLocks noChangeAspect="1"/>
          </p:cNvPicPr>
          <p:nvPr/>
        </p:nvPicPr>
        <p:blipFill>
          <a:blip r:embed="rId1"/>
          <a:stretch>
            <a:fillRect/>
          </a:stretch>
        </p:blipFill>
        <p:spPr>
          <a:xfrm>
            <a:off x="1625600" y="1955800"/>
            <a:ext cx="6934200" cy="38639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5396" name="AutoShape 4"/>
          <p:cNvSpPr/>
          <p:nvPr/>
        </p:nvSpPr>
        <p:spPr>
          <a:xfrm>
            <a:off x="1562100" y="2806700"/>
            <a:ext cx="304800" cy="1066800"/>
          </a:xfrm>
          <a:prstGeom prst="curvedRightArrow">
            <a:avLst>
              <a:gd name="adj1" fmla="val 70000"/>
              <a:gd name="adj2" fmla="val 140000"/>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315397" name="AutoShape 5"/>
          <p:cNvSpPr/>
          <p:nvPr/>
        </p:nvSpPr>
        <p:spPr>
          <a:xfrm>
            <a:off x="2476500" y="4483100"/>
            <a:ext cx="558800" cy="457200"/>
          </a:xfrm>
          <a:prstGeom prst="curvedLeftArrow">
            <a:avLst>
              <a:gd name="adj1" fmla="val 20000"/>
              <a:gd name="adj2" fmla="val 40000"/>
              <a:gd name="adj3" fmla="val 4074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315398" name="AutoShape 6"/>
          <p:cNvSpPr/>
          <p:nvPr/>
        </p:nvSpPr>
        <p:spPr>
          <a:xfrm>
            <a:off x="3848100" y="4483100"/>
            <a:ext cx="488950" cy="457200"/>
          </a:xfrm>
          <a:prstGeom prst="curvedRightArrow">
            <a:avLst>
              <a:gd name="adj1" fmla="val 20000"/>
              <a:gd name="adj2" fmla="val 40000"/>
              <a:gd name="adj3" fmla="val 35648"/>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315399" name="AutoShape 7"/>
          <p:cNvSpPr/>
          <p:nvPr/>
        </p:nvSpPr>
        <p:spPr>
          <a:xfrm>
            <a:off x="5829300" y="4559300"/>
            <a:ext cx="685800" cy="228600"/>
          </a:xfrm>
          <a:prstGeom prst="rightArrow">
            <a:avLst>
              <a:gd name="adj1" fmla="val 50000"/>
              <a:gd name="adj2" fmla="val 750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315400" name="AutoShape 8"/>
          <p:cNvSpPr/>
          <p:nvPr/>
        </p:nvSpPr>
        <p:spPr>
          <a:xfrm>
            <a:off x="7581900" y="5141913"/>
            <a:ext cx="488950" cy="457200"/>
          </a:xfrm>
          <a:prstGeom prst="curvedLeftArrow">
            <a:avLst>
              <a:gd name="adj1" fmla="val 20000"/>
              <a:gd name="adj2" fmla="val 40000"/>
              <a:gd name="adj3" fmla="val 35648"/>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315401" name="AutoShape 9"/>
          <p:cNvSpPr/>
          <p:nvPr/>
        </p:nvSpPr>
        <p:spPr>
          <a:xfrm rot="1797539">
            <a:off x="5326063" y="5294313"/>
            <a:ext cx="1219200" cy="349250"/>
          </a:xfrm>
          <a:prstGeom prst="rightArrow">
            <a:avLst>
              <a:gd name="adj1" fmla="val 50000"/>
              <a:gd name="adj2" fmla="val 87272"/>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315402" name="AutoShape 10"/>
          <p:cNvSpPr/>
          <p:nvPr/>
        </p:nvSpPr>
        <p:spPr>
          <a:xfrm>
            <a:off x="4152900" y="6007100"/>
            <a:ext cx="914400" cy="609600"/>
          </a:xfrm>
          <a:prstGeom prst="leftArrow">
            <a:avLst>
              <a:gd name="adj1" fmla="val 50000"/>
              <a:gd name="adj2" fmla="val 375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315403" name="AutoShape 11"/>
          <p:cNvSpPr/>
          <p:nvPr/>
        </p:nvSpPr>
        <p:spPr>
          <a:xfrm rot="-1563826" flipV="1">
            <a:off x="3149600" y="5189538"/>
            <a:ext cx="1684338" cy="457200"/>
          </a:xfrm>
          <a:prstGeom prst="leftArrow">
            <a:avLst>
              <a:gd name="adj1" fmla="val 50000"/>
              <a:gd name="adj2" fmla="val 921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315404" name="AutoShape 12"/>
          <p:cNvSpPr>
            <a:spLocks noChangeArrowheads="1"/>
          </p:cNvSpPr>
          <p:nvPr/>
        </p:nvSpPr>
        <p:spPr bwMode="auto">
          <a:xfrm>
            <a:off x="1873250" y="1809750"/>
            <a:ext cx="3024188" cy="1287463"/>
          </a:xfrm>
          <a:prstGeom prst="downArrowCallout">
            <a:avLst>
              <a:gd name="adj1" fmla="val 58724"/>
              <a:gd name="adj2" fmla="val 58724"/>
              <a:gd name="adj3" fmla="val 25736"/>
              <a:gd name="adj4" fmla="val 66667"/>
            </a:avLst>
          </a:prstGeom>
          <a:gradFill rotWithShape="0">
            <a:gsLst>
              <a:gs pos="0">
                <a:srgbClr val="EA4E16"/>
              </a:gs>
              <a:gs pos="100000">
                <a:srgbClr val="EA4E16">
                  <a:gamma/>
                  <a:shade val="95686"/>
                  <a:invGamma/>
                </a:srgbClr>
              </a:gs>
            </a:gsLst>
            <a:path path="rect">
              <a:fillToRect l="50000" t="50000" r="50000" b="50000"/>
            </a:path>
          </a:gradFill>
          <a:ln w="9525">
            <a:solidFill>
              <a:srgbClr val="FF33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TW" altLang="en-US" sz="14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8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rPr>
              <a:t>新聞發生</a:t>
            </a:r>
            <a:endParaRPr kumimoji="0" lang="zh-TW" altLang="en-US" sz="18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2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rPr>
              <a:t>（新聞稿</a:t>
            </a:r>
            <a:r>
              <a:rPr kumimoji="0" lang="en-US" altLang="zh-TW" sz="12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rPr>
              <a:t>﹑</a:t>
            </a:r>
            <a:r>
              <a:rPr kumimoji="0" lang="zh-TW" altLang="en-US" sz="12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rPr>
              <a:t>新聞發佈會</a:t>
            </a:r>
            <a:r>
              <a:rPr kumimoji="0" lang="en-US" altLang="zh-TW" sz="12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rPr>
              <a:t>﹑</a:t>
            </a:r>
            <a:endParaRPr kumimoji="0" lang="en-US" altLang="zh-TW" sz="12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2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rPr>
              <a:t>記者的消息來源等）</a:t>
            </a:r>
            <a:endParaRPr kumimoji="0" lang="en-US" altLang="zh-TW" sz="1200" b="1"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PMingLiU" pitchFamily="18" charset="-120"/>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CCEC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15405" name="AutoShape 13"/>
          <p:cNvSpPr>
            <a:spLocks noChangeArrowheads="1"/>
          </p:cNvSpPr>
          <p:nvPr/>
        </p:nvSpPr>
        <p:spPr bwMode="auto">
          <a:xfrm>
            <a:off x="647700" y="4178300"/>
            <a:ext cx="1560513" cy="838200"/>
          </a:xfrm>
          <a:prstGeom prst="flowChartAlternateProcess">
            <a:avLst/>
          </a:prstGeom>
          <a:gradFill rotWithShape="0">
            <a:gsLst>
              <a:gs pos="0">
                <a:srgbClr val="FF99CC"/>
              </a:gs>
              <a:gs pos="100000">
                <a:srgbClr val="FF99CC">
                  <a:gamma/>
                  <a:tint val="12157"/>
                  <a:invGamma/>
                </a:srgbClr>
              </a:gs>
            </a:gsLst>
            <a:lin ang="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PMingLiU" pitchFamily="18" charset="-120"/>
                <a:cs typeface="+mn-cs"/>
              </a:rPr>
              <a:t>市場快訊</a:t>
            </a:r>
            <a:endParaRPr kumimoji="0" lang="zh-TW" altLang="en-GB"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PMingLiU" pitchFamily="18" charset="-120"/>
              <a:cs typeface="+mn-cs"/>
            </a:endParaRPr>
          </a:p>
        </p:txBody>
      </p:sp>
      <p:sp>
        <p:nvSpPr>
          <p:cNvPr id="315406" name="AutoShape 14"/>
          <p:cNvSpPr>
            <a:spLocks noChangeArrowheads="1"/>
          </p:cNvSpPr>
          <p:nvPr/>
        </p:nvSpPr>
        <p:spPr bwMode="auto">
          <a:xfrm>
            <a:off x="4914900" y="4330700"/>
            <a:ext cx="838200" cy="685800"/>
          </a:xfrm>
          <a:prstGeom prst="flowChartAlternateProcess">
            <a:avLst/>
          </a:prstGeom>
          <a:gradFill rotWithShape="0">
            <a:gsLst>
              <a:gs pos="0">
                <a:schemeClr val="accent1"/>
              </a:gs>
              <a:gs pos="100000">
                <a:schemeClr val="accent1">
                  <a:gamma/>
                  <a:tint val="63529"/>
                  <a:invGamma/>
                </a:schemeClr>
              </a:gs>
            </a:gsLst>
            <a:path path="shape">
              <a:fillToRect l="50000" t="50000" r="50000" b="50000"/>
            </a:path>
          </a:gra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GB" sz="1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PMingLiU" pitchFamily="18" charset="-120"/>
                <a:cs typeface="+mn-cs"/>
              </a:rPr>
              <a:t>後續</a:t>
            </a:r>
            <a:endParaRPr kumimoji="0" lang="zh-TW" altLang="en-GB" sz="1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PMingLiU" pitchFamily="18" charset="-120"/>
              <a:cs typeface="+mn-cs"/>
            </a:endParaRPr>
          </a:p>
        </p:txBody>
      </p:sp>
      <p:sp>
        <p:nvSpPr>
          <p:cNvPr id="315407" name="AutoShape 15"/>
          <p:cNvSpPr>
            <a:spLocks noChangeArrowheads="1"/>
          </p:cNvSpPr>
          <p:nvPr/>
        </p:nvSpPr>
        <p:spPr bwMode="auto">
          <a:xfrm>
            <a:off x="6515100" y="4406900"/>
            <a:ext cx="2438400" cy="609600"/>
          </a:xfrm>
          <a:prstGeom prst="flowChartAlternateProcess">
            <a:avLst/>
          </a:prstGeom>
          <a:gradFill rotWithShape="0">
            <a:gsLst>
              <a:gs pos="0">
                <a:srgbClr val="99FFCC"/>
              </a:gs>
              <a:gs pos="100000">
                <a:srgbClr val="99FFCC">
                  <a:gamma/>
                  <a:tint val="45490"/>
                  <a:invGamma/>
                </a:srgbClr>
              </a:gs>
            </a:gsLst>
            <a:path path="shape">
              <a:fillToRect l="50000" t="50000" r="50000" b="50000"/>
            </a:path>
          </a:gra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PMingLiU" pitchFamily="18" charset="-120"/>
                <a:cs typeface="+mn-cs"/>
              </a:rPr>
              <a:t>事件的進一步發展</a:t>
            </a:r>
            <a:endParaRPr kumimoji="0" lang="zh-TW" altLang="en-GB"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PMingLiU" pitchFamily="18" charset="-120"/>
              <a:cs typeface="+mn-cs"/>
            </a:endParaRPr>
          </a:p>
        </p:txBody>
      </p:sp>
      <p:sp>
        <p:nvSpPr>
          <p:cNvPr id="315408" name="AutoShape 16"/>
          <p:cNvSpPr>
            <a:spLocks noChangeArrowheads="1"/>
          </p:cNvSpPr>
          <p:nvPr/>
        </p:nvSpPr>
        <p:spPr bwMode="auto">
          <a:xfrm>
            <a:off x="5676900" y="5854700"/>
            <a:ext cx="2209800" cy="914400"/>
          </a:xfrm>
          <a:prstGeom prst="flowChartAlternateProcess">
            <a:avLst/>
          </a:prstGeom>
          <a:gradFill rotWithShape="0">
            <a:gsLst>
              <a:gs pos="0">
                <a:srgbClr val="FF9900"/>
              </a:gs>
              <a:gs pos="100000">
                <a:srgbClr val="FF9900">
                  <a:gamma/>
                  <a:tint val="60784"/>
                  <a:invGamma/>
                </a:srgbClr>
              </a:gs>
            </a:gsLst>
            <a:path path="shape">
              <a:fillToRect l="50000" t="50000" r="50000" b="50000"/>
            </a:path>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TW"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PMingLiU" pitchFamily="18" charset="-120"/>
                <a:cs typeface="+mn-cs"/>
              </a:rPr>
              <a:t>快速分析</a:t>
            </a:r>
            <a:endParaRPr kumimoji="0" lang="zh-TW" altLang="en-GB"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PMingLiU" pitchFamily="18" charset="-120"/>
              <a:cs typeface="+mn-cs"/>
            </a:endParaRPr>
          </a:p>
        </p:txBody>
      </p:sp>
      <p:sp>
        <p:nvSpPr>
          <p:cNvPr id="315409" name="AutoShape 17"/>
          <p:cNvSpPr>
            <a:spLocks noChangeArrowheads="1"/>
          </p:cNvSpPr>
          <p:nvPr/>
        </p:nvSpPr>
        <p:spPr bwMode="auto">
          <a:xfrm>
            <a:off x="1225550" y="5770563"/>
            <a:ext cx="2362200" cy="1066800"/>
          </a:xfrm>
          <a:prstGeom prst="horizontalScroll">
            <a:avLst>
              <a:gd name="adj" fmla="val 12500"/>
            </a:avLst>
          </a:prstGeom>
          <a:gradFill rotWithShape="0">
            <a:gsLst>
              <a:gs pos="0">
                <a:srgbClr val="FFFF00"/>
              </a:gs>
              <a:gs pos="100000">
                <a:srgbClr val="FFFF00">
                  <a:gamma/>
                  <a:tint val="66667"/>
                  <a:invGamma/>
                </a:srgbClr>
              </a:gs>
            </a:gsLst>
            <a:path path="rect">
              <a:fillToRect l="50000" t="50000" r="50000" b="50000"/>
            </a:path>
          </a:gradFill>
          <a:ln w="9525">
            <a:solidFill>
              <a:srgbClr val="000000"/>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TW"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PMingLiU" pitchFamily="18" charset="-120"/>
                <a:cs typeface="+mn-cs"/>
              </a:rPr>
              <a:t>最終分析</a:t>
            </a:r>
            <a:endParaRPr kumimoji="0" lang="zh-TW" altLang="en-GB"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PMingLiU" pitchFamily="18" charset="-120"/>
              <a:cs typeface="+mn-cs"/>
            </a:endParaRPr>
          </a:p>
        </p:txBody>
      </p:sp>
      <p:sp>
        <p:nvSpPr>
          <p:cNvPr id="315410" name="Text Box 18"/>
          <p:cNvSpPr txBox="1">
            <a:spLocks noChangeArrowheads="1"/>
          </p:cNvSpPr>
          <p:nvPr/>
        </p:nvSpPr>
        <p:spPr bwMode="auto">
          <a:xfrm>
            <a:off x="266700" y="965200"/>
            <a:ext cx="8686800" cy="701675"/>
          </a:xfrm>
          <a:prstGeom prst="rect">
            <a:avLst/>
          </a:prstGeom>
          <a:noFill/>
          <a:ln w="9525">
            <a:noFill/>
            <a:miter lim="800000"/>
          </a:ln>
          <a:effectLst/>
        </p:spPr>
        <p:txBody>
          <a:bodyPr>
            <a:spAutoFit/>
          </a:bodyPr>
          <a:lstStyle/>
          <a:p>
            <a:pPr marR="0" defTabSz="914400">
              <a:lnSpc>
                <a:spcPct val="100000"/>
              </a:lnSpc>
              <a:spcBef>
                <a:spcPct val="50000"/>
              </a:spcBef>
              <a:buClrTx/>
              <a:buSzTx/>
              <a:buFontTx/>
              <a:buNone/>
              <a:defRPr/>
            </a:pPr>
            <a:r>
              <a:rPr kumimoji="0" lang="zh-TW" altLang="en-GB" sz="4000" b="1" i="1" kern="1200" cap="none" spc="0" normalizeH="0" baseline="0" noProof="0">
                <a:solidFill>
                  <a:srgbClr val="FF9900"/>
                </a:solidFill>
                <a:effectLst>
                  <a:outerShdw blurRad="38100" dist="38100" dir="2700000" algn="tl">
                    <a:srgbClr val="C0C0C0"/>
                  </a:outerShdw>
                </a:effectLst>
                <a:latin typeface="Arial" panose="020B0604020202020204" pitchFamily="34" charset="0"/>
                <a:ea typeface="PMingLiU" pitchFamily="18" charset="-120"/>
                <a:cs typeface="+mn-cs"/>
              </a:rPr>
              <a:t>從</a:t>
            </a:r>
            <a:r>
              <a:rPr kumimoji="0" lang="zh-CN" altLang="en-GB" sz="4000" b="1" i="1" kern="1200" cap="none" spc="0" normalizeH="0" baseline="0" noProof="0">
                <a:solidFill>
                  <a:srgbClr val="FF9900"/>
                </a:solidFill>
                <a:effectLst>
                  <a:outerShdw blurRad="38100" dist="38100" dir="2700000" algn="tl">
                    <a:srgbClr val="C0C0C0"/>
                  </a:outerShdw>
                </a:effectLst>
                <a:latin typeface="Arial" panose="020B0604020202020204" pitchFamily="34" charset="0"/>
                <a:ea typeface="PMingLiU" pitchFamily="18" charset="-120"/>
                <a:cs typeface="+mn-cs"/>
              </a:rPr>
              <a:t>事件</a:t>
            </a:r>
            <a:r>
              <a:rPr kumimoji="0" lang="zh-TW" altLang="en-GB" sz="4000" b="1" i="1" kern="1200" cap="none" spc="0" normalizeH="0" baseline="0" noProof="0">
                <a:solidFill>
                  <a:srgbClr val="FF9900"/>
                </a:solidFill>
                <a:effectLst>
                  <a:outerShdw blurRad="38100" dist="38100" dir="2700000" algn="tl">
                    <a:srgbClr val="C0C0C0"/>
                  </a:outerShdw>
                </a:effectLst>
                <a:latin typeface="Arial" panose="020B0604020202020204" pitchFamily="34" charset="0"/>
                <a:ea typeface="PMingLiU" pitchFamily="18" charset="-120"/>
                <a:cs typeface="+mn-cs"/>
              </a:rPr>
              <a:t>發生到轉送至讀者眼前</a:t>
            </a:r>
            <a:endParaRPr kumimoji="0" lang="en-GB" sz="4000" b="1" i="1" kern="1200" cap="none" spc="0" normalizeH="0" baseline="0" noProof="0">
              <a:solidFill>
                <a:srgbClr val="FF99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315411" name="AutoShape 19"/>
          <p:cNvSpPr>
            <a:spLocks noChangeArrowheads="1"/>
          </p:cNvSpPr>
          <p:nvPr/>
        </p:nvSpPr>
        <p:spPr bwMode="auto">
          <a:xfrm>
            <a:off x="2705100" y="3263900"/>
            <a:ext cx="1752600" cy="1306513"/>
          </a:xfrm>
          <a:prstGeom prst="star16">
            <a:avLst>
              <a:gd name="adj" fmla="val 37500"/>
            </a:avLst>
          </a:prstGeom>
          <a:gradFill rotWithShape="0">
            <a:gsLst>
              <a:gs pos="0">
                <a:srgbClr val="FF0000">
                  <a:gamma/>
                  <a:shade val="46275"/>
                  <a:invGamma/>
                </a:srgbClr>
              </a:gs>
              <a:gs pos="100000">
                <a:srgbClr val="FF0000"/>
              </a:gs>
            </a:gsLst>
            <a:path path="shape">
              <a:fillToRect l="50000" t="50000" r="50000" b="50000"/>
            </a:path>
          </a:gradFill>
          <a:ln w="9525">
            <a:solidFill>
              <a:srgbClr val="0000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GB" sz="1800" b="1" i="0" u="none" strike="noStrike" kern="1200" cap="none" spc="0" normalizeH="0" baseline="0" noProof="0">
                <a:ln>
                  <a:noFill/>
                </a:ln>
                <a:solidFill>
                  <a:srgbClr val="CCECFF"/>
                </a:solidFill>
                <a:effectLst>
                  <a:outerShdw blurRad="38100" dist="38100" dir="2700000" algn="tl">
                    <a:srgbClr val="000000"/>
                  </a:outerShdw>
                </a:effectLst>
                <a:uLnTx/>
                <a:uFillTx/>
                <a:latin typeface="Arial" panose="020B0604020202020204" pitchFamily="34" charset="0"/>
                <a:ea typeface="PMingLiU" pitchFamily="18" charset="-120"/>
                <a:cs typeface="+mn-cs"/>
              </a:rPr>
              <a:t>標題快訊</a:t>
            </a:r>
            <a:endParaRPr kumimoji="0" lang="zh-TW" altLang="en-GB" sz="1800" b="1" i="0" u="none" strike="noStrike" kern="1200" cap="none" spc="0" normalizeH="0" baseline="0" noProof="0">
              <a:ln>
                <a:noFill/>
              </a:ln>
              <a:solidFill>
                <a:srgbClr val="CCECFF"/>
              </a:solidFill>
              <a:effectLst>
                <a:outerShdw blurRad="38100" dist="38100" dir="2700000" algn="tl">
                  <a:srgbClr val="000000"/>
                </a:outerShdw>
              </a:effectLst>
              <a:uLnTx/>
              <a:uFillTx/>
              <a:latin typeface="Arial" panose="020B0604020202020204" pitchFamily="34" charset="0"/>
              <a:ea typeface="PMingLiU" pitchFamily="18" charset="-120"/>
              <a:cs typeface="+mn-cs"/>
            </a:endParaRPr>
          </a:p>
        </p:txBody>
      </p:sp>
      <p:graphicFrame>
        <p:nvGraphicFramePr>
          <p:cNvPr id="315412" name="Object 20"/>
          <p:cNvGraphicFramePr/>
          <p:nvPr/>
        </p:nvGraphicFramePr>
        <p:xfrm>
          <a:off x="4838700" y="2273300"/>
          <a:ext cx="4038600" cy="1673225"/>
        </p:xfrm>
        <a:graphic>
          <a:graphicData uri="http://schemas.openxmlformats.org/presentationml/2006/ole">
            <mc:AlternateContent xmlns:mc="http://schemas.openxmlformats.org/markup-compatibility/2006">
              <mc:Choice xmlns:v="urn:schemas-microsoft-com:vml" Requires="v">
                <p:oleObj spid="_x0000_s3077" name="" r:id="rId1" imgW="4000500" imgH="1657350" progId="Photoshop.Image.6">
                  <p:embed/>
                </p:oleObj>
              </mc:Choice>
              <mc:Fallback>
                <p:oleObj name="" r:id="rId1" imgW="4000500" imgH="1657350" progId="Photoshop.Image.6">
                  <p:embed/>
                  <p:pic>
                    <p:nvPicPr>
                      <p:cNvPr id="0" name="图片 3076"/>
                      <p:cNvPicPr/>
                      <p:nvPr/>
                    </p:nvPicPr>
                    <p:blipFill>
                      <a:blip r:embed="rId2"/>
                      <a:stretch>
                        <a:fillRect/>
                      </a:stretch>
                    </p:blipFill>
                    <p:spPr>
                      <a:xfrm>
                        <a:off x="4838700" y="2273300"/>
                        <a:ext cx="4038600" cy="167322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15404"/>
                                        </p:tgtEl>
                                        <p:attrNameLst>
                                          <p:attrName>style.visibility</p:attrName>
                                        </p:attrNameLst>
                                      </p:cBhvr>
                                      <p:to>
                                        <p:strVal val="visible"/>
                                      </p:to>
                                    </p:set>
                                    <p:anim calcmode="lin" valueType="num">
                                      <p:cBhvr>
                                        <p:cTn id="7" dur="500" fill="hold"/>
                                        <p:tgtEl>
                                          <p:spTgt spid="315404"/>
                                        </p:tgtEl>
                                        <p:attrNameLst>
                                          <p:attrName>ppt_w</p:attrName>
                                        </p:attrNameLst>
                                      </p:cBhvr>
                                      <p:tavLst>
                                        <p:tav tm="0">
                                          <p:val>
                                            <p:fltVal val="0.000000"/>
                                          </p:val>
                                        </p:tav>
                                        <p:tav tm="100000">
                                          <p:val>
                                            <p:strVal val="#ppt_w"/>
                                          </p:val>
                                        </p:tav>
                                      </p:tavLst>
                                    </p:anim>
                                    <p:anim calcmode="lin" valueType="num">
                                      <p:cBhvr>
                                        <p:cTn id="8" dur="500" fill="hold"/>
                                        <p:tgtEl>
                                          <p:spTgt spid="315404"/>
                                        </p:tgtEl>
                                        <p:attrNameLst>
                                          <p:attrName>ppt_h</p:attrName>
                                        </p:attrNameLst>
                                      </p:cBhvr>
                                      <p:tavLst>
                                        <p:tav tm="0">
                                          <p:val>
                                            <p:fltVal val="0.00000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315396"/>
                                        </p:tgtEl>
                                        <p:attrNameLst>
                                          <p:attrName>style.visibility</p:attrName>
                                        </p:attrNameLst>
                                      </p:cBhvr>
                                      <p:to>
                                        <p:strVal val="visible"/>
                                      </p:to>
                                    </p:set>
                                    <p:anim calcmode="lin" valueType="num">
                                      <p:cBhvr>
                                        <p:cTn id="12" dur="500" fill="hold"/>
                                        <p:tgtEl>
                                          <p:spTgt spid="315396"/>
                                        </p:tgtEl>
                                        <p:attrNameLst>
                                          <p:attrName>ppt_w</p:attrName>
                                        </p:attrNameLst>
                                      </p:cBhvr>
                                      <p:tavLst>
                                        <p:tav tm="0">
                                          <p:val>
                                            <p:fltVal val="0.000000"/>
                                          </p:val>
                                        </p:tav>
                                        <p:tav tm="100000">
                                          <p:val>
                                            <p:strVal val="#ppt_w"/>
                                          </p:val>
                                        </p:tav>
                                      </p:tavLst>
                                    </p:anim>
                                    <p:anim calcmode="lin" valueType="num">
                                      <p:cBhvr>
                                        <p:cTn id="13" dur="500" fill="hold"/>
                                        <p:tgtEl>
                                          <p:spTgt spid="315396"/>
                                        </p:tgtEl>
                                        <p:attrNameLst>
                                          <p:attrName>ppt_h</p:attrName>
                                        </p:attrNameLst>
                                      </p:cBhvr>
                                      <p:tavLst>
                                        <p:tav tm="0">
                                          <p:val>
                                            <p:fltVal val="0.000000"/>
                                          </p:val>
                                        </p:tav>
                                        <p:tav tm="100000">
                                          <p:val>
                                            <p:strVal val="#ppt_h"/>
                                          </p:val>
                                        </p:tav>
                                      </p:tavLst>
                                    </p:anim>
                                  </p:childTnLst>
                                </p:cTn>
                              </p:par>
                            </p:childTnLst>
                          </p:cTn>
                        </p:par>
                        <p:par>
                          <p:cTn id="14" fill="hold">
                            <p:stCondLst>
                              <p:cond delay="3000"/>
                            </p:stCondLst>
                            <p:childTnLst>
                              <p:par>
                                <p:cTn id="15" presetID="11" presetClass="entr" presetSubtype="0" fill="hold" grpId="0" nodeType="afterEffect">
                                  <p:stCondLst>
                                    <p:cond delay="1000"/>
                                  </p:stCondLst>
                                  <p:childTnLst>
                                    <p:set>
                                      <p:cBhvr>
                                        <p:cTn id="16" dur="500">
                                          <p:stCondLst>
                                            <p:cond delay="0"/>
                                          </p:stCondLst>
                                        </p:cTn>
                                        <p:tgtEl>
                                          <p:spTgt spid="315411"/>
                                        </p:tgtEl>
                                        <p:attrNameLst>
                                          <p:attrName>style.visibility</p:attrName>
                                        </p:attrNameLst>
                                      </p:cBhvr>
                                      <p:to>
                                        <p:strVal val="visible"/>
                                      </p:to>
                                    </p:set>
                                  </p:childTnLst>
                                </p:cTn>
                              </p:par>
                            </p:childTnLst>
                          </p:cTn>
                        </p:par>
                        <p:par>
                          <p:cTn id="17" fill="hold">
                            <p:stCondLst>
                              <p:cond delay="4500"/>
                            </p:stCondLst>
                            <p:childTnLst>
                              <p:par>
                                <p:cTn id="18" presetID="23" presetClass="entr" presetSubtype="16" fill="hold" grpId="0" nodeType="afterEffect">
                                  <p:stCondLst>
                                    <p:cond delay="1000"/>
                                  </p:stCondLst>
                                  <p:childTnLst>
                                    <p:set>
                                      <p:cBhvr>
                                        <p:cTn id="19" dur="1" fill="hold">
                                          <p:stCondLst>
                                            <p:cond delay="0"/>
                                          </p:stCondLst>
                                        </p:cTn>
                                        <p:tgtEl>
                                          <p:spTgt spid="315397"/>
                                        </p:tgtEl>
                                        <p:attrNameLst>
                                          <p:attrName>style.visibility</p:attrName>
                                        </p:attrNameLst>
                                      </p:cBhvr>
                                      <p:to>
                                        <p:strVal val="visible"/>
                                      </p:to>
                                    </p:set>
                                    <p:anim calcmode="lin" valueType="num">
                                      <p:cBhvr>
                                        <p:cTn id="20" dur="500" fill="hold"/>
                                        <p:tgtEl>
                                          <p:spTgt spid="315397"/>
                                        </p:tgtEl>
                                        <p:attrNameLst>
                                          <p:attrName>ppt_w</p:attrName>
                                        </p:attrNameLst>
                                      </p:cBhvr>
                                      <p:tavLst>
                                        <p:tav tm="0">
                                          <p:val>
                                            <p:fltVal val="0.000000"/>
                                          </p:val>
                                        </p:tav>
                                        <p:tav tm="100000">
                                          <p:val>
                                            <p:strVal val="#ppt_w"/>
                                          </p:val>
                                        </p:tav>
                                      </p:tavLst>
                                    </p:anim>
                                    <p:anim calcmode="lin" valueType="num">
                                      <p:cBhvr>
                                        <p:cTn id="21" dur="500" fill="hold"/>
                                        <p:tgtEl>
                                          <p:spTgt spid="315397"/>
                                        </p:tgtEl>
                                        <p:attrNameLst>
                                          <p:attrName>ppt_h</p:attrName>
                                        </p:attrNameLst>
                                      </p:cBhvr>
                                      <p:tavLst>
                                        <p:tav tm="0">
                                          <p:val>
                                            <p:fltVal val="0.000000"/>
                                          </p:val>
                                        </p:tav>
                                        <p:tav tm="100000">
                                          <p:val>
                                            <p:strVal val="#ppt_h"/>
                                          </p:val>
                                        </p:tav>
                                      </p:tavLst>
                                    </p:anim>
                                  </p:childTnLst>
                                </p:cTn>
                              </p:par>
                            </p:childTnLst>
                          </p:cTn>
                        </p:par>
                        <p:par>
                          <p:cTn id="22" fill="hold">
                            <p:stCondLst>
                              <p:cond delay="6000"/>
                            </p:stCondLst>
                            <p:childTnLst>
                              <p:par>
                                <p:cTn id="23" presetID="23" presetClass="entr" presetSubtype="16" fill="hold" grpId="0" nodeType="afterEffect">
                                  <p:stCondLst>
                                    <p:cond delay="1000"/>
                                  </p:stCondLst>
                                  <p:childTnLst>
                                    <p:set>
                                      <p:cBhvr>
                                        <p:cTn id="24" dur="1" fill="hold">
                                          <p:stCondLst>
                                            <p:cond delay="0"/>
                                          </p:stCondLst>
                                        </p:cTn>
                                        <p:tgtEl>
                                          <p:spTgt spid="315405"/>
                                        </p:tgtEl>
                                        <p:attrNameLst>
                                          <p:attrName>style.visibility</p:attrName>
                                        </p:attrNameLst>
                                      </p:cBhvr>
                                      <p:to>
                                        <p:strVal val="visible"/>
                                      </p:to>
                                    </p:set>
                                    <p:anim calcmode="lin" valueType="num">
                                      <p:cBhvr>
                                        <p:cTn id="25" dur="500" fill="hold"/>
                                        <p:tgtEl>
                                          <p:spTgt spid="315405"/>
                                        </p:tgtEl>
                                        <p:attrNameLst>
                                          <p:attrName>ppt_w</p:attrName>
                                        </p:attrNameLst>
                                      </p:cBhvr>
                                      <p:tavLst>
                                        <p:tav tm="0">
                                          <p:val>
                                            <p:fltVal val="0.000000"/>
                                          </p:val>
                                        </p:tav>
                                        <p:tav tm="100000">
                                          <p:val>
                                            <p:strVal val="#ppt_w"/>
                                          </p:val>
                                        </p:tav>
                                      </p:tavLst>
                                    </p:anim>
                                    <p:anim calcmode="lin" valueType="num">
                                      <p:cBhvr>
                                        <p:cTn id="26" dur="500" fill="hold"/>
                                        <p:tgtEl>
                                          <p:spTgt spid="315405"/>
                                        </p:tgtEl>
                                        <p:attrNameLst>
                                          <p:attrName>ppt_h</p:attrName>
                                        </p:attrNameLst>
                                      </p:cBhvr>
                                      <p:tavLst>
                                        <p:tav tm="0">
                                          <p:val>
                                            <p:fltVal val="0.000000"/>
                                          </p:val>
                                        </p:tav>
                                        <p:tav tm="100000">
                                          <p:val>
                                            <p:strVal val="#ppt_h"/>
                                          </p:val>
                                        </p:tav>
                                      </p:tavLst>
                                    </p:anim>
                                  </p:childTnLst>
                                </p:cTn>
                              </p:par>
                            </p:childTnLst>
                          </p:cTn>
                        </p:par>
                        <p:par>
                          <p:cTn id="27" fill="hold">
                            <p:stCondLst>
                              <p:cond delay="7500"/>
                            </p:stCondLst>
                            <p:childTnLst>
                              <p:par>
                                <p:cTn id="28" presetID="23" presetClass="entr" presetSubtype="16" fill="hold" grpId="0" nodeType="afterEffect">
                                  <p:stCondLst>
                                    <p:cond delay="1000"/>
                                  </p:stCondLst>
                                  <p:childTnLst>
                                    <p:set>
                                      <p:cBhvr>
                                        <p:cTn id="29" dur="1" fill="hold">
                                          <p:stCondLst>
                                            <p:cond delay="0"/>
                                          </p:stCondLst>
                                        </p:cTn>
                                        <p:tgtEl>
                                          <p:spTgt spid="315398"/>
                                        </p:tgtEl>
                                        <p:attrNameLst>
                                          <p:attrName>style.visibility</p:attrName>
                                        </p:attrNameLst>
                                      </p:cBhvr>
                                      <p:to>
                                        <p:strVal val="visible"/>
                                      </p:to>
                                    </p:set>
                                    <p:anim calcmode="lin" valueType="num">
                                      <p:cBhvr>
                                        <p:cTn id="30" dur="500" fill="hold"/>
                                        <p:tgtEl>
                                          <p:spTgt spid="315398"/>
                                        </p:tgtEl>
                                        <p:attrNameLst>
                                          <p:attrName>ppt_w</p:attrName>
                                        </p:attrNameLst>
                                      </p:cBhvr>
                                      <p:tavLst>
                                        <p:tav tm="0">
                                          <p:val>
                                            <p:fltVal val="0.000000"/>
                                          </p:val>
                                        </p:tav>
                                        <p:tav tm="100000">
                                          <p:val>
                                            <p:strVal val="#ppt_w"/>
                                          </p:val>
                                        </p:tav>
                                      </p:tavLst>
                                    </p:anim>
                                    <p:anim calcmode="lin" valueType="num">
                                      <p:cBhvr>
                                        <p:cTn id="31" dur="500" fill="hold"/>
                                        <p:tgtEl>
                                          <p:spTgt spid="315398"/>
                                        </p:tgtEl>
                                        <p:attrNameLst>
                                          <p:attrName>ppt_h</p:attrName>
                                        </p:attrNameLst>
                                      </p:cBhvr>
                                      <p:tavLst>
                                        <p:tav tm="0">
                                          <p:val>
                                            <p:fltVal val="0.000000"/>
                                          </p:val>
                                        </p:tav>
                                        <p:tav tm="100000">
                                          <p:val>
                                            <p:strVal val="#ppt_h"/>
                                          </p:val>
                                        </p:tav>
                                      </p:tavLst>
                                    </p:anim>
                                  </p:childTnLst>
                                </p:cTn>
                              </p:par>
                            </p:childTnLst>
                          </p:cTn>
                        </p:par>
                        <p:par>
                          <p:cTn id="32" fill="hold">
                            <p:stCondLst>
                              <p:cond delay="9000"/>
                            </p:stCondLst>
                            <p:childTnLst>
                              <p:par>
                                <p:cTn id="33" presetID="23" presetClass="entr" presetSubtype="16" fill="hold" grpId="0" nodeType="afterEffect">
                                  <p:stCondLst>
                                    <p:cond delay="1000"/>
                                  </p:stCondLst>
                                  <p:childTnLst>
                                    <p:set>
                                      <p:cBhvr>
                                        <p:cTn id="34" dur="1" fill="hold">
                                          <p:stCondLst>
                                            <p:cond delay="0"/>
                                          </p:stCondLst>
                                        </p:cTn>
                                        <p:tgtEl>
                                          <p:spTgt spid="315406"/>
                                        </p:tgtEl>
                                        <p:attrNameLst>
                                          <p:attrName>style.visibility</p:attrName>
                                        </p:attrNameLst>
                                      </p:cBhvr>
                                      <p:to>
                                        <p:strVal val="visible"/>
                                      </p:to>
                                    </p:set>
                                    <p:anim calcmode="lin" valueType="num">
                                      <p:cBhvr>
                                        <p:cTn id="35" dur="500" fill="hold"/>
                                        <p:tgtEl>
                                          <p:spTgt spid="315406"/>
                                        </p:tgtEl>
                                        <p:attrNameLst>
                                          <p:attrName>ppt_w</p:attrName>
                                        </p:attrNameLst>
                                      </p:cBhvr>
                                      <p:tavLst>
                                        <p:tav tm="0">
                                          <p:val>
                                            <p:fltVal val="0.000000"/>
                                          </p:val>
                                        </p:tav>
                                        <p:tav tm="100000">
                                          <p:val>
                                            <p:strVal val="#ppt_w"/>
                                          </p:val>
                                        </p:tav>
                                      </p:tavLst>
                                    </p:anim>
                                    <p:anim calcmode="lin" valueType="num">
                                      <p:cBhvr>
                                        <p:cTn id="36" dur="500" fill="hold"/>
                                        <p:tgtEl>
                                          <p:spTgt spid="315406"/>
                                        </p:tgtEl>
                                        <p:attrNameLst>
                                          <p:attrName>ppt_h</p:attrName>
                                        </p:attrNameLst>
                                      </p:cBhvr>
                                      <p:tavLst>
                                        <p:tav tm="0">
                                          <p:val>
                                            <p:fltVal val="0.000000"/>
                                          </p:val>
                                        </p:tav>
                                        <p:tav tm="100000">
                                          <p:val>
                                            <p:strVal val="#ppt_h"/>
                                          </p:val>
                                        </p:tav>
                                      </p:tavLst>
                                    </p:anim>
                                  </p:childTnLst>
                                </p:cTn>
                              </p:par>
                            </p:childTnLst>
                          </p:cTn>
                        </p:par>
                        <p:par>
                          <p:cTn id="37" fill="hold">
                            <p:stCondLst>
                              <p:cond delay="10500"/>
                            </p:stCondLst>
                            <p:childTnLst>
                              <p:par>
                                <p:cTn id="38" presetID="23" presetClass="entr" presetSubtype="16" fill="hold" grpId="0" nodeType="afterEffect">
                                  <p:stCondLst>
                                    <p:cond delay="1000"/>
                                  </p:stCondLst>
                                  <p:childTnLst>
                                    <p:set>
                                      <p:cBhvr>
                                        <p:cTn id="39" dur="1" fill="hold">
                                          <p:stCondLst>
                                            <p:cond delay="0"/>
                                          </p:stCondLst>
                                        </p:cTn>
                                        <p:tgtEl>
                                          <p:spTgt spid="315399"/>
                                        </p:tgtEl>
                                        <p:attrNameLst>
                                          <p:attrName>style.visibility</p:attrName>
                                        </p:attrNameLst>
                                      </p:cBhvr>
                                      <p:to>
                                        <p:strVal val="visible"/>
                                      </p:to>
                                    </p:set>
                                    <p:anim calcmode="lin" valueType="num">
                                      <p:cBhvr>
                                        <p:cTn id="40" dur="500" fill="hold"/>
                                        <p:tgtEl>
                                          <p:spTgt spid="315399"/>
                                        </p:tgtEl>
                                        <p:attrNameLst>
                                          <p:attrName>ppt_w</p:attrName>
                                        </p:attrNameLst>
                                      </p:cBhvr>
                                      <p:tavLst>
                                        <p:tav tm="0">
                                          <p:val>
                                            <p:fltVal val="0.000000"/>
                                          </p:val>
                                        </p:tav>
                                        <p:tav tm="100000">
                                          <p:val>
                                            <p:strVal val="#ppt_w"/>
                                          </p:val>
                                        </p:tav>
                                      </p:tavLst>
                                    </p:anim>
                                    <p:anim calcmode="lin" valueType="num">
                                      <p:cBhvr>
                                        <p:cTn id="41" dur="500" fill="hold"/>
                                        <p:tgtEl>
                                          <p:spTgt spid="315399"/>
                                        </p:tgtEl>
                                        <p:attrNameLst>
                                          <p:attrName>ppt_h</p:attrName>
                                        </p:attrNameLst>
                                      </p:cBhvr>
                                      <p:tavLst>
                                        <p:tav tm="0">
                                          <p:val>
                                            <p:fltVal val="0.000000"/>
                                          </p:val>
                                        </p:tav>
                                        <p:tav tm="100000">
                                          <p:val>
                                            <p:strVal val="#ppt_h"/>
                                          </p:val>
                                        </p:tav>
                                      </p:tavLst>
                                    </p:anim>
                                  </p:childTnLst>
                                </p:cTn>
                              </p:par>
                            </p:childTnLst>
                          </p:cTn>
                        </p:par>
                        <p:par>
                          <p:cTn id="42" fill="hold">
                            <p:stCondLst>
                              <p:cond delay="12000"/>
                            </p:stCondLst>
                            <p:childTnLst>
                              <p:par>
                                <p:cTn id="43" presetID="23" presetClass="entr" presetSubtype="16" fill="hold" grpId="0" nodeType="afterEffect">
                                  <p:stCondLst>
                                    <p:cond delay="1000"/>
                                  </p:stCondLst>
                                  <p:childTnLst>
                                    <p:set>
                                      <p:cBhvr>
                                        <p:cTn id="44" dur="1" fill="hold">
                                          <p:stCondLst>
                                            <p:cond delay="0"/>
                                          </p:stCondLst>
                                        </p:cTn>
                                        <p:tgtEl>
                                          <p:spTgt spid="315407"/>
                                        </p:tgtEl>
                                        <p:attrNameLst>
                                          <p:attrName>style.visibility</p:attrName>
                                        </p:attrNameLst>
                                      </p:cBhvr>
                                      <p:to>
                                        <p:strVal val="visible"/>
                                      </p:to>
                                    </p:set>
                                    <p:anim calcmode="lin" valueType="num">
                                      <p:cBhvr>
                                        <p:cTn id="45" dur="500" fill="hold"/>
                                        <p:tgtEl>
                                          <p:spTgt spid="315407"/>
                                        </p:tgtEl>
                                        <p:attrNameLst>
                                          <p:attrName>ppt_w</p:attrName>
                                        </p:attrNameLst>
                                      </p:cBhvr>
                                      <p:tavLst>
                                        <p:tav tm="0">
                                          <p:val>
                                            <p:fltVal val="0.000000"/>
                                          </p:val>
                                        </p:tav>
                                        <p:tav tm="100000">
                                          <p:val>
                                            <p:strVal val="#ppt_w"/>
                                          </p:val>
                                        </p:tav>
                                      </p:tavLst>
                                    </p:anim>
                                    <p:anim calcmode="lin" valueType="num">
                                      <p:cBhvr>
                                        <p:cTn id="46" dur="500" fill="hold"/>
                                        <p:tgtEl>
                                          <p:spTgt spid="315407"/>
                                        </p:tgtEl>
                                        <p:attrNameLst>
                                          <p:attrName>ppt_h</p:attrName>
                                        </p:attrNameLst>
                                      </p:cBhvr>
                                      <p:tavLst>
                                        <p:tav tm="0">
                                          <p:val>
                                            <p:fltVal val="0.000000"/>
                                          </p:val>
                                        </p:tav>
                                        <p:tav tm="100000">
                                          <p:val>
                                            <p:strVal val="#ppt_h"/>
                                          </p:val>
                                        </p:tav>
                                      </p:tavLst>
                                    </p:anim>
                                  </p:childTnLst>
                                </p:cTn>
                              </p:par>
                            </p:childTnLst>
                          </p:cTn>
                        </p:par>
                        <p:par>
                          <p:cTn id="47" fill="hold">
                            <p:stCondLst>
                              <p:cond delay="13500"/>
                            </p:stCondLst>
                            <p:childTnLst>
                              <p:par>
                                <p:cTn id="48" presetID="23" presetClass="entr" presetSubtype="16" fill="hold" grpId="0" nodeType="afterEffect">
                                  <p:stCondLst>
                                    <p:cond delay="1000"/>
                                  </p:stCondLst>
                                  <p:childTnLst>
                                    <p:set>
                                      <p:cBhvr>
                                        <p:cTn id="49" dur="1" fill="hold">
                                          <p:stCondLst>
                                            <p:cond delay="0"/>
                                          </p:stCondLst>
                                        </p:cTn>
                                        <p:tgtEl>
                                          <p:spTgt spid="315400"/>
                                        </p:tgtEl>
                                        <p:attrNameLst>
                                          <p:attrName>style.visibility</p:attrName>
                                        </p:attrNameLst>
                                      </p:cBhvr>
                                      <p:to>
                                        <p:strVal val="visible"/>
                                      </p:to>
                                    </p:set>
                                    <p:anim calcmode="lin" valueType="num">
                                      <p:cBhvr>
                                        <p:cTn id="50" dur="500" fill="hold"/>
                                        <p:tgtEl>
                                          <p:spTgt spid="315400"/>
                                        </p:tgtEl>
                                        <p:attrNameLst>
                                          <p:attrName>ppt_w</p:attrName>
                                        </p:attrNameLst>
                                      </p:cBhvr>
                                      <p:tavLst>
                                        <p:tav tm="0">
                                          <p:val>
                                            <p:fltVal val="0.000000"/>
                                          </p:val>
                                        </p:tav>
                                        <p:tav tm="100000">
                                          <p:val>
                                            <p:strVal val="#ppt_w"/>
                                          </p:val>
                                        </p:tav>
                                      </p:tavLst>
                                    </p:anim>
                                    <p:anim calcmode="lin" valueType="num">
                                      <p:cBhvr>
                                        <p:cTn id="51" dur="500" fill="hold"/>
                                        <p:tgtEl>
                                          <p:spTgt spid="315400"/>
                                        </p:tgtEl>
                                        <p:attrNameLst>
                                          <p:attrName>ppt_h</p:attrName>
                                        </p:attrNameLst>
                                      </p:cBhvr>
                                      <p:tavLst>
                                        <p:tav tm="0">
                                          <p:val>
                                            <p:fltVal val="0.000000"/>
                                          </p:val>
                                        </p:tav>
                                        <p:tav tm="100000">
                                          <p:val>
                                            <p:strVal val="#ppt_h"/>
                                          </p:val>
                                        </p:tav>
                                      </p:tavLst>
                                    </p:anim>
                                  </p:childTnLst>
                                </p:cTn>
                              </p:par>
                            </p:childTnLst>
                          </p:cTn>
                        </p:par>
                        <p:par>
                          <p:cTn id="52" fill="hold">
                            <p:stCondLst>
                              <p:cond delay="15000"/>
                            </p:stCondLst>
                            <p:childTnLst>
                              <p:par>
                                <p:cTn id="53" presetID="23" presetClass="entr" presetSubtype="16" fill="hold" grpId="0" nodeType="afterEffect">
                                  <p:stCondLst>
                                    <p:cond delay="1000"/>
                                  </p:stCondLst>
                                  <p:childTnLst>
                                    <p:set>
                                      <p:cBhvr>
                                        <p:cTn id="54" dur="1" fill="hold">
                                          <p:stCondLst>
                                            <p:cond delay="0"/>
                                          </p:stCondLst>
                                        </p:cTn>
                                        <p:tgtEl>
                                          <p:spTgt spid="315401"/>
                                        </p:tgtEl>
                                        <p:attrNameLst>
                                          <p:attrName>style.visibility</p:attrName>
                                        </p:attrNameLst>
                                      </p:cBhvr>
                                      <p:to>
                                        <p:strVal val="visible"/>
                                      </p:to>
                                    </p:set>
                                    <p:anim calcmode="lin" valueType="num">
                                      <p:cBhvr>
                                        <p:cTn id="55" dur="500" fill="hold"/>
                                        <p:tgtEl>
                                          <p:spTgt spid="315401"/>
                                        </p:tgtEl>
                                        <p:attrNameLst>
                                          <p:attrName>ppt_w</p:attrName>
                                        </p:attrNameLst>
                                      </p:cBhvr>
                                      <p:tavLst>
                                        <p:tav tm="0">
                                          <p:val>
                                            <p:fltVal val="0.000000"/>
                                          </p:val>
                                        </p:tav>
                                        <p:tav tm="100000">
                                          <p:val>
                                            <p:strVal val="#ppt_w"/>
                                          </p:val>
                                        </p:tav>
                                      </p:tavLst>
                                    </p:anim>
                                    <p:anim calcmode="lin" valueType="num">
                                      <p:cBhvr>
                                        <p:cTn id="56" dur="500" fill="hold"/>
                                        <p:tgtEl>
                                          <p:spTgt spid="315401"/>
                                        </p:tgtEl>
                                        <p:attrNameLst>
                                          <p:attrName>ppt_h</p:attrName>
                                        </p:attrNameLst>
                                      </p:cBhvr>
                                      <p:tavLst>
                                        <p:tav tm="0">
                                          <p:val>
                                            <p:fltVal val="0.000000"/>
                                          </p:val>
                                        </p:tav>
                                        <p:tav tm="100000">
                                          <p:val>
                                            <p:strVal val="#ppt_h"/>
                                          </p:val>
                                        </p:tav>
                                      </p:tavLst>
                                    </p:anim>
                                  </p:childTnLst>
                                </p:cTn>
                              </p:par>
                            </p:childTnLst>
                          </p:cTn>
                        </p:par>
                        <p:par>
                          <p:cTn id="57" fill="hold">
                            <p:stCondLst>
                              <p:cond delay="16500"/>
                            </p:stCondLst>
                            <p:childTnLst>
                              <p:par>
                                <p:cTn id="58" presetID="23" presetClass="entr" presetSubtype="16" fill="hold" grpId="0" nodeType="afterEffect">
                                  <p:stCondLst>
                                    <p:cond delay="1000"/>
                                  </p:stCondLst>
                                  <p:childTnLst>
                                    <p:set>
                                      <p:cBhvr>
                                        <p:cTn id="59" dur="1" fill="hold">
                                          <p:stCondLst>
                                            <p:cond delay="0"/>
                                          </p:stCondLst>
                                        </p:cTn>
                                        <p:tgtEl>
                                          <p:spTgt spid="315408"/>
                                        </p:tgtEl>
                                        <p:attrNameLst>
                                          <p:attrName>style.visibility</p:attrName>
                                        </p:attrNameLst>
                                      </p:cBhvr>
                                      <p:to>
                                        <p:strVal val="visible"/>
                                      </p:to>
                                    </p:set>
                                    <p:anim calcmode="lin" valueType="num">
                                      <p:cBhvr>
                                        <p:cTn id="60" dur="500" fill="hold"/>
                                        <p:tgtEl>
                                          <p:spTgt spid="315408"/>
                                        </p:tgtEl>
                                        <p:attrNameLst>
                                          <p:attrName>ppt_w</p:attrName>
                                        </p:attrNameLst>
                                      </p:cBhvr>
                                      <p:tavLst>
                                        <p:tav tm="0">
                                          <p:val>
                                            <p:fltVal val="0.000000"/>
                                          </p:val>
                                        </p:tav>
                                        <p:tav tm="100000">
                                          <p:val>
                                            <p:strVal val="#ppt_w"/>
                                          </p:val>
                                        </p:tav>
                                      </p:tavLst>
                                    </p:anim>
                                    <p:anim calcmode="lin" valueType="num">
                                      <p:cBhvr>
                                        <p:cTn id="61" dur="500" fill="hold"/>
                                        <p:tgtEl>
                                          <p:spTgt spid="315408"/>
                                        </p:tgtEl>
                                        <p:attrNameLst>
                                          <p:attrName>ppt_h</p:attrName>
                                        </p:attrNameLst>
                                      </p:cBhvr>
                                      <p:tavLst>
                                        <p:tav tm="0">
                                          <p:val>
                                            <p:fltVal val="0.000000"/>
                                          </p:val>
                                        </p:tav>
                                        <p:tav tm="100000">
                                          <p:val>
                                            <p:strVal val="#ppt_h"/>
                                          </p:val>
                                        </p:tav>
                                      </p:tavLst>
                                    </p:anim>
                                  </p:childTnLst>
                                </p:cTn>
                              </p:par>
                            </p:childTnLst>
                          </p:cTn>
                        </p:par>
                        <p:par>
                          <p:cTn id="62" fill="hold">
                            <p:stCondLst>
                              <p:cond delay="18000"/>
                            </p:stCondLst>
                            <p:childTnLst>
                              <p:par>
                                <p:cTn id="63" presetID="23" presetClass="entr" presetSubtype="16" fill="hold" grpId="0" nodeType="afterEffect">
                                  <p:stCondLst>
                                    <p:cond delay="1000"/>
                                  </p:stCondLst>
                                  <p:childTnLst>
                                    <p:set>
                                      <p:cBhvr>
                                        <p:cTn id="64" dur="1" fill="hold">
                                          <p:stCondLst>
                                            <p:cond delay="0"/>
                                          </p:stCondLst>
                                        </p:cTn>
                                        <p:tgtEl>
                                          <p:spTgt spid="315402"/>
                                        </p:tgtEl>
                                        <p:attrNameLst>
                                          <p:attrName>style.visibility</p:attrName>
                                        </p:attrNameLst>
                                      </p:cBhvr>
                                      <p:to>
                                        <p:strVal val="visible"/>
                                      </p:to>
                                    </p:set>
                                    <p:anim calcmode="lin" valueType="num">
                                      <p:cBhvr>
                                        <p:cTn id="65" dur="500" fill="hold"/>
                                        <p:tgtEl>
                                          <p:spTgt spid="315402"/>
                                        </p:tgtEl>
                                        <p:attrNameLst>
                                          <p:attrName>ppt_w</p:attrName>
                                        </p:attrNameLst>
                                      </p:cBhvr>
                                      <p:tavLst>
                                        <p:tav tm="0">
                                          <p:val>
                                            <p:fltVal val="0.000000"/>
                                          </p:val>
                                        </p:tav>
                                        <p:tav tm="100000">
                                          <p:val>
                                            <p:strVal val="#ppt_w"/>
                                          </p:val>
                                        </p:tav>
                                      </p:tavLst>
                                    </p:anim>
                                    <p:anim calcmode="lin" valueType="num">
                                      <p:cBhvr>
                                        <p:cTn id="66" dur="500" fill="hold"/>
                                        <p:tgtEl>
                                          <p:spTgt spid="315402"/>
                                        </p:tgtEl>
                                        <p:attrNameLst>
                                          <p:attrName>ppt_h</p:attrName>
                                        </p:attrNameLst>
                                      </p:cBhvr>
                                      <p:tavLst>
                                        <p:tav tm="0">
                                          <p:val>
                                            <p:fltVal val="0.000000"/>
                                          </p:val>
                                        </p:tav>
                                        <p:tav tm="100000">
                                          <p:val>
                                            <p:strVal val="#ppt_h"/>
                                          </p:val>
                                        </p:tav>
                                      </p:tavLst>
                                    </p:anim>
                                  </p:childTnLst>
                                </p:cTn>
                              </p:par>
                            </p:childTnLst>
                          </p:cTn>
                        </p:par>
                        <p:par>
                          <p:cTn id="67" fill="hold">
                            <p:stCondLst>
                              <p:cond delay="19500"/>
                            </p:stCondLst>
                            <p:childTnLst>
                              <p:par>
                                <p:cTn id="68" presetID="23" presetClass="entr" presetSubtype="16" fill="hold" grpId="0" nodeType="afterEffect">
                                  <p:stCondLst>
                                    <p:cond delay="1000"/>
                                  </p:stCondLst>
                                  <p:childTnLst>
                                    <p:set>
                                      <p:cBhvr>
                                        <p:cTn id="69" dur="1" fill="hold">
                                          <p:stCondLst>
                                            <p:cond delay="0"/>
                                          </p:stCondLst>
                                        </p:cTn>
                                        <p:tgtEl>
                                          <p:spTgt spid="315403"/>
                                        </p:tgtEl>
                                        <p:attrNameLst>
                                          <p:attrName>style.visibility</p:attrName>
                                        </p:attrNameLst>
                                      </p:cBhvr>
                                      <p:to>
                                        <p:strVal val="visible"/>
                                      </p:to>
                                    </p:set>
                                    <p:anim calcmode="lin" valueType="num">
                                      <p:cBhvr>
                                        <p:cTn id="70" dur="500" fill="hold"/>
                                        <p:tgtEl>
                                          <p:spTgt spid="315403"/>
                                        </p:tgtEl>
                                        <p:attrNameLst>
                                          <p:attrName>ppt_w</p:attrName>
                                        </p:attrNameLst>
                                      </p:cBhvr>
                                      <p:tavLst>
                                        <p:tav tm="0">
                                          <p:val>
                                            <p:fltVal val="0.000000"/>
                                          </p:val>
                                        </p:tav>
                                        <p:tav tm="100000">
                                          <p:val>
                                            <p:strVal val="#ppt_w"/>
                                          </p:val>
                                        </p:tav>
                                      </p:tavLst>
                                    </p:anim>
                                    <p:anim calcmode="lin" valueType="num">
                                      <p:cBhvr>
                                        <p:cTn id="71" dur="500" fill="hold"/>
                                        <p:tgtEl>
                                          <p:spTgt spid="315403"/>
                                        </p:tgtEl>
                                        <p:attrNameLst>
                                          <p:attrName>ppt_h</p:attrName>
                                        </p:attrNameLst>
                                      </p:cBhvr>
                                      <p:tavLst>
                                        <p:tav tm="0">
                                          <p:val>
                                            <p:fltVal val="0.000000"/>
                                          </p:val>
                                        </p:tav>
                                        <p:tav tm="100000">
                                          <p:val>
                                            <p:strVal val="#ppt_h"/>
                                          </p:val>
                                        </p:tav>
                                      </p:tavLst>
                                    </p:anim>
                                  </p:childTnLst>
                                </p:cTn>
                              </p:par>
                            </p:childTnLst>
                          </p:cTn>
                        </p:par>
                        <p:par>
                          <p:cTn id="72" fill="hold">
                            <p:stCondLst>
                              <p:cond delay="21000"/>
                            </p:stCondLst>
                            <p:childTnLst>
                              <p:par>
                                <p:cTn id="73" presetID="23" presetClass="entr" presetSubtype="16" fill="hold" grpId="0" nodeType="afterEffect">
                                  <p:stCondLst>
                                    <p:cond delay="1000"/>
                                  </p:stCondLst>
                                  <p:childTnLst>
                                    <p:set>
                                      <p:cBhvr>
                                        <p:cTn id="74" dur="1" fill="hold">
                                          <p:stCondLst>
                                            <p:cond delay="0"/>
                                          </p:stCondLst>
                                        </p:cTn>
                                        <p:tgtEl>
                                          <p:spTgt spid="315409"/>
                                        </p:tgtEl>
                                        <p:attrNameLst>
                                          <p:attrName>style.visibility</p:attrName>
                                        </p:attrNameLst>
                                      </p:cBhvr>
                                      <p:to>
                                        <p:strVal val="visible"/>
                                      </p:to>
                                    </p:set>
                                    <p:anim calcmode="lin" valueType="num">
                                      <p:cBhvr>
                                        <p:cTn id="75" dur="500" fill="hold"/>
                                        <p:tgtEl>
                                          <p:spTgt spid="315409"/>
                                        </p:tgtEl>
                                        <p:attrNameLst>
                                          <p:attrName>ppt_w</p:attrName>
                                        </p:attrNameLst>
                                      </p:cBhvr>
                                      <p:tavLst>
                                        <p:tav tm="0">
                                          <p:val>
                                            <p:fltVal val="0.000000"/>
                                          </p:val>
                                        </p:tav>
                                        <p:tav tm="100000">
                                          <p:val>
                                            <p:strVal val="#ppt_w"/>
                                          </p:val>
                                        </p:tav>
                                      </p:tavLst>
                                    </p:anim>
                                    <p:anim calcmode="lin" valueType="num">
                                      <p:cBhvr>
                                        <p:cTn id="76" dur="500" fill="hold"/>
                                        <p:tgtEl>
                                          <p:spTgt spid="315409"/>
                                        </p:tgtEl>
                                        <p:attrNameLst>
                                          <p:attrName>ppt_h</p:attrName>
                                        </p:attrNameLst>
                                      </p:cBhvr>
                                      <p:tavLst>
                                        <p:tav tm="0">
                                          <p:val>
                                            <p:fltVal val="0.000000"/>
                                          </p:val>
                                        </p:tav>
                                        <p:tav tm="100000">
                                          <p:val>
                                            <p:strVal val="#ppt_h"/>
                                          </p:val>
                                        </p:tav>
                                      </p:tavLst>
                                    </p:anim>
                                  </p:childTnLst>
                                </p:cTn>
                              </p:par>
                            </p:childTnLst>
                          </p:cTn>
                        </p:par>
                        <p:par>
                          <p:cTn id="77" fill="hold">
                            <p:stCondLst>
                              <p:cond delay="22500"/>
                            </p:stCondLst>
                            <p:childTnLst>
                              <p:par>
                                <p:cTn id="78" presetID="23" presetClass="entr" presetSubtype="16" fill="hold" nodeType="afterEffect">
                                  <p:stCondLst>
                                    <p:cond delay="1000"/>
                                  </p:stCondLst>
                                  <p:childTnLst>
                                    <p:set>
                                      <p:cBhvr>
                                        <p:cTn id="79" dur="1" fill="hold">
                                          <p:stCondLst>
                                            <p:cond delay="0"/>
                                          </p:stCondLst>
                                        </p:cTn>
                                        <p:tgtEl>
                                          <p:spTgt spid="315412"/>
                                        </p:tgtEl>
                                        <p:attrNameLst>
                                          <p:attrName>style.visibility</p:attrName>
                                        </p:attrNameLst>
                                      </p:cBhvr>
                                      <p:to>
                                        <p:strVal val="visible"/>
                                      </p:to>
                                    </p:set>
                                    <p:anim calcmode="lin" valueType="num">
                                      <p:cBhvr>
                                        <p:cTn id="80" dur="500" fill="hold"/>
                                        <p:tgtEl>
                                          <p:spTgt spid="315412"/>
                                        </p:tgtEl>
                                        <p:attrNameLst>
                                          <p:attrName>ppt_w</p:attrName>
                                        </p:attrNameLst>
                                      </p:cBhvr>
                                      <p:tavLst>
                                        <p:tav tm="0">
                                          <p:val>
                                            <p:fltVal val="0.000000"/>
                                          </p:val>
                                        </p:tav>
                                        <p:tav tm="100000">
                                          <p:val>
                                            <p:strVal val="#ppt_w"/>
                                          </p:val>
                                        </p:tav>
                                      </p:tavLst>
                                    </p:anim>
                                    <p:anim calcmode="lin" valueType="num">
                                      <p:cBhvr>
                                        <p:cTn id="81" dur="500" fill="hold"/>
                                        <p:tgtEl>
                                          <p:spTgt spid="31541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6" grpId="0" animBg="1"/>
      <p:bldP spid="315397" grpId="0" animBg="1"/>
      <p:bldP spid="315398" grpId="0" animBg="1"/>
      <p:bldP spid="315399" grpId="0" animBg="1"/>
      <p:bldP spid="315400" grpId="0" animBg="1"/>
      <p:bldP spid="315401" grpId="0" animBg="1"/>
      <p:bldP spid="315402" grpId="0" animBg="1"/>
      <p:bldP spid="315403" grpId="0" animBg="1"/>
      <p:bldP spid="315404" grpId="0" animBg="1"/>
      <p:bldP spid="315405" grpId="0" animBg="1"/>
      <p:bldP spid="315406" grpId="0" animBg="1"/>
      <p:bldP spid="315407" grpId="0" animBg="1"/>
      <p:bldP spid="315408" grpId="0" animBg="1"/>
      <p:bldP spid="315409" grpId="0" animBg="1"/>
      <p:bldP spid="3154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9" name="Shape 1029"/>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3080" name="Shape 1030"/>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3081" name="Oval 1032"/>
          <p:cNvSpPr/>
          <p:nvPr/>
        </p:nvSpPr>
        <p:spPr>
          <a:xfrm>
            <a:off x="990600" y="1460500"/>
            <a:ext cx="7473950" cy="4849813"/>
          </a:xfrm>
          <a:prstGeom prst="ellipse">
            <a:avLst/>
          </a:prstGeom>
          <a:solidFill>
            <a:srgbClr val="D7D8F9"/>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sp>
        <p:nvSpPr>
          <p:cNvPr id="3082" name="Oval 1033"/>
          <p:cNvSpPr/>
          <p:nvPr/>
        </p:nvSpPr>
        <p:spPr>
          <a:xfrm rot="-1948208">
            <a:off x="5943600" y="4210050"/>
            <a:ext cx="1030288" cy="1439863"/>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sp>
        <p:nvSpPr>
          <p:cNvPr id="3083" name="Oval 1034"/>
          <p:cNvSpPr/>
          <p:nvPr/>
        </p:nvSpPr>
        <p:spPr>
          <a:xfrm rot="-3011250">
            <a:off x="6962775" y="3629025"/>
            <a:ext cx="1058863" cy="1420813"/>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sp>
        <p:nvSpPr>
          <p:cNvPr id="3084" name="Oval 1035"/>
          <p:cNvSpPr/>
          <p:nvPr/>
        </p:nvSpPr>
        <p:spPr>
          <a:xfrm rot="-2924626">
            <a:off x="2087563" y="1573213"/>
            <a:ext cx="1057275" cy="1422400"/>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sp>
        <p:nvSpPr>
          <p:cNvPr id="3085" name="Oval 1036"/>
          <p:cNvSpPr/>
          <p:nvPr/>
        </p:nvSpPr>
        <p:spPr>
          <a:xfrm rot="-932041">
            <a:off x="3581400" y="1219200"/>
            <a:ext cx="1055688" cy="1393825"/>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graphicFrame>
        <p:nvGraphicFramePr>
          <p:cNvPr id="3074" name="Object 13">
            <a:hlinkClick r:id="" action="ppaction://noaction"/>
          </p:cNvPr>
          <p:cNvGraphicFramePr/>
          <p:nvPr/>
        </p:nvGraphicFramePr>
        <p:xfrm>
          <a:off x="7086600" y="4114800"/>
          <a:ext cx="898525" cy="468313"/>
        </p:xfrm>
        <a:graphic>
          <a:graphicData uri="http://schemas.openxmlformats.org/presentationml/2006/ole">
            <mc:AlternateContent xmlns:mc="http://schemas.openxmlformats.org/markup-compatibility/2006">
              <mc:Choice xmlns:v="urn:schemas-microsoft-com:vml" Requires="v">
                <p:oleObj spid="_x0000_s3" name="" r:id="rId1" imgW="1171575" imgH="609600" progId="Photoshop.Image.6">
                  <p:embed/>
                </p:oleObj>
              </mc:Choice>
              <mc:Fallback>
                <p:oleObj name="" r:id="rId1" imgW="1171575" imgH="609600" progId="Photoshop.Image.6">
                  <p:embed/>
                  <p:pic>
                    <p:nvPicPr>
                      <p:cNvPr id="0" name="图片 2"/>
                      <p:cNvPicPr/>
                      <p:nvPr/>
                    </p:nvPicPr>
                    <p:blipFill>
                      <a:blip r:embed="rId2"/>
                      <a:stretch>
                        <a:fillRect/>
                      </a:stretch>
                    </p:blipFill>
                    <p:spPr>
                      <a:xfrm>
                        <a:off x="7086600" y="4114800"/>
                        <a:ext cx="898525" cy="468313"/>
                      </a:xfrm>
                      <a:prstGeom prst="rect">
                        <a:avLst/>
                      </a:prstGeom>
                      <a:noFill/>
                      <a:ln w="38100">
                        <a:noFill/>
                        <a:miter/>
                      </a:ln>
                    </p:spPr>
                  </p:pic>
                </p:oleObj>
              </mc:Fallback>
            </mc:AlternateContent>
          </a:graphicData>
        </a:graphic>
      </p:graphicFrame>
      <p:graphicFrame>
        <p:nvGraphicFramePr>
          <p:cNvPr id="3075" name="Object 15">
            <a:hlinkClick r:id="" action="ppaction://noaction"/>
          </p:cNvPr>
          <p:cNvGraphicFramePr/>
          <p:nvPr/>
        </p:nvGraphicFramePr>
        <p:xfrm>
          <a:off x="5984875" y="4819650"/>
          <a:ext cx="971550" cy="271463"/>
        </p:xfrm>
        <a:graphic>
          <a:graphicData uri="http://schemas.openxmlformats.org/presentationml/2006/ole">
            <mc:AlternateContent xmlns:mc="http://schemas.openxmlformats.org/markup-compatibility/2006">
              <mc:Choice xmlns:v="urn:schemas-microsoft-com:vml" Requires="v">
                <p:oleObj spid="_x0000_s5" name="" r:id="rId3" imgW="1400175" imgH="390525" progId="Photoshop.Image.6">
                  <p:embed/>
                </p:oleObj>
              </mc:Choice>
              <mc:Fallback>
                <p:oleObj name="" r:id="rId3" imgW="1400175" imgH="390525" progId="Photoshop.Image.6">
                  <p:embed/>
                  <p:pic>
                    <p:nvPicPr>
                      <p:cNvPr id="0" name="图片 4"/>
                      <p:cNvPicPr/>
                      <p:nvPr/>
                    </p:nvPicPr>
                    <p:blipFill>
                      <a:blip r:embed="rId4"/>
                      <a:stretch>
                        <a:fillRect/>
                      </a:stretch>
                    </p:blipFill>
                    <p:spPr>
                      <a:xfrm>
                        <a:off x="5984875" y="4819650"/>
                        <a:ext cx="971550" cy="271463"/>
                      </a:xfrm>
                      <a:prstGeom prst="rect">
                        <a:avLst/>
                      </a:prstGeom>
                      <a:noFill/>
                      <a:ln w="38100">
                        <a:noFill/>
                        <a:miter/>
                      </a:ln>
                    </p:spPr>
                  </p:pic>
                </p:oleObj>
              </mc:Fallback>
            </mc:AlternateContent>
          </a:graphicData>
        </a:graphic>
      </p:graphicFrame>
      <p:sp>
        <p:nvSpPr>
          <p:cNvPr id="3086" name="Oval 1037"/>
          <p:cNvSpPr/>
          <p:nvPr/>
        </p:nvSpPr>
        <p:spPr>
          <a:xfrm rot="-126757">
            <a:off x="4572000" y="4438650"/>
            <a:ext cx="1082675" cy="1355725"/>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nSpc>
                <a:spcPct val="100000"/>
              </a:lnSpc>
              <a:spcBef>
                <a:spcPct val="20000"/>
              </a:spcBef>
              <a:buClr>
                <a:srgbClr val="CCFF66"/>
              </a:buClr>
              <a:buSzPct val="70000"/>
              <a:buFont typeface="Wingdings" panose="05000000000000000000" pitchFamily="2" charset="2"/>
            </a:pPr>
            <a:endParaRPr lang="zh-CN" altLang="en-US" sz="3200" dirty="0">
              <a:solidFill>
                <a:schemeClr val="hlink"/>
              </a:solidFill>
              <a:latin typeface="黑体" panose="02010609060101010101" pitchFamily="2" charset="-122"/>
              <a:ea typeface="黑体" panose="02010609060101010101" pitchFamily="2" charset="-122"/>
            </a:endParaRPr>
          </a:p>
        </p:txBody>
      </p:sp>
      <p:graphicFrame>
        <p:nvGraphicFramePr>
          <p:cNvPr id="3076" name="Object 18">
            <a:hlinkClick r:id="" action="ppaction://noaction"/>
          </p:cNvPr>
          <p:cNvGraphicFramePr/>
          <p:nvPr/>
        </p:nvGraphicFramePr>
        <p:xfrm>
          <a:off x="4724400" y="4895850"/>
          <a:ext cx="781050" cy="584200"/>
        </p:xfrm>
        <a:graphic>
          <a:graphicData uri="http://schemas.openxmlformats.org/presentationml/2006/ole">
            <mc:AlternateContent xmlns:mc="http://schemas.openxmlformats.org/markup-compatibility/2006">
              <mc:Choice xmlns:v="urn:schemas-microsoft-com:vml" Requires="v">
                <p:oleObj spid="_x0000_s2" name="" r:id="rId5" imgW="1257300" imgH="942975" progId="Photoshop.Image.6">
                  <p:embed/>
                </p:oleObj>
              </mc:Choice>
              <mc:Fallback>
                <p:oleObj name="" r:id="rId5" imgW="1257300" imgH="942975" progId="Photoshop.Image.6">
                  <p:embed/>
                  <p:pic>
                    <p:nvPicPr>
                      <p:cNvPr id="0" name="图片 1"/>
                      <p:cNvPicPr/>
                      <p:nvPr/>
                    </p:nvPicPr>
                    <p:blipFill>
                      <a:blip r:embed="rId6"/>
                      <a:stretch>
                        <a:fillRect/>
                      </a:stretch>
                    </p:blipFill>
                    <p:spPr>
                      <a:xfrm>
                        <a:off x="4724400" y="4895850"/>
                        <a:ext cx="781050" cy="584200"/>
                      </a:xfrm>
                      <a:prstGeom prst="rect">
                        <a:avLst/>
                      </a:prstGeom>
                      <a:noFill/>
                      <a:ln w="38100">
                        <a:noFill/>
                        <a:miter/>
                      </a:ln>
                    </p:spPr>
                  </p:pic>
                </p:oleObj>
              </mc:Fallback>
            </mc:AlternateContent>
          </a:graphicData>
        </a:graphic>
      </p:graphicFrame>
      <p:sp>
        <p:nvSpPr>
          <p:cNvPr id="3087" name="Oval 1038"/>
          <p:cNvSpPr/>
          <p:nvPr/>
        </p:nvSpPr>
        <p:spPr>
          <a:xfrm rot="3867656">
            <a:off x="1965325" y="3749675"/>
            <a:ext cx="1082675" cy="1355725"/>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sp>
        <p:nvSpPr>
          <p:cNvPr id="3088" name="Oval 1039"/>
          <p:cNvSpPr/>
          <p:nvPr/>
        </p:nvSpPr>
        <p:spPr>
          <a:xfrm rot="1754330">
            <a:off x="3200400" y="4343400"/>
            <a:ext cx="1082675" cy="1355725"/>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sp>
        <p:nvSpPr>
          <p:cNvPr id="3089" name="Oval 1040"/>
          <p:cNvSpPr/>
          <p:nvPr/>
        </p:nvSpPr>
        <p:spPr>
          <a:xfrm rot="-5368295">
            <a:off x="7507288" y="2463800"/>
            <a:ext cx="1101725" cy="1355725"/>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sp>
        <p:nvSpPr>
          <p:cNvPr id="3090" name="Oval 1041"/>
          <p:cNvSpPr/>
          <p:nvPr/>
        </p:nvSpPr>
        <p:spPr>
          <a:xfrm rot="5673098">
            <a:off x="1050925" y="2682875"/>
            <a:ext cx="1082675" cy="1355725"/>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graphicFrame>
        <p:nvGraphicFramePr>
          <p:cNvPr id="3077" name="Object 26">
            <a:hlinkClick r:id="" action="ppaction://noaction"/>
          </p:cNvPr>
          <p:cNvGraphicFramePr/>
          <p:nvPr/>
        </p:nvGraphicFramePr>
        <p:xfrm>
          <a:off x="1066800" y="3067050"/>
          <a:ext cx="1046163" cy="450850"/>
        </p:xfrm>
        <a:graphic>
          <a:graphicData uri="http://schemas.openxmlformats.org/presentationml/2006/ole">
            <mc:AlternateContent xmlns:mc="http://schemas.openxmlformats.org/markup-compatibility/2006">
              <mc:Choice xmlns:v="urn:schemas-microsoft-com:vml" Requires="v">
                <p:oleObj spid="_x0000_s6" name="" r:id="rId7" imgW="1270000" imgH="546100" progId="Photoshop.Image.6">
                  <p:embed/>
                </p:oleObj>
              </mc:Choice>
              <mc:Fallback>
                <p:oleObj name="" r:id="rId7" imgW="1270000" imgH="546100" progId="Photoshop.Image.6">
                  <p:embed/>
                  <p:pic>
                    <p:nvPicPr>
                      <p:cNvPr id="0" name="图片 5"/>
                      <p:cNvPicPr/>
                      <p:nvPr/>
                    </p:nvPicPr>
                    <p:blipFill>
                      <a:blip r:embed="rId8"/>
                      <a:stretch>
                        <a:fillRect/>
                      </a:stretch>
                    </p:blipFill>
                    <p:spPr>
                      <a:xfrm>
                        <a:off x="1066800" y="3067050"/>
                        <a:ext cx="1046163" cy="450850"/>
                      </a:xfrm>
                      <a:prstGeom prst="rect">
                        <a:avLst/>
                      </a:prstGeom>
                      <a:noFill/>
                      <a:ln w="38100">
                        <a:noFill/>
                        <a:miter/>
                      </a:ln>
                    </p:spPr>
                  </p:pic>
                </p:oleObj>
              </mc:Fallback>
            </mc:AlternateContent>
          </a:graphicData>
        </a:graphic>
      </p:graphicFrame>
      <p:sp>
        <p:nvSpPr>
          <p:cNvPr id="3091" name="Oval 1042"/>
          <p:cNvSpPr/>
          <p:nvPr/>
        </p:nvSpPr>
        <p:spPr>
          <a:xfrm rot="652557">
            <a:off x="5105400" y="1143000"/>
            <a:ext cx="1055688" cy="1393825"/>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sp>
        <p:nvSpPr>
          <p:cNvPr id="3092" name="Oval 1043"/>
          <p:cNvSpPr/>
          <p:nvPr/>
        </p:nvSpPr>
        <p:spPr>
          <a:xfrm rot="3656758">
            <a:off x="6497638" y="1601788"/>
            <a:ext cx="1054100" cy="1393825"/>
          </a:xfrm>
          <a:prstGeom prst="ellipse">
            <a:avLst/>
          </a:prstGeom>
          <a:solidFill>
            <a:srgbClr val="FFFFFF"/>
          </a:solidFill>
          <a:ln w="9525" cap="flat" cmpd="sng">
            <a:solidFill>
              <a:schemeClr val="tx1"/>
            </a:solidFill>
            <a:prstDash val="solid"/>
            <a:headEnd type="none" w="med" len="med"/>
            <a:tailEnd type="none" w="med" len="med"/>
          </a:ln>
        </p:spPr>
        <p:txBody>
          <a:bodyPr wrap="none" anchor="ctr"/>
          <a:p>
            <a:pPr algn="l">
              <a:lnSpc>
                <a:spcPct val="100000"/>
              </a:lnSpc>
              <a:buNone/>
            </a:pPr>
            <a:endParaRPr lang="zh-CN" altLang="en-US" sz="1800" dirty="0">
              <a:solidFill>
                <a:srgbClr val="000000"/>
              </a:solidFill>
              <a:latin typeface="Arial" panose="020B0604020202020204" pitchFamily="34" charset="0"/>
            </a:endParaRPr>
          </a:p>
        </p:txBody>
      </p:sp>
      <p:graphicFrame>
        <p:nvGraphicFramePr>
          <p:cNvPr id="3078" name="Object 30">
            <a:hlinkClick r:id="" action="ppaction://noaction"/>
          </p:cNvPr>
          <p:cNvGraphicFramePr/>
          <p:nvPr/>
        </p:nvGraphicFramePr>
        <p:xfrm>
          <a:off x="6411913" y="2209800"/>
          <a:ext cx="1131887" cy="287338"/>
        </p:xfrm>
        <a:graphic>
          <a:graphicData uri="http://schemas.openxmlformats.org/presentationml/2006/ole">
            <mc:AlternateContent xmlns:mc="http://schemas.openxmlformats.org/markup-compatibility/2006">
              <mc:Choice xmlns:v="urn:schemas-microsoft-com:vml" Requires="v">
                <p:oleObj spid="_x0000_s4" name="" r:id="rId9" imgW="1408430" imgH="134620" progId="Photoshop.Image.6">
                  <p:embed/>
                </p:oleObj>
              </mc:Choice>
              <mc:Fallback>
                <p:oleObj name="" r:id="rId9" imgW="1408430" imgH="134620" progId="Photoshop.Image.6">
                  <p:embed/>
                  <p:pic>
                    <p:nvPicPr>
                      <p:cNvPr id="0" name="图片 3"/>
                      <p:cNvPicPr/>
                      <p:nvPr/>
                    </p:nvPicPr>
                    <p:blipFill>
                      <a:blip r:embed="rId10"/>
                      <a:stretch>
                        <a:fillRect/>
                      </a:stretch>
                    </p:blipFill>
                    <p:spPr>
                      <a:xfrm>
                        <a:off x="6411913" y="2209800"/>
                        <a:ext cx="1131887" cy="287338"/>
                      </a:xfrm>
                      <a:prstGeom prst="rect">
                        <a:avLst/>
                      </a:prstGeom>
                      <a:noFill/>
                      <a:ln w="38100">
                        <a:noFill/>
                        <a:miter/>
                      </a:ln>
                    </p:spPr>
                  </p:pic>
                </p:oleObj>
              </mc:Fallback>
            </mc:AlternateContent>
          </a:graphicData>
        </a:graphic>
      </p:graphicFrame>
      <p:pic>
        <p:nvPicPr>
          <p:cNvPr id="3093" name="Rectangle 1044">
            <a:hlinkClick r:id="" action="ppaction://noaction"/>
          </p:cNvPr>
          <p:cNvPicPr>
            <a:picLocks noChangeAspect="1"/>
          </p:cNvPicPr>
          <p:nvPr/>
        </p:nvPicPr>
        <p:blipFill>
          <a:blip r:embed="rId11">
            <a:clrChange>
              <a:clrFrom>
                <a:srgbClr val="FFFFFF"/>
              </a:clrFrom>
              <a:clrTo>
                <a:srgbClr val="FFFFFF">
                  <a:alpha val="0"/>
                </a:srgbClr>
              </a:clrTo>
            </a:clrChange>
          </a:blip>
          <a:stretch>
            <a:fillRect/>
          </a:stretch>
        </p:blipFill>
        <p:spPr>
          <a:xfrm>
            <a:off x="3429000" y="3124200"/>
            <a:ext cx="3429000" cy="962025"/>
          </a:xfrm>
          <a:prstGeom prst="rect">
            <a:avLst/>
          </a:prstGeom>
          <a:noFill/>
          <a:ln w="9525">
            <a:noFill/>
          </a:ln>
        </p:spPr>
      </p:pic>
      <p:sp>
        <p:nvSpPr>
          <p:cNvPr id="3094" name="Rounded Rectangular Callout 1045"/>
          <p:cNvSpPr/>
          <p:nvPr/>
        </p:nvSpPr>
        <p:spPr>
          <a:xfrm>
            <a:off x="6553200" y="762000"/>
            <a:ext cx="2127250" cy="857250"/>
          </a:xfrm>
          <a:prstGeom prst="wedgeRoundRectCallout">
            <a:avLst>
              <a:gd name="adj1" fmla="val -61644"/>
              <a:gd name="adj2" fmla="val 52407"/>
              <a:gd name="adj3" fmla="val 16667"/>
            </a:avLst>
          </a:prstGeom>
          <a:solidFill>
            <a:srgbClr val="CDCEF7"/>
          </a:solidFill>
          <a:ln w="12700" cap="flat" cmpd="sng">
            <a:solidFill>
              <a:srgbClr val="FFFFFF"/>
            </a:solidFill>
            <a:prstDash val="solid"/>
            <a:miter/>
            <a:headEnd type="none" w="med" len="med"/>
            <a:tailEnd type="none" w="med" len="med"/>
          </a:ln>
        </p:spPr>
        <p:txBody>
          <a:bodyPr/>
          <a:p>
            <a:pPr algn="l">
              <a:lnSpc>
                <a:spcPct val="70000"/>
              </a:lnSpc>
              <a:buNone/>
            </a:pPr>
            <a:r>
              <a:rPr lang="zh-CN" altLang="en-GB" dirty="0">
                <a:solidFill>
                  <a:schemeClr val="tx1"/>
                </a:solidFill>
                <a:latin typeface="Times New Roman" panose="02020603050405020304" pitchFamily="18" charset="0"/>
              </a:rPr>
              <a:t> </a:t>
            </a:r>
            <a:endParaRPr lang="zh-CN" altLang="en-GB" dirty="0">
              <a:solidFill>
                <a:schemeClr val="tx1"/>
              </a:solidFill>
              <a:latin typeface="Times New Roman" panose="02020603050405020304" pitchFamily="18" charset="0"/>
            </a:endParaRPr>
          </a:p>
          <a:p>
            <a:pPr>
              <a:lnSpc>
                <a:spcPct val="70000"/>
              </a:lnSpc>
              <a:buNone/>
            </a:pPr>
            <a:r>
              <a:rPr lang="zh-CN" altLang="en-GB" b="1" dirty="0">
                <a:solidFill>
                  <a:srgbClr val="6666FF"/>
                </a:solidFill>
                <a:latin typeface="Arial" panose="020B0604020202020204" pitchFamily="34" charset="0"/>
              </a:rPr>
              <a:t>道琼斯品牌家族</a:t>
            </a:r>
            <a:endParaRPr lang="en-GB" altLang="zh-CN" b="1" dirty="0">
              <a:solidFill>
                <a:srgbClr val="6666FF"/>
              </a:solidFill>
              <a:latin typeface="Arial" panose="020B0604020202020204" pitchFamily="34" charset="0"/>
            </a:endParaRPr>
          </a:p>
        </p:txBody>
      </p:sp>
      <p:pic>
        <p:nvPicPr>
          <p:cNvPr id="3095" name="Rectangle 1046"/>
          <p:cNvPicPr>
            <a:picLocks noChangeAspect="1"/>
          </p:cNvPicPr>
          <p:nvPr/>
        </p:nvPicPr>
        <p:blipFill>
          <a:blip r:embed="rId12"/>
          <a:stretch>
            <a:fillRect/>
          </a:stretch>
        </p:blipFill>
        <p:spPr>
          <a:xfrm>
            <a:off x="2286000" y="1981200"/>
            <a:ext cx="669925" cy="592138"/>
          </a:xfrm>
          <a:prstGeom prst="rect">
            <a:avLst/>
          </a:prstGeom>
          <a:noFill/>
          <a:ln w="9525">
            <a:noFill/>
          </a:ln>
        </p:spPr>
      </p:pic>
      <p:pic>
        <p:nvPicPr>
          <p:cNvPr id="3096" name="Rectangle 1047"/>
          <p:cNvPicPr>
            <a:picLocks noChangeAspect="1"/>
          </p:cNvPicPr>
          <p:nvPr/>
        </p:nvPicPr>
        <p:blipFill>
          <a:blip r:embed="rId13"/>
          <a:stretch>
            <a:fillRect/>
          </a:stretch>
        </p:blipFill>
        <p:spPr>
          <a:xfrm>
            <a:off x="3657600" y="1828800"/>
            <a:ext cx="865188" cy="203200"/>
          </a:xfrm>
          <a:prstGeom prst="rect">
            <a:avLst/>
          </a:prstGeom>
          <a:noFill/>
          <a:ln w="9525">
            <a:noFill/>
          </a:ln>
        </p:spPr>
      </p:pic>
      <p:pic>
        <p:nvPicPr>
          <p:cNvPr id="3097" name="Rectangle 1048"/>
          <p:cNvPicPr>
            <a:picLocks noChangeAspect="1"/>
          </p:cNvPicPr>
          <p:nvPr/>
        </p:nvPicPr>
        <p:blipFill>
          <a:blip r:embed="rId14"/>
          <a:stretch>
            <a:fillRect/>
          </a:stretch>
        </p:blipFill>
        <p:spPr>
          <a:xfrm>
            <a:off x="7543800" y="2990850"/>
            <a:ext cx="1066800" cy="352425"/>
          </a:xfrm>
          <a:prstGeom prst="rect">
            <a:avLst/>
          </a:prstGeom>
          <a:noFill/>
          <a:ln w="9525">
            <a:noFill/>
          </a:ln>
        </p:spPr>
      </p:pic>
      <p:pic>
        <p:nvPicPr>
          <p:cNvPr id="3098" name="Rectangle 1049"/>
          <p:cNvPicPr>
            <a:picLocks noChangeAspect="1"/>
          </p:cNvPicPr>
          <p:nvPr/>
        </p:nvPicPr>
        <p:blipFill>
          <a:blip r:embed="rId15"/>
          <a:stretch>
            <a:fillRect/>
          </a:stretch>
        </p:blipFill>
        <p:spPr>
          <a:xfrm>
            <a:off x="1981200" y="4267200"/>
            <a:ext cx="1050925" cy="361950"/>
          </a:xfrm>
          <a:prstGeom prst="rect">
            <a:avLst/>
          </a:prstGeom>
          <a:noFill/>
          <a:ln w="9525">
            <a:noFill/>
          </a:ln>
        </p:spPr>
      </p:pic>
      <p:pic>
        <p:nvPicPr>
          <p:cNvPr id="3099" name="Rectangle 1050"/>
          <p:cNvPicPr>
            <a:picLocks noChangeAspect="1"/>
          </p:cNvPicPr>
          <p:nvPr/>
        </p:nvPicPr>
        <p:blipFill>
          <a:blip r:embed="rId16"/>
          <a:stretch>
            <a:fillRect/>
          </a:stretch>
        </p:blipFill>
        <p:spPr>
          <a:xfrm>
            <a:off x="3429000" y="4648200"/>
            <a:ext cx="660400" cy="754063"/>
          </a:xfrm>
          <a:prstGeom prst="rect">
            <a:avLst/>
          </a:prstGeom>
          <a:noFill/>
          <a:ln w="9525">
            <a:noFill/>
          </a:ln>
        </p:spPr>
      </p:pic>
      <p:pic>
        <p:nvPicPr>
          <p:cNvPr id="3100" name="Rectangle 1051"/>
          <p:cNvPicPr>
            <a:picLocks noChangeAspect="1"/>
          </p:cNvPicPr>
          <p:nvPr/>
        </p:nvPicPr>
        <p:blipFill>
          <a:blip r:embed="rId17"/>
          <a:stretch>
            <a:fillRect/>
          </a:stretch>
        </p:blipFill>
        <p:spPr>
          <a:xfrm>
            <a:off x="5257800" y="1524000"/>
            <a:ext cx="762000" cy="754063"/>
          </a:xfrm>
          <a:prstGeom prst="rect">
            <a:avLst/>
          </a:prstGeom>
          <a:noFill/>
          <a:ln w="9525">
            <a:noFill/>
          </a:ln>
        </p:spPr>
      </p:pic>
      <p:pic>
        <p:nvPicPr>
          <p:cNvPr id="3101" name="Picture 33" descr="SSS-2007051501"/>
          <p:cNvPicPr>
            <a:picLocks noChangeAspect="1"/>
          </p:cNvPicPr>
          <p:nvPr/>
        </p:nvPicPr>
        <p:blipFill>
          <a:blip r:embed="rId18"/>
          <a:stretch>
            <a:fillRect/>
          </a:stretch>
        </p:blipFill>
        <p:spPr>
          <a:xfrm>
            <a:off x="206375" y="1108075"/>
            <a:ext cx="2381250" cy="4000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Shape 625665"/>
          <p:cNvSpPr/>
          <p:nvPr/>
        </p:nvSpPr>
        <p:spPr>
          <a:xfrm>
            <a:off x="679450" y="885825"/>
            <a:ext cx="7880350" cy="661988"/>
          </a:xfrm>
          <a:prstGeom prst="rect">
            <a:avLst/>
          </a:prstGeom>
          <a:noFill/>
          <a:ln w="9525">
            <a:noFill/>
          </a:ln>
        </p:spPr>
        <p:txBody>
          <a:bodyPr lIns="0" tIns="0" rIns="0" bIns="0"/>
          <a:p>
            <a:pPr marL="342900" indent="-342900">
              <a:lnSpc>
                <a:spcPct val="93000"/>
              </a:lnSpc>
              <a:buNone/>
            </a:pPr>
            <a:r>
              <a:rPr lang="zh-CN" altLang="en-US" sz="4000" b="1" dirty="0">
                <a:solidFill>
                  <a:schemeClr val="accent1"/>
                </a:solidFill>
                <a:latin typeface="Arial" panose="020B0604020202020204" pitchFamily="34" charset="0"/>
              </a:rPr>
              <a:t>提     纲</a:t>
            </a:r>
            <a:endParaRPr lang="zh-CN" altLang="en-US" sz="2100" b="1" dirty="0">
              <a:solidFill>
                <a:schemeClr val="tx2"/>
              </a:solidFill>
              <a:latin typeface="Arial" panose="020B0604020202020204" pitchFamily="34" charset="0"/>
            </a:endParaRPr>
          </a:p>
        </p:txBody>
      </p:sp>
      <p:sp>
        <p:nvSpPr>
          <p:cNvPr id="19459" name="Shape 625666"/>
          <p:cNvSpPr/>
          <p:nvPr/>
        </p:nvSpPr>
        <p:spPr>
          <a:xfrm>
            <a:off x="412750" y="1611313"/>
            <a:ext cx="7880350" cy="5122862"/>
          </a:xfrm>
          <a:prstGeom prst="rect">
            <a:avLst/>
          </a:prstGeom>
          <a:noFill/>
          <a:ln w="9525">
            <a:noFill/>
          </a:ln>
        </p:spPr>
        <p:txBody>
          <a:bodyPr lIns="0" tIns="0" rIns="0" bIns="0">
            <a:spAutoFit/>
          </a:bodyPr>
          <a:p>
            <a:pPr algn="l" defTabSz="952500">
              <a:buNone/>
            </a:pPr>
            <a:r>
              <a:rPr lang="en-US" altLang="zh-CN" sz="3200" b="1" dirty="0">
                <a:latin typeface="Arial" panose="020B0604020202020204" pitchFamily="34" charset="0"/>
              </a:rPr>
              <a:t>1</a:t>
            </a:r>
            <a:r>
              <a:rPr lang="zh-CN" altLang="en-US" sz="3200" b="1" dirty="0">
                <a:latin typeface="Arial" panose="020B0604020202020204" pitchFamily="34" charset="0"/>
              </a:rPr>
              <a:t>、新华在线介绍：我们能够为您提供什么</a:t>
            </a:r>
            <a:endParaRPr lang="zh-CN" altLang="en-US" sz="1700" b="1" dirty="0">
              <a:latin typeface="Arial" panose="020B0604020202020204" pitchFamily="34" charset="0"/>
            </a:endParaRPr>
          </a:p>
          <a:p>
            <a:pPr algn="l" defTabSz="952500">
              <a:buNone/>
            </a:pPr>
            <a:r>
              <a:rPr lang="en-US" altLang="zh-CN" sz="3200" b="1" dirty="0">
                <a:latin typeface="Arial" panose="020B0604020202020204" pitchFamily="34" charset="0"/>
              </a:rPr>
              <a:t>2</a:t>
            </a:r>
            <a:r>
              <a:rPr lang="zh-CN" altLang="en-US" sz="3200" b="1" dirty="0">
                <a:latin typeface="Arial" panose="020B0604020202020204" pitchFamily="34" charset="0"/>
              </a:rPr>
              <a:t>、</a:t>
            </a:r>
            <a:r>
              <a:rPr lang="en-US" altLang="zh-CN" sz="3200" b="1" dirty="0">
                <a:latin typeface="Arial" panose="020B0604020202020204" pitchFamily="34" charset="0"/>
              </a:rPr>
              <a:t>UNI</a:t>
            </a:r>
            <a:r>
              <a:rPr lang="zh-CN" altLang="en-US" sz="3200" b="1" dirty="0">
                <a:latin typeface="Arial" panose="020B0604020202020204" pitchFamily="34" charset="0"/>
              </a:rPr>
              <a:t>数据库介绍</a:t>
            </a:r>
            <a:endParaRPr lang="zh-CN" altLang="en-US" sz="3200" b="1"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数据库的来源</a:t>
            </a:r>
            <a:endParaRPr lang="zh-CN" altLang="en-US" sz="3200" dirty="0">
              <a:latin typeface="Arial" panose="020B0604020202020204" pitchFamily="34" charset="0"/>
            </a:endParaRPr>
          </a:p>
          <a:p>
            <a:pPr marL="871855" lvl="3" indent="-284480" algn="l" defTabSz="952500" eaLnBrk="1" hangingPunct="1"/>
            <a:r>
              <a:rPr lang="zh-CN" altLang="en-US" sz="3200" dirty="0">
                <a:solidFill>
                  <a:srgbClr val="CC3300"/>
                </a:solidFill>
                <a:latin typeface="Arial" panose="020B0604020202020204" pitchFamily="34" charset="0"/>
              </a:rPr>
              <a:t>数据库的内容及特点</a:t>
            </a:r>
            <a:endParaRPr lang="zh-CN" altLang="en-US" sz="3200" dirty="0">
              <a:solidFill>
                <a:srgbClr val="CC3300"/>
              </a:solidFill>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数据库的使用</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市场活动</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为什么使用“道琼斯财经教育平台</a:t>
            </a:r>
            <a:r>
              <a:rPr lang="en-US" altLang="zh-CN" sz="3200" dirty="0">
                <a:latin typeface="Arial" panose="020B0604020202020204" pitchFamily="34" charset="0"/>
              </a:rPr>
              <a:t>”</a:t>
            </a:r>
            <a:endParaRPr lang="zh-CN" altLang="en-US" sz="32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4"/>
          <p:cNvSpPr>
            <a:spLocks noGrp="1"/>
          </p:cNvSpPr>
          <p:nvPr>
            <p:ph type="body"/>
          </p:nvPr>
        </p:nvSpPr>
        <p:spPr>
          <a:xfrm>
            <a:off x="641350" y="1916113"/>
            <a:ext cx="8693150" cy="2073275"/>
          </a:xfrm>
          <a:ln/>
        </p:spPr>
        <p:txBody>
          <a:bodyPr vert="horz" wrap="square" lIns="0" tIns="0" rIns="0" bIns="0" anchor="t">
            <a:spAutoFit/>
          </a:bodyPr>
          <a:p>
            <a:pPr algn="ctr">
              <a:spcBef>
                <a:spcPct val="20000"/>
              </a:spcBef>
              <a:spcAft>
                <a:spcPct val="20000"/>
              </a:spcAft>
              <a:buNone/>
            </a:pPr>
            <a:r>
              <a:rPr lang="zh-CN" altLang="en-US" sz="4000" dirty="0">
                <a:solidFill>
                  <a:srgbClr val="FF9900"/>
                </a:solidFill>
                <a:latin typeface="楷体_GB2312" pitchFamily="49" charset="-122"/>
                <a:ea typeface="楷体_GB2312" pitchFamily="49" charset="-122"/>
              </a:rPr>
              <a:t>专为高等院校量身打造</a:t>
            </a:r>
            <a:br>
              <a:rPr lang="zh-CN" altLang="en-US" sz="4000" dirty="0">
                <a:solidFill>
                  <a:srgbClr val="FF9900"/>
                </a:solidFill>
                <a:latin typeface="楷体_GB2312" pitchFamily="49" charset="-122"/>
                <a:ea typeface="楷体_GB2312" pitchFamily="49" charset="-122"/>
              </a:rPr>
            </a:br>
            <a:endParaRPr lang="zh-CN" altLang="en-US" sz="4000" dirty="0">
              <a:solidFill>
                <a:srgbClr val="FF9900"/>
              </a:solidFill>
              <a:latin typeface="楷体_GB2312" pitchFamily="49" charset="-122"/>
              <a:ea typeface="楷体_GB2312" pitchFamily="49" charset="-122"/>
            </a:endParaRPr>
          </a:p>
          <a:p>
            <a:pPr algn="ctr">
              <a:spcBef>
                <a:spcPct val="20000"/>
              </a:spcBef>
              <a:spcAft>
                <a:spcPct val="20000"/>
              </a:spcAft>
              <a:buNone/>
            </a:pPr>
            <a:r>
              <a:rPr lang="zh-CN" altLang="en-US" sz="4000" b="0" dirty="0">
                <a:solidFill>
                  <a:srgbClr val="FF9900"/>
                </a:solidFill>
                <a:latin typeface="楷体_GB2312" pitchFamily="49" charset="-122"/>
                <a:ea typeface="楷体_GB2312" pitchFamily="49" charset="-122"/>
              </a:rPr>
              <a:t>			</a:t>
            </a:r>
            <a:r>
              <a:rPr lang="en-US" altLang="zh-CN" sz="4000" b="0" dirty="0">
                <a:solidFill>
                  <a:srgbClr val="FF9900"/>
                </a:solidFill>
                <a:ea typeface="楷体_GB2312" pitchFamily="49" charset="-122"/>
              </a:rPr>
              <a:t>——</a:t>
            </a:r>
            <a:r>
              <a:rPr lang="zh-CN" altLang="en-US" sz="4000" dirty="0">
                <a:solidFill>
                  <a:srgbClr val="FF9900"/>
                </a:solidFill>
                <a:latin typeface="楷体_GB2312" pitchFamily="49" charset="-122"/>
                <a:ea typeface="楷体_GB2312" pitchFamily="49" charset="-122"/>
              </a:rPr>
              <a:t>道琼斯全球财经资讯</a:t>
            </a:r>
            <a:r>
              <a:rPr lang="en-US" altLang="zh-CN" sz="4000" dirty="0">
                <a:solidFill>
                  <a:srgbClr val="FF9900"/>
                </a:solidFill>
                <a:latin typeface="楷体_GB2312" pitchFamily="49" charset="-122"/>
                <a:ea typeface="楷体_GB2312" pitchFamily="49" charset="-122"/>
              </a:rPr>
              <a:t>.</a:t>
            </a:r>
            <a:r>
              <a:rPr lang="zh-CN" altLang="en-US" sz="4000" dirty="0">
                <a:solidFill>
                  <a:srgbClr val="FF9900"/>
                </a:solidFill>
                <a:latin typeface="楷体_GB2312" pitchFamily="49" charset="-122"/>
                <a:ea typeface="楷体_GB2312" pitchFamily="49" charset="-122"/>
              </a:rPr>
              <a:t>教育版</a:t>
            </a:r>
            <a:endParaRPr lang="en-US" altLang="zh-CN" sz="4000" dirty="0">
              <a:solidFill>
                <a:srgbClr val="FF9900"/>
              </a:solidFill>
              <a:latin typeface="楷体_GB2312" pitchFamily="49" charset="-122"/>
              <a:ea typeface="楷体_GB2312" pitchFamily="49" charset="-122"/>
            </a:endParaRPr>
          </a:p>
        </p:txBody>
      </p:sp>
      <p:pic>
        <p:nvPicPr>
          <p:cNvPr id="20483" name="Picture 5" descr="BS00554_"/>
          <p:cNvPicPr>
            <a:picLocks noChangeAspect="1"/>
          </p:cNvPicPr>
          <p:nvPr/>
        </p:nvPicPr>
        <p:blipFill>
          <a:blip r:embed="rId1"/>
          <a:stretch>
            <a:fillRect/>
          </a:stretch>
        </p:blipFill>
        <p:spPr>
          <a:xfrm>
            <a:off x="6464300" y="4519613"/>
            <a:ext cx="2324100" cy="202882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hape 27648"/>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21507" name="Shape 27649"/>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21508" name="Rectangle 6"/>
          <p:cNvSpPr/>
          <p:nvPr/>
        </p:nvSpPr>
        <p:spPr>
          <a:xfrm>
            <a:off x="1079500" y="3086100"/>
            <a:ext cx="7391400" cy="3263900"/>
          </a:xfrm>
          <a:prstGeom prst="rect">
            <a:avLst/>
          </a:prstGeom>
          <a:noFill/>
          <a:ln w="9525">
            <a:noFill/>
          </a:ln>
        </p:spPr>
        <p:txBody>
          <a:bodyPr/>
          <a:p>
            <a:pPr algn="l" eaLnBrk="0" hangingPunct="0">
              <a:lnSpc>
                <a:spcPct val="93000"/>
              </a:lnSpc>
            </a:pPr>
            <a:r>
              <a:rPr lang="zh-CN" altLang="en-US" sz="2800" dirty="0">
                <a:latin typeface="Arial" panose="020B0604020202020204" pitchFamily="34" charset="0"/>
              </a:rPr>
              <a:t>使用方式：</a:t>
            </a:r>
            <a:r>
              <a:rPr lang="en-US" altLang="zh-CN" sz="2800" dirty="0">
                <a:latin typeface="Arial" panose="020B0604020202020204" pitchFamily="34" charset="0"/>
              </a:rPr>
              <a:t>IP</a:t>
            </a:r>
            <a:r>
              <a:rPr lang="zh-CN" altLang="en-US" sz="2800" dirty="0">
                <a:latin typeface="Arial" panose="020B0604020202020204" pitchFamily="34" charset="0"/>
              </a:rPr>
              <a:t>锁定网上浏览的形式</a:t>
            </a:r>
            <a:br>
              <a:rPr lang="zh-CN" altLang="en-US" sz="2800" dirty="0">
                <a:latin typeface="Arial" panose="020B0604020202020204" pitchFamily="34" charset="0"/>
              </a:rPr>
            </a:br>
            <a:r>
              <a:rPr lang="zh-CN" altLang="en-US" sz="2800" dirty="0">
                <a:latin typeface="宋体" panose="02010600030101010101" pitchFamily="2" charset="-122"/>
              </a:rPr>
              <a:t>日更新量：</a:t>
            </a:r>
            <a:r>
              <a:rPr lang="en-US" altLang="zh-CN" sz="2800" dirty="0">
                <a:latin typeface="宋体" panose="02010600030101010101" pitchFamily="2" charset="-122"/>
              </a:rPr>
              <a:t>1600</a:t>
            </a:r>
            <a:r>
              <a:rPr lang="zh-CN" altLang="en-US" sz="2800" dirty="0">
                <a:latin typeface="宋体" panose="02010600030101010101" pitchFamily="2" charset="-122"/>
              </a:rPr>
              <a:t>条</a:t>
            </a:r>
            <a:br>
              <a:rPr lang="zh-CN" altLang="en-US" sz="2800" dirty="0">
                <a:latin typeface="宋体" panose="02010600030101010101" pitchFamily="2" charset="-122"/>
              </a:rPr>
            </a:br>
            <a:r>
              <a:rPr lang="zh-CN" altLang="en-US" sz="2800" dirty="0">
                <a:latin typeface="Arial" panose="020B0604020202020204" pitchFamily="34" charset="0"/>
              </a:rPr>
              <a:t>更新频率：实时更新</a:t>
            </a:r>
            <a:br>
              <a:rPr lang="zh-CN" altLang="en-US" sz="2800" dirty="0">
                <a:latin typeface="Arial" panose="020B0604020202020204" pitchFamily="34" charset="0"/>
              </a:rPr>
            </a:br>
            <a:r>
              <a:rPr lang="zh-CN" altLang="en-US" sz="2800" dirty="0">
                <a:latin typeface="Arial" panose="020B0604020202020204" pitchFamily="34" charset="0"/>
              </a:rPr>
              <a:t>检索范围：追溯道琼斯原文信息</a:t>
            </a:r>
            <a:br>
              <a:rPr lang="zh-CN" altLang="en-US" sz="2800" dirty="0">
                <a:latin typeface="Arial" panose="020B0604020202020204" pitchFamily="34" charset="0"/>
              </a:rPr>
            </a:br>
            <a:r>
              <a:rPr lang="zh-CN" altLang="en-US" sz="2800" dirty="0">
                <a:latin typeface="Arial" panose="020B0604020202020204" pitchFamily="34" charset="0"/>
              </a:rPr>
              <a:t>                  可检索刊物：</a:t>
            </a:r>
            <a:br>
              <a:rPr lang="zh-CN" altLang="en-US" sz="2800" dirty="0">
                <a:latin typeface="Arial" panose="020B0604020202020204" pitchFamily="34" charset="0"/>
              </a:rPr>
            </a:br>
            <a:r>
              <a:rPr lang="zh-CN" altLang="en-US" sz="2800" dirty="0">
                <a:latin typeface="Arial" panose="020B0604020202020204" pitchFamily="34" charset="0"/>
              </a:rPr>
              <a:t>                 </a:t>
            </a:r>
            <a:r>
              <a:rPr lang="zh-CN" altLang="en-US" dirty="0">
                <a:latin typeface="Arial" panose="020B0604020202020204" pitchFamily="34" charset="0"/>
              </a:rPr>
              <a:t>华尔街日报、巴伦周刊等</a:t>
            </a:r>
            <a:br>
              <a:rPr lang="zh-CN" altLang="en-US" sz="2800" dirty="0">
                <a:latin typeface="Arial" panose="020B0604020202020204" pitchFamily="34" charset="0"/>
              </a:rPr>
            </a:br>
            <a:r>
              <a:rPr lang="zh-CN" altLang="en-US" sz="2800" dirty="0">
                <a:latin typeface="宋体" panose="02010600030101010101" pitchFamily="2" charset="-122"/>
              </a:rPr>
              <a:t>全文格式：动态 </a:t>
            </a:r>
            <a:r>
              <a:rPr lang="en-US" altLang="zh-CN" sz="2800" dirty="0">
                <a:latin typeface="宋体" panose="02010600030101010101" pitchFamily="2" charset="-122"/>
              </a:rPr>
              <a:t>HTML</a:t>
            </a:r>
            <a:br>
              <a:rPr lang="en-US" altLang="zh-CN" sz="2800" dirty="0">
                <a:latin typeface="宋体" panose="02010600030101010101" pitchFamily="2" charset="-122"/>
              </a:rPr>
            </a:br>
            <a:r>
              <a:rPr lang="zh-CN" altLang="en-US" sz="2800" dirty="0">
                <a:latin typeface="宋体" panose="02010600030101010101" pitchFamily="2" charset="-122"/>
              </a:rPr>
              <a:t>下载便捷：随时随地、无限量</a:t>
            </a:r>
            <a:r>
              <a:rPr lang="zh-CN" altLang="en-US" sz="2800" dirty="0">
                <a:latin typeface="Arial" panose="020B0604020202020204" pitchFamily="34" charset="0"/>
              </a:rPr>
              <a:t> </a:t>
            </a:r>
            <a:br>
              <a:rPr lang="zh-CN" altLang="en-US" sz="2800" dirty="0">
                <a:latin typeface="Arial" panose="020B0604020202020204" pitchFamily="34" charset="0"/>
              </a:rPr>
            </a:br>
            <a:endParaRPr lang="zh-CN" altLang="en-US" sz="2800" dirty="0">
              <a:latin typeface="Arial" panose="020B0604020202020204" pitchFamily="34" charset="0"/>
            </a:endParaRPr>
          </a:p>
        </p:txBody>
      </p:sp>
      <p:sp>
        <p:nvSpPr>
          <p:cNvPr id="21509" name="Rectangle 7"/>
          <p:cNvSpPr>
            <a:spLocks noGrp="1"/>
          </p:cNvSpPr>
          <p:nvPr>
            <p:ph type="ctrTitle"/>
          </p:nvPr>
        </p:nvSpPr>
        <p:spPr>
          <a:xfrm>
            <a:off x="762000" y="1139825"/>
            <a:ext cx="8013700" cy="1470025"/>
          </a:xfrm>
          <a:ln/>
        </p:spPr>
        <p:txBody>
          <a:bodyPr vert="horz" wrap="square" lIns="0" tIns="0" rIns="0" bIns="0" anchor="t"/>
          <a:p>
            <a:pPr marL="0" indent="0"/>
            <a:r>
              <a:rPr lang="zh-CN" altLang="en-US" sz="4800" b="0" dirty="0">
                <a:solidFill>
                  <a:srgbClr val="FF9900"/>
                </a:solidFill>
                <a:ea typeface="宋体" panose="02010600030101010101" pitchFamily="2" charset="-122"/>
              </a:rPr>
              <a:t>“</a:t>
            </a:r>
            <a:r>
              <a:rPr lang="zh-CN" altLang="en-US" sz="4800" dirty="0">
                <a:solidFill>
                  <a:srgbClr val="FF9900"/>
                </a:solidFill>
                <a:latin typeface="楷体_GB2312" pitchFamily="49" charset="-122"/>
                <a:ea typeface="楷体_GB2312" pitchFamily="49" charset="-122"/>
              </a:rPr>
              <a:t>道琼斯全球资讯教育平台</a:t>
            </a:r>
            <a:r>
              <a:rPr lang="zh-CN" altLang="en-US" sz="4800" dirty="0">
                <a:solidFill>
                  <a:srgbClr val="FF9900"/>
                </a:solidFill>
                <a:ea typeface="楷体_GB2312" pitchFamily="49" charset="-122"/>
              </a:rPr>
              <a:t>”</a:t>
            </a:r>
            <a:br>
              <a:rPr lang="zh-CN" altLang="en-US" sz="4800" dirty="0">
                <a:solidFill>
                  <a:srgbClr val="FF9900"/>
                </a:solidFill>
                <a:latin typeface="楷体_GB2312" pitchFamily="49" charset="-122"/>
                <a:ea typeface="楷体_GB2312" pitchFamily="49" charset="-122"/>
              </a:rPr>
            </a:br>
            <a:r>
              <a:rPr lang="zh-CN" altLang="en-US" sz="4000" dirty="0">
                <a:solidFill>
                  <a:srgbClr val="FF9900"/>
                </a:solidFill>
                <a:latin typeface="楷体_GB2312" pitchFamily="49" charset="-122"/>
                <a:ea typeface="楷体_GB2312" pitchFamily="49" charset="-122"/>
              </a:rPr>
              <a:t>                              </a:t>
            </a:r>
            <a:br>
              <a:rPr lang="zh-CN" altLang="en-US" sz="4000" dirty="0">
                <a:solidFill>
                  <a:srgbClr val="FF9900"/>
                </a:solidFill>
                <a:latin typeface="楷体_GB2312" pitchFamily="49" charset="-122"/>
                <a:ea typeface="楷体_GB2312" pitchFamily="49" charset="-122"/>
              </a:rPr>
            </a:br>
            <a:r>
              <a:rPr lang="zh-CN" altLang="en-US" sz="4000" dirty="0">
                <a:solidFill>
                  <a:srgbClr val="FF9900"/>
                </a:solidFill>
                <a:latin typeface="楷体_GB2312" pitchFamily="49" charset="-122"/>
                <a:ea typeface="楷体_GB2312" pitchFamily="49" charset="-122"/>
              </a:rPr>
              <a:t>              </a:t>
            </a:r>
            <a:r>
              <a:rPr lang="en-US" altLang="zh-CN" sz="4000" dirty="0">
                <a:solidFill>
                  <a:srgbClr val="FF9900"/>
                </a:solidFill>
                <a:latin typeface="楷体_GB2312" pitchFamily="49" charset="-122"/>
                <a:ea typeface="楷体_GB2312" pitchFamily="49" charset="-122"/>
              </a:rPr>
              <a:t>------</a:t>
            </a:r>
            <a:r>
              <a:rPr lang="zh-CN" altLang="en-US" sz="4000" dirty="0">
                <a:solidFill>
                  <a:srgbClr val="FF9900"/>
                </a:solidFill>
                <a:latin typeface="楷体_GB2312" pitchFamily="49" charset="-122"/>
                <a:ea typeface="楷体_GB2312" pitchFamily="49" charset="-122"/>
              </a:rPr>
              <a:t>功能介绍</a:t>
            </a:r>
            <a:endParaRPr lang="zh-CN" altLang="en-US" sz="4000" dirty="0">
              <a:solidFill>
                <a:srgbClr val="FF9900"/>
              </a:solidFill>
              <a:latin typeface="楷体_GB2312" pitchFamily="49" charset="-122"/>
              <a:ea typeface="楷体_GB2312"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3" descr="PPT文档数据库主页.png"/>
          <p:cNvPicPr>
            <a:picLocks noChangeAspect="1"/>
          </p:cNvPicPr>
          <p:nvPr/>
        </p:nvPicPr>
        <p:blipFill>
          <a:blip r:embed="rId1"/>
          <a:stretch>
            <a:fillRect/>
          </a:stretch>
        </p:blipFill>
        <p:spPr>
          <a:xfrm>
            <a:off x="0" y="835025"/>
            <a:ext cx="9144000" cy="6621463"/>
          </a:xfrm>
          <a:prstGeom prst="rect">
            <a:avLst/>
          </a:prstGeom>
          <a:noFill/>
          <a:ln w="9525">
            <a:noFill/>
          </a:ln>
        </p:spPr>
      </p:pic>
      <p:sp>
        <p:nvSpPr>
          <p:cNvPr id="22531" name="椭圆 2"/>
          <p:cNvSpPr/>
          <p:nvPr/>
        </p:nvSpPr>
        <p:spPr>
          <a:xfrm>
            <a:off x="4899025" y="5510213"/>
            <a:ext cx="3708400" cy="1536700"/>
          </a:xfrm>
          <a:prstGeom prst="ellipse">
            <a:avLst/>
          </a:prstGeom>
          <a:solidFill>
            <a:schemeClr val="accent1"/>
          </a:solidFill>
          <a:ln w="19050" cap="flat" cmpd="sng">
            <a:solidFill>
              <a:srgbClr val="FF0000"/>
            </a:solidFill>
            <a:prstDash val="solid"/>
            <a:headEnd type="none" w="med" len="med"/>
            <a:tailEnd type="none" w="med" len="med"/>
          </a:ln>
        </p:spPr>
        <p:txBody>
          <a:bodyPr/>
          <a:p>
            <a:pPr algn="l">
              <a:lnSpc>
                <a:spcPct val="100000"/>
              </a:lnSpc>
              <a:buFont typeface="Wingdings" panose="05000000000000000000" pitchFamily="2" charset="2"/>
              <a:buNone/>
            </a:pPr>
            <a:r>
              <a:rPr lang="zh-CN" altLang="en-US" sz="1700" b="1" dirty="0">
                <a:solidFill>
                  <a:srgbClr val="0000FF"/>
                </a:solidFill>
                <a:latin typeface="微软雅黑" panose="020B0503020204020204" pitchFamily="34" charset="-122"/>
                <a:ea typeface="微软雅黑" panose="020B0503020204020204" pitchFamily="34" charset="-122"/>
              </a:rPr>
              <a:t>数据库首页面展现</a:t>
            </a:r>
            <a:r>
              <a:rPr lang="en-US" altLang="zh-CN" sz="1700" b="1" dirty="0">
                <a:solidFill>
                  <a:srgbClr val="0000FF"/>
                </a:solidFill>
                <a:latin typeface="微软雅黑" panose="020B0503020204020204" pitchFamily="34" charset="-122"/>
                <a:ea typeface="微软雅黑" panose="020B0503020204020204" pitchFamily="34" charset="-122"/>
              </a:rPr>
              <a:t>~</a:t>
            </a:r>
            <a:endParaRPr lang="en-US" altLang="zh-CN" sz="1700" b="1" dirty="0">
              <a:solidFill>
                <a:srgbClr val="0000FF"/>
              </a:solidFill>
              <a:latin typeface="微软雅黑" panose="020B0503020204020204" pitchFamily="34" charset="-122"/>
              <a:ea typeface="微软雅黑" panose="020B0503020204020204" pitchFamily="34" charset="-122"/>
            </a:endParaRPr>
          </a:p>
          <a:p>
            <a:pPr algn="l">
              <a:lnSpc>
                <a:spcPct val="100000"/>
              </a:lnSpc>
              <a:buFont typeface="Wingdings" panose="05000000000000000000" pitchFamily="2" charset="2"/>
              <a:buNone/>
            </a:pPr>
            <a:r>
              <a:rPr lang="zh-CN" altLang="en-US" sz="1700" b="1" dirty="0">
                <a:solidFill>
                  <a:srgbClr val="0000FF"/>
                </a:solidFill>
                <a:latin typeface="微软雅黑" panose="020B0503020204020204" pitchFamily="34" charset="-122"/>
                <a:ea typeface="微软雅黑" panose="020B0503020204020204" pitchFamily="34" charset="-122"/>
              </a:rPr>
              <a:t>尽显经典栏目，以及全国高校师生关注点排行在前面的相关专题</a:t>
            </a:r>
            <a:endParaRPr lang="zh-CN" altLang="en-US" sz="17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页脚占位符 1"/>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23555" name="灯片编号占位符 2"/>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pic>
        <p:nvPicPr>
          <p:cNvPr id="23556" name="Picture 8" descr="C:\Users\My Computer\AppData\Roaming\Tencent\Users\164054039\QQ\WinTemp\RichOle\TLX(PX2HD7JOYWA8PZBY{D1.png"/>
          <p:cNvPicPr>
            <a:picLocks noChangeAspect="1"/>
          </p:cNvPicPr>
          <p:nvPr/>
        </p:nvPicPr>
        <p:blipFill>
          <a:blip r:embed="rId1"/>
          <a:stretch>
            <a:fillRect/>
          </a:stretch>
        </p:blipFill>
        <p:spPr>
          <a:xfrm>
            <a:off x="15875" y="614363"/>
            <a:ext cx="9364663" cy="6243637"/>
          </a:xfrm>
          <a:prstGeom prst="rect">
            <a:avLst/>
          </a:prstGeom>
          <a:noFill/>
          <a:ln w="9525">
            <a:noFill/>
          </a:ln>
        </p:spPr>
      </p:pic>
      <p:sp>
        <p:nvSpPr>
          <p:cNvPr id="23557" name="Oval 1028"/>
          <p:cNvSpPr/>
          <p:nvPr/>
        </p:nvSpPr>
        <p:spPr>
          <a:xfrm>
            <a:off x="0" y="3236913"/>
            <a:ext cx="2133600" cy="909637"/>
          </a:xfrm>
          <a:prstGeom prst="ellipse">
            <a:avLst/>
          </a:prstGeom>
          <a:noFill/>
          <a:ln w="38100" cap="flat" cmpd="sng">
            <a:solidFill>
              <a:srgbClr val="FF0000"/>
            </a:solidFill>
            <a:prstDash val="solid"/>
            <a:headEnd type="none" w="med" len="med"/>
            <a:tailEnd type="none" w="med" len="med"/>
          </a:ln>
        </p:spPr>
        <p:txBody>
          <a:bodyPr anchor="ctr">
            <a:spAutoFit/>
          </a:bodyPr>
          <a:p>
            <a:endParaRPr lang="zh-CN" altLang="en-US" dirty="0">
              <a:latin typeface="Arial" panose="020B0604020202020204" pitchFamily="34" charset="0"/>
            </a:endParaRPr>
          </a:p>
        </p:txBody>
      </p:sp>
      <p:sp>
        <p:nvSpPr>
          <p:cNvPr id="23558" name="线形标注 1 8"/>
          <p:cNvSpPr/>
          <p:nvPr/>
        </p:nvSpPr>
        <p:spPr>
          <a:xfrm>
            <a:off x="3498850" y="1912938"/>
            <a:ext cx="3657600" cy="1651000"/>
          </a:xfrm>
          <a:prstGeom prst="borderCallout1">
            <a:avLst>
              <a:gd name="adj1" fmla="val 18750"/>
              <a:gd name="adj2" fmla="val -8333"/>
              <a:gd name="adj3" fmla="val 112500"/>
              <a:gd name="adj4" fmla="val -38333"/>
            </a:avLst>
          </a:prstGeom>
          <a:solidFill>
            <a:schemeClr val="accent1"/>
          </a:solidFill>
          <a:ln w="38100" cap="flat" cmpd="sng">
            <a:solidFill>
              <a:srgbClr val="33CC33"/>
            </a:solidFill>
            <a:prstDash val="solid"/>
            <a:round/>
            <a:headEnd type="none" w="med" len="med"/>
            <a:tailEnd type="none" w="med" len="med"/>
          </a:ln>
        </p:spPr>
        <p:txBody>
          <a:bodyPr/>
          <a:p>
            <a:pPr algn="l">
              <a:lnSpc>
                <a:spcPts val="2000"/>
              </a:lnSpc>
              <a:buFont typeface="Wingdings" panose="05000000000000000000" pitchFamily="2" charset="2"/>
              <a:buNone/>
            </a:pPr>
            <a:r>
              <a:rPr lang="zh-CN" altLang="en-US" sz="1400" b="1" dirty="0">
                <a:solidFill>
                  <a:srgbClr val="FF0066"/>
                </a:solidFill>
                <a:latin typeface="Arial" panose="020B0604020202020204" pitchFamily="34" charset="0"/>
              </a:rPr>
              <a:t>首页面：</a:t>
            </a:r>
            <a:endParaRPr lang="en-US" altLang="zh-CN" sz="1400" b="1" dirty="0">
              <a:solidFill>
                <a:srgbClr val="FF0066"/>
              </a:solidFill>
              <a:latin typeface="Arial" panose="020B0604020202020204" pitchFamily="34" charset="0"/>
            </a:endParaRPr>
          </a:p>
          <a:p>
            <a:pPr algn="l">
              <a:lnSpc>
                <a:spcPts val="2000"/>
              </a:lnSpc>
              <a:buFont typeface="Wingdings" panose="05000000000000000000" pitchFamily="2" charset="2"/>
              <a:buNone/>
            </a:pPr>
            <a:r>
              <a:rPr lang="en-US" altLang="zh-CN" sz="1400" b="1" dirty="0">
                <a:solidFill>
                  <a:srgbClr val="FF6600"/>
                </a:solidFill>
                <a:latin typeface="Arial" panose="020B0604020202020204" pitchFamily="34" charset="0"/>
              </a:rPr>
              <a:t>1、</a:t>
            </a:r>
            <a:r>
              <a:rPr lang="zh-CN" altLang="en-US" sz="1400" b="1" dirty="0">
                <a:solidFill>
                  <a:srgbClr val="FF6600"/>
                </a:solidFill>
                <a:latin typeface="Arial" panose="020B0604020202020204" pitchFamily="34" charset="0"/>
              </a:rPr>
              <a:t>有数据库的介绍！</a:t>
            </a:r>
            <a:endParaRPr lang="en-US" altLang="zh-CN" sz="1400" b="1" dirty="0">
              <a:solidFill>
                <a:srgbClr val="FF6600"/>
              </a:solidFill>
              <a:latin typeface="Arial" panose="020B0604020202020204" pitchFamily="34" charset="0"/>
            </a:endParaRPr>
          </a:p>
          <a:p>
            <a:pPr algn="l">
              <a:lnSpc>
                <a:spcPts val="2000"/>
              </a:lnSpc>
              <a:buFont typeface="Wingdings" panose="05000000000000000000" pitchFamily="2" charset="2"/>
              <a:buNone/>
            </a:pPr>
            <a:r>
              <a:rPr lang="en-US" altLang="zh-CN" sz="1400" b="1" dirty="0">
                <a:solidFill>
                  <a:srgbClr val="FF6600"/>
                </a:solidFill>
                <a:latin typeface="Arial" panose="020B0604020202020204" pitchFamily="34" charset="0"/>
              </a:rPr>
              <a:t>2、</a:t>
            </a:r>
            <a:r>
              <a:rPr lang="zh-CN" altLang="en-US" sz="1400" b="1" dirty="0">
                <a:solidFill>
                  <a:srgbClr val="FF6600"/>
                </a:solidFill>
                <a:latin typeface="Arial" panose="020B0604020202020204" pitchFamily="34" charset="0"/>
              </a:rPr>
              <a:t>有特别增值服务：精选订阅</a:t>
            </a:r>
            <a:endParaRPr lang="en-US" altLang="zh-CN" sz="1400" b="1" dirty="0">
              <a:solidFill>
                <a:srgbClr val="FF6600"/>
              </a:solidFill>
              <a:latin typeface="Arial" panose="020B0604020202020204" pitchFamily="34" charset="0"/>
            </a:endParaRPr>
          </a:p>
          <a:p>
            <a:pPr algn="l">
              <a:lnSpc>
                <a:spcPts val="2000"/>
              </a:lnSpc>
              <a:buFont typeface="Wingdings" panose="05000000000000000000" pitchFamily="2" charset="2"/>
              <a:buNone/>
            </a:pPr>
            <a:r>
              <a:rPr lang="en-US" altLang="zh-CN" sz="1400" b="1" dirty="0">
                <a:solidFill>
                  <a:srgbClr val="FF6600"/>
                </a:solidFill>
                <a:latin typeface="Arial" panose="020B0604020202020204" pitchFamily="34" charset="0"/>
              </a:rPr>
              <a:t>3、</a:t>
            </a:r>
            <a:r>
              <a:rPr lang="zh-CN" altLang="en-US" sz="1400" b="1" dirty="0">
                <a:solidFill>
                  <a:srgbClr val="FF6600"/>
                </a:solidFill>
                <a:latin typeface="Arial" panose="020B0604020202020204" pitchFamily="34" charset="0"/>
              </a:rPr>
              <a:t>有数据库培训资料！</a:t>
            </a:r>
            <a:endParaRPr lang="en-US" altLang="zh-CN" sz="1400" b="1" dirty="0">
              <a:solidFill>
                <a:srgbClr val="FF6600"/>
              </a:solidFill>
              <a:latin typeface="Arial" panose="020B0604020202020204" pitchFamily="34" charset="0"/>
            </a:endParaRPr>
          </a:p>
          <a:p>
            <a:pPr algn="l">
              <a:lnSpc>
                <a:spcPts val="2000"/>
              </a:lnSpc>
              <a:buFont typeface="Wingdings" panose="05000000000000000000" pitchFamily="2" charset="2"/>
              <a:buNone/>
            </a:pPr>
            <a:r>
              <a:rPr lang="en-US" altLang="zh-CN" sz="1400" b="1" dirty="0">
                <a:solidFill>
                  <a:srgbClr val="FF0066"/>
                </a:solidFill>
                <a:latin typeface="Arial" panose="020B0604020202020204" pitchFamily="34" charset="0"/>
              </a:rPr>
              <a:t>PS</a:t>
            </a:r>
            <a:r>
              <a:rPr lang="zh-CN" altLang="en-US" sz="1400" b="1" dirty="0">
                <a:solidFill>
                  <a:srgbClr val="FF0066"/>
                </a:solidFill>
                <a:latin typeface="Arial" panose="020B0604020202020204" pitchFamily="34" charset="0"/>
              </a:rPr>
              <a:t>：</a:t>
            </a:r>
            <a:r>
              <a:rPr lang="zh-CN" altLang="en-US" sz="1400" b="1" dirty="0">
                <a:solidFill>
                  <a:srgbClr val="FF6600"/>
                </a:solidFill>
                <a:latin typeface="Arial" panose="020B0604020202020204" pitchFamily="34" charset="0"/>
              </a:rPr>
              <a:t>特别关注：每年在全国举办的</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道琼斯英语之旅竞赛！</a:t>
            </a:r>
            <a:endParaRPr lang="en-US" altLang="zh-CN" sz="1400" b="1" dirty="0">
              <a:solidFill>
                <a:srgbClr val="FF66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Shape 625665"/>
          <p:cNvSpPr/>
          <p:nvPr/>
        </p:nvSpPr>
        <p:spPr>
          <a:xfrm>
            <a:off x="679450" y="885825"/>
            <a:ext cx="7880350" cy="661988"/>
          </a:xfrm>
          <a:prstGeom prst="rect">
            <a:avLst/>
          </a:prstGeom>
          <a:noFill/>
          <a:ln w="9525">
            <a:noFill/>
          </a:ln>
        </p:spPr>
        <p:txBody>
          <a:bodyPr lIns="0" tIns="0" rIns="0" bIns="0"/>
          <a:p>
            <a:pPr marL="342900" indent="-342900">
              <a:lnSpc>
                <a:spcPct val="93000"/>
              </a:lnSpc>
              <a:buNone/>
            </a:pPr>
            <a:r>
              <a:rPr lang="zh-CN" altLang="en-US" sz="4000" b="1" dirty="0">
                <a:solidFill>
                  <a:schemeClr val="accent1"/>
                </a:solidFill>
                <a:latin typeface="Arial" panose="020B0604020202020204" pitchFamily="34" charset="0"/>
              </a:rPr>
              <a:t>提     纲</a:t>
            </a:r>
            <a:endParaRPr lang="zh-CN" altLang="en-US" sz="2100" b="1" dirty="0">
              <a:solidFill>
                <a:schemeClr val="tx2"/>
              </a:solidFill>
              <a:latin typeface="Arial" panose="020B0604020202020204" pitchFamily="34" charset="0"/>
            </a:endParaRPr>
          </a:p>
        </p:txBody>
      </p:sp>
      <p:sp>
        <p:nvSpPr>
          <p:cNvPr id="9219" name="Shape 625666"/>
          <p:cNvSpPr/>
          <p:nvPr/>
        </p:nvSpPr>
        <p:spPr>
          <a:xfrm>
            <a:off x="412750" y="1535113"/>
            <a:ext cx="7880350" cy="5122862"/>
          </a:xfrm>
          <a:prstGeom prst="rect">
            <a:avLst/>
          </a:prstGeom>
          <a:noFill/>
          <a:ln w="9525">
            <a:noFill/>
          </a:ln>
        </p:spPr>
        <p:txBody>
          <a:bodyPr lIns="0" tIns="0" rIns="0" bIns="0">
            <a:spAutoFit/>
          </a:bodyPr>
          <a:p>
            <a:pPr algn="l" defTabSz="952500">
              <a:buNone/>
            </a:pPr>
            <a:r>
              <a:rPr lang="en-US" altLang="zh-CN" sz="3200" b="1" dirty="0">
                <a:latin typeface="Arial" panose="020B0604020202020204" pitchFamily="34" charset="0"/>
              </a:rPr>
              <a:t>1</a:t>
            </a:r>
            <a:r>
              <a:rPr lang="zh-CN" altLang="en-US" sz="3200" b="1" dirty="0">
                <a:latin typeface="Arial" panose="020B0604020202020204" pitchFamily="34" charset="0"/>
              </a:rPr>
              <a:t>、</a:t>
            </a:r>
            <a:r>
              <a:rPr lang="zh-CN" altLang="en-US" sz="3200" b="1" dirty="0">
                <a:solidFill>
                  <a:srgbClr val="CC3300"/>
                </a:solidFill>
                <a:latin typeface="Arial" panose="020B0604020202020204" pitchFamily="34" charset="0"/>
              </a:rPr>
              <a:t>新华在线介绍：我们能够为您提供什么</a:t>
            </a:r>
            <a:endParaRPr lang="zh-CN" altLang="en-US" sz="1700" b="1" dirty="0">
              <a:solidFill>
                <a:srgbClr val="CC3300"/>
              </a:solidFill>
              <a:latin typeface="Arial" panose="020B0604020202020204" pitchFamily="34" charset="0"/>
            </a:endParaRPr>
          </a:p>
          <a:p>
            <a:pPr algn="l" defTabSz="952500">
              <a:buNone/>
            </a:pPr>
            <a:r>
              <a:rPr lang="en-US" altLang="zh-CN" sz="3200" b="1" dirty="0">
                <a:latin typeface="Arial" panose="020B0604020202020204" pitchFamily="34" charset="0"/>
              </a:rPr>
              <a:t>2</a:t>
            </a:r>
            <a:r>
              <a:rPr lang="zh-CN" altLang="en-US" sz="3200" b="1" dirty="0">
                <a:latin typeface="Arial" panose="020B0604020202020204" pitchFamily="34" charset="0"/>
              </a:rPr>
              <a:t>、</a:t>
            </a:r>
            <a:r>
              <a:rPr lang="en-US" altLang="zh-CN" sz="3200" b="1" dirty="0">
                <a:latin typeface="Arial" panose="020B0604020202020204" pitchFamily="34" charset="0"/>
              </a:rPr>
              <a:t>UNI</a:t>
            </a:r>
            <a:r>
              <a:rPr lang="zh-CN" altLang="en-US" sz="3200" b="1" dirty="0">
                <a:latin typeface="Arial" panose="020B0604020202020204" pitchFamily="34" charset="0"/>
              </a:rPr>
              <a:t>数据库介绍</a:t>
            </a:r>
            <a:endParaRPr lang="zh-CN" altLang="en-US" sz="3200" b="1"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数据库的来源</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数据库的内容及特点</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数据库的使用</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市场活动</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为什么使用“道琼斯财经教育平台</a:t>
            </a:r>
            <a:r>
              <a:rPr lang="en-US" altLang="zh-CN" sz="3200" dirty="0">
                <a:latin typeface="Arial" panose="020B0604020202020204" pitchFamily="34" charset="0"/>
              </a:rPr>
              <a:t>”</a:t>
            </a:r>
            <a:endParaRPr lang="zh-CN" altLang="en-US" sz="32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hape 29697"/>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24579" name="Shape 619521"/>
          <p:cNvSpPr>
            <a:spLocks noGrp="1"/>
          </p:cNvSpPr>
          <p:nvPr>
            <p:ph type="title"/>
          </p:nvPr>
        </p:nvSpPr>
        <p:spPr>
          <a:xfrm>
            <a:off x="1263650" y="936625"/>
            <a:ext cx="7880350" cy="661988"/>
          </a:xfrm>
          <a:ln/>
        </p:spPr>
        <p:txBody>
          <a:bodyPr vert="horz" wrap="square" lIns="0" tIns="0" rIns="0" bIns="0" anchor="t"/>
          <a:p>
            <a:pPr marL="0" indent="0" defTabSz="914400" eaLnBrk="1" hangingPunct="1"/>
            <a:r>
              <a:rPr lang="zh-CN" altLang="en-US" sz="2400" dirty="0">
                <a:solidFill>
                  <a:schemeClr val="bg1"/>
                </a:solidFill>
                <a:latin typeface="黑体" panose="02010609060101010101" pitchFamily="2" charset="-122"/>
                <a:ea typeface="黑体" panose="02010609060101010101" pitchFamily="2" charset="-122"/>
              </a:rPr>
              <a:t>道琼斯全球资讯</a:t>
            </a:r>
            <a:r>
              <a:rPr lang="en-US" altLang="zh-CN" sz="2400" dirty="0">
                <a:solidFill>
                  <a:schemeClr val="bg1"/>
                </a:solidFill>
                <a:latin typeface="黑体" panose="02010609060101010101" pitchFamily="2" charset="-122"/>
                <a:ea typeface="黑体" panose="02010609060101010101" pitchFamily="2" charset="-122"/>
              </a:rPr>
              <a:t>.</a:t>
            </a:r>
            <a:r>
              <a:rPr lang="zh-CN" altLang="en-US" sz="2400" dirty="0">
                <a:solidFill>
                  <a:schemeClr val="bg1"/>
                </a:solidFill>
                <a:latin typeface="黑体" panose="02010609060101010101" pitchFamily="2" charset="-122"/>
                <a:ea typeface="黑体" panose="02010609060101010101" pitchFamily="2" charset="-122"/>
              </a:rPr>
              <a:t>教育版栏目介绍</a:t>
            </a:r>
            <a:endParaRPr lang="zh-CN" altLang="en-US" sz="2400" dirty="0">
              <a:ea typeface="宋体" panose="02010600030101010101" pitchFamily="2" charset="-122"/>
            </a:endParaRPr>
          </a:p>
        </p:txBody>
      </p:sp>
      <p:sp>
        <p:nvSpPr>
          <p:cNvPr id="619524" name="Rectangle 619523"/>
          <p:cNvSpPr>
            <a:spLocks noChangeArrowheads="1"/>
          </p:cNvSpPr>
          <p:nvPr/>
        </p:nvSpPr>
        <p:spPr bwMode="auto">
          <a:xfrm>
            <a:off x="0" y="1228725"/>
            <a:ext cx="7569200" cy="6248400"/>
          </a:xfrm>
          <a:prstGeom prst="rect">
            <a:avLst/>
          </a:prstGeom>
          <a:noFill/>
          <a:ln w="9525" algn="ctr">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1" action="ppaction://hlinksldjump"/>
              </a:rPr>
              <a:t>特色专栏</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：华尔街日报系列精品专栏荟萃</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2" action="ppaction://hlinksldjump"/>
              </a:rPr>
              <a:t>专题报道</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：财经大事信息整合 观点评述</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3" action="ppaction://hlinksldjump"/>
              </a:rPr>
              <a:t>中国经济参考</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：经济报导  经济观察与评论</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sng" strike="noStrike" kern="1200" cap="none" spc="0" normalizeH="0" baseline="0" noProof="0" dirty="0">
                <a:ln>
                  <a:noFill/>
                </a:ln>
                <a:solidFill>
                  <a:schemeClr va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4" action="ppaction://hlinksldjump"/>
              </a:rPr>
              <a:t>亚太</a:t>
            </a:r>
            <a:r>
              <a:rPr kumimoji="1" lang="zh-CN" altLang="en-US" sz="2000" b="1" i="0" u="sng" strike="noStrike" kern="1200" cap="none" spc="0" normalizeH="0" baseline="0" noProof="0" dirty="0">
                <a:ln>
                  <a:noFill/>
                </a:ln>
                <a:solidFill>
                  <a:schemeClr val="bg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4" action="ppaction://hlinksldjump"/>
              </a:rPr>
              <a:t>财经</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 财经要闻  经济数据  经济报导  财经评论</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sng" strike="noStrike" kern="1200" cap="none" spc="0" normalizeH="0" baseline="0" noProof="0" dirty="0">
                <a:ln>
                  <a:noFill/>
                </a:ln>
                <a:solidFill>
                  <a:schemeClr va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5" action="ppaction://hlinksldjump"/>
              </a:rPr>
              <a:t>美洲财经</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 华尔街财经要闻  美加财经  南美洲财经</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sng" strike="noStrike" kern="1200" cap="none" spc="0" normalizeH="0" baseline="0" noProof="0" dirty="0">
                <a:ln>
                  <a:noFill/>
                </a:ln>
                <a:solidFill>
                  <a:schemeClr va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6" action="ppaction://hlinksldjump"/>
              </a:rPr>
              <a:t>欧洲财经</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hlinkClick r:id="rId6" action="ppaction://hlinksldjump"/>
              </a:rPr>
              <a:t>: </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财经要闻  经济数据  经济报导  财经评论</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 action="ppaction://noaction"/>
              </a:rPr>
              <a:t>政治与经济</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：社论文章、特约专栏 </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7" action="ppaction://hlinksldjump"/>
              </a:rPr>
              <a:t>央行观察</a:t>
            </a: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：主要国家央行货币政策变化及取向</a:t>
            </a:r>
            <a:endPar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8" action="ppaction://hlinksldjump"/>
              </a:rPr>
              <a:t>行业聚焦</a:t>
            </a: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：高科技  能源  银行  保险行业走向</a:t>
            </a:r>
            <a:endPar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9" action="ppaction://hlinksldjump"/>
              </a:rPr>
              <a:t>经营之道</a:t>
            </a: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：国际大型公司经营管理、重组并购 </a:t>
            </a:r>
            <a:endPar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10" action="ppaction://hlinksldjump"/>
              </a:rPr>
              <a:t>股票市场</a:t>
            </a: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全球股市、汇市、债市、商品、货币市场资讯</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sng" strike="noStrike" kern="1200" cap="none" spc="0" normalizeH="0" baseline="0" noProof="0" dirty="0">
                <a:ln>
                  <a:noFill/>
                </a:ln>
                <a:solidFill>
                  <a:schemeClr va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11" action="ppaction://hlinksldjump"/>
              </a:rPr>
              <a:t>外汇市场</a:t>
            </a: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1" lang="zh-CN" altLang="en-US" sz="20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各地汇市  汇市评析  银行间汇率</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sng" strike="noStrike" kern="1200" cap="none" spc="0" normalizeH="0" baseline="0" noProof="0" dirty="0">
                <a:ln>
                  <a:noFill/>
                </a:ln>
                <a:solidFill>
                  <a:schemeClr va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 action="ppaction://noaction"/>
              </a:rPr>
              <a:t>商品市场</a:t>
            </a: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现货市场  期货市场 金属市场</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sng" strike="noStrike" kern="1200" cap="none" spc="0" normalizeH="0" baseline="0" noProof="0" dirty="0">
                <a:ln>
                  <a:noFill/>
                </a:ln>
                <a:solidFill>
                  <a:schemeClr va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 action="ppaction://noaction"/>
              </a:rPr>
              <a:t>债券市场</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   债券市场的实时资讯  深度分析评论</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12" action="ppaction://hlinksldjump"/>
              </a:rPr>
              <a:t>货币市场</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hlinkClick r:id="rId12" action="ppaction://hlinksldjump"/>
              </a:rPr>
              <a:t>:   </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货币市场的实时新闻  分析及评论</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 action="ppaction://noaction"/>
              </a:rPr>
              <a:t>职场专版</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：公司用人之道、个人谋职就业、职场发展指导</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 action="ppaction://noaction"/>
              </a:rPr>
              <a:t>个人理财</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：提供国外个人理财的最新理念 </a:t>
            </a:r>
            <a:endPar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sng" strike="noStrike" kern="1200" cap="none" spc="0" normalizeH="0" baseline="0" noProof="0" dirty="0">
                <a:ln>
                  <a:noFill/>
                </a:ln>
                <a:solidFill>
                  <a:schemeClr va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rId13" action="ppaction://hlinksldjump"/>
              </a:rPr>
              <a:t>生活方式</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：了解外国人的生活方式</a:t>
            </a:r>
            <a:endPar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hlinkClick r:id="" action="ppaction://noaction"/>
              </a:rPr>
              <a:t>检索</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：分为全文检索、高级检索，功能强大而便捷</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订阅</a:t>
            </a:r>
            <a:r>
              <a:rPr kumimoji="1"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a:t>
            </a:r>
            <a:r>
              <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为没有上网条件的用户提供电子服务</a:t>
            </a:r>
            <a:endParaRPr kumimoji="1"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4581" name="Action Button: Beginning 29700">
            <a:hlinkClick r:id="" action="ppaction://noaction"/>
          </p:cNvPr>
          <p:cNvSpPr/>
          <p:nvPr/>
        </p:nvSpPr>
        <p:spPr>
          <a:xfrm>
            <a:off x="8382000" y="6400800"/>
            <a:ext cx="304800" cy="228600"/>
          </a:xfrm>
          <a:prstGeom prst="actionButtonBeginning">
            <a:avLst/>
          </a:prstGeom>
          <a:noFill/>
          <a:ln w="9525" cap="flat" cmpd="sng">
            <a:solidFill>
              <a:srgbClr val="3366FF"/>
            </a:solidFill>
            <a:prstDash val="solid"/>
            <a:miter/>
            <a:headEnd type="none" w="med" len="med"/>
            <a:tailEnd type="none" w="med" len="med"/>
          </a:ln>
        </p:spPr>
        <p:txBody>
          <a:bodyPr anchor="ctr">
            <a:spAutoFit/>
          </a:bodyPr>
          <a:p>
            <a:pPr algn="l">
              <a:lnSpc>
                <a:spcPct val="100000"/>
              </a:lnSpc>
              <a:buNone/>
            </a:pPr>
            <a:endParaRPr lang="zh-CN" altLang="en-US" sz="1800" dirty="0">
              <a:solidFill>
                <a:srgbClr val="000000"/>
              </a:solidFill>
              <a:latin typeface="Arial" panose="020B0604020202020204" pitchFamily="34" charset="0"/>
            </a:endParaRPr>
          </a:p>
        </p:txBody>
      </p:sp>
      <p:sp>
        <p:nvSpPr>
          <p:cNvPr id="24582" name="椭圆 6"/>
          <p:cNvSpPr/>
          <p:nvPr/>
        </p:nvSpPr>
        <p:spPr>
          <a:xfrm>
            <a:off x="7734300" y="887413"/>
            <a:ext cx="1409700" cy="3530600"/>
          </a:xfrm>
          <a:prstGeom prst="ellipse">
            <a:avLst/>
          </a:prstGeom>
          <a:solidFill>
            <a:schemeClr val="accent1"/>
          </a:solidFill>
          <a:ln w="28575" cap="flat" cmpd="sng">
            <a:solidFill>
              <a:srgbClr val="C00000"/>
            </a:solidFill>
            <a:prstDash val="solid"/>
            <a:headEnd type="none" w="med" len="med"/>
            <a:tailEnd type="none" w="med" len="med"/>
          </a:ln>
        </p:spPr>
        <p:txBody>
          <a:bodyPr/>
          <a:p>
            <a:pPr>
              <a:buFont typeface="Wingdings" panose="05000000000000000000" pitchFamily="2" charset="2"/>
              <a:buNone/>
            </a:pPr>
            <a:r>
              <a:rPr lang="zh-CN" altLang="en-US" sz="1700" b="1" dirty="0">
                <a:solidFill>
                  <a:srgbClr val="FF9900"/>
                </a:solidFill>
                <a:latin typeface="微软雅黑" panose="020B0503020204020204" pitchFamily="34" charset="-122"/>
                <a:ea typeface="微软雅黑" panose="020B0503020204020204" pitchFamily="34" charset="-122"/>
              </a:rPr>
              <a:t>数据库包含18个栏目，每个栏目下又设相关子栏目</a:t>
            </a:r>
            <a:endParaRPr lang="zh-CN" altLang="en-US" sz="1700" dirty="0">
              <a:latin typeface="Arial" panose="020B0604020202020204" pitchFamily="34" charset="0"/>
            </a:endParaRPr>
          </a:p>
        </p:txBody>
      </p:sp>
      <p:sp>
        <p:nvSpPr>
          <p:cNvPr id="24583" name="椭圆 7"/>
          <p:cNvSpPr/>
          <p:nvPr/>
        </p:nvSpPr>
        <p:spPr>
          <a:xfrm>
            <a:off x="4730750" y="4564063"/>
            <a:ext cx="4368800" cy="1663700"/>
          </a:xfrm>
          <a:prstGeom prst="ellipse">
            <a:avLst/>
          </a:prstGeom>
          <a:solidFill>
            <a:schemeClr val="accent1"/>
          </a:solidFill>
          <a:ln w="28575" cap="flat" cmpd="sng">
            <a:solidFill>
              <a:srgbClr val="C00000"/>
            </a:solidFill>
            <a:prstDash val="solid"/>
            <a:headEnd type="none" w="med" len="med"/>
            <a:tailEnd type="none" w="med" len="med"/>
          </a:ln>
        </p:spPr>
        <p:txBody>
          <a:bodyPr/>
          <a:p>
            <a:pPr>
              <a:lnSpc>
                <a:spcPts val="2500"/>
              </a:lnSpc>
              <a:buFont typeface="Wingdings" panose="05000000000000000000" pitchFamily="2" charset="2"/>
              <a:buNone/>
            </a:pPr>
            <a:r>
              <a:rPr lang="zh-CN" altLang="en-US" sz="1700" b="1" dirty="0">
                <a:solidFill>
                  <a:srgbClr val="FF9900"/>
                </a:solidFill>
                <a:latin typeface="微软雅黑" panose="020B0503020204020204" pitchFamily="34" charset="-122"/>
                <a:ea typeface="微软雅黑" panose="020B0503020204020204" pitchFamily="34" charset="-122"/>
              </a:rPr>
              <a:t>内容涵盖全球五大洲，</a:t>
            </a:r>
            <a:endParaRPr lang="en-US" altLang="zh-CN" sz="1700" b="1" dirty="0">
              <a:solidFill>
                <a:srgbClr val="FF9900"/>
              </a:solidFill>
              <a:latin typeface="微软雅黑" panose="020B0503020204020204" pitchFamily="34" charset="-122"/>
              <a:ea typeface="微软雅黑" panose="020B0503020204020204" pitchFamily="34" charset="-122"/>
            </a:endParaRPr>
          </a:p>
          <a:p>
            <a:pPr>
              <a:lnSpc>
                <a:spcPts val="2500"/>
              </a:lnSpc>
              <a:buFont typeface="Wingdings" panose="05000000000000000000" pitchFamily="2" charset="2"/>
              <a:buNone/>
            </a:pPr>
            <a:r>
              <a:rPr lang="zh-CN" altLang="en-US" sz="1700" b="1" dirty="0">
                <a:solidFill>
                  <a:srgbClr val="FF9900"/>
                </a:solidFill>
                <a:latin typeface="微软雅黑" panose="020B0503020204020204" pitchFamily="34" charset="-122"/>
                <a:ea typeface="微软雅黑" panose="020B0503020204020204" pitchFamily="34" charset="-122"/>
              </a:rPr>
              <a:t>报道一切有可能影响经济的经济事件，政治事件、社会事件</a:t>
            </a:r>
            <a:endParaRPr lang="zh-CN" altLang="en-US" sz="1700" b="1" dirty="0">
              <a:solidFill>
                <a:srgbClr val="FF99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Oval 4"/>
          <p:cNvSpPr/>
          <p:nvPr/>
        </p:nvSpPr>
        <p:spPr>
          <a:xfrm>
            <a:off x="0" y="2520950"/>
            <a:ext cx="989013" cy="328613"/>
          </a:xfrm>
          <a:prstGeom prst="ellipse">
            <a:avLst/>
          </a:prstGeom>
          <a:noFill/>
          <a:ln w="9525">
            <a:noFill/>
          </a:ln>
        </p:spPr>
        <p:txBody>
          <a:bodyPr wrap="none" lIns="0" tIns="0" rIns="0" bIns="0" anchor="ctr">
            <a:spAutoFit/>
          </a:bodyPr>
          <a:p>
            <a:endParaRPr lang="zh-CN" altLang="en-US" dirty="0">
              <a:latin typeface="Arial" panose="020B0604020202020204" pitchFamily="34" charset="0"/>
            </a:endParaRPr>
          </a:p>
        </p:txBody>
      </p:sp>
      <p:sp>
        <p:nvSpPr>
          <p:cNvPr id="25603" name="Text Box 8"/>
          <p:cNvSpPr txBox="1"/>
          <p:nvPr/>
        </p:nvSpPr>
        <p:spPr>
          <a:xfrm>
            <a:off x="2844800" y="3429000"/>
            <a:ext cx="4762500" cy="547688"/>
          </a:xfrm>
          <a:prstGeom prst="rect">
            <a:avLst/>
          </a:prstGeom>
          <a:noFill/>
          <a:ln w="9525">
            <a:noFill/>
          </a:ln>
        </p:spPr>
        <p:txBody>
          <a:bodyPr lIns="0" tIns="0" rIns="0" bIns="0">
            <a:spAutoFit/>
          </a:bodyPr>
          <a:p>
            <a:pPr algn="l">
              <a:spcBef>
                <a:spcPct val="50000"/>
              </a:spcBef>
            </a:pPr>
            <a:endParaRPr lang="zh-CN" altLang="en-US" dirty="0">
              <a:latin typeface="Arial" panose="020B0604020202020204" pitchFamily="34" charset="0"/>
            </a:endParaRPr>
          </a:p>
        </p:txBody>
      </p:sp>
      <p:sp>
        <p:nvSpPr>
          <p:cNvPr id="25604" name="Action Button: Beginning 29700">
            <a:hlinkClick r:id="" action="ppaction://noaction"/>
          </p:cNvPr>
          <p:cNvSpPr/>
          <p:nvPr/>
        </p:nvSpPr>
        <p:spPr>
          <a:xfrm>
            <a:off x="8382000" y="6980238"/>
            <a:ext cx="304800" cy="390525"/>
          </a:xfrm>
          <a:prstGeom prst="actionButtonBeginning">
            <a:avLst/>
          </a:prstGeom>
          <a:noFill/>
          <a:ln w="9525" cap="flat" cmpd="sng">
            <a:solidFill>
              <a:srgbClr val="3366FF"/>
            </a:solidFill>
            <a:prstDash val="solid"/>
            <a:miter/>
            <a:headEnd type="none" w="med" len="med"/>
            <a:tailEnd type="none" w="med" len="med"/>
          </a:ln>
        </p:spPr>
        <p:txBody>
          <a:bodyPr anchor="ctr">
            <a:spAutoFit/>
          </a:bodyPr>
          <a:p>
            <a:pPr algn="l">
              <a:lnSpc>
                <a:spcPct val="100000"/>
              </a:lnSpc>
              <a:buNone/>
            </a:pPr>
            <a:endParaRPr lang="zh-CN" altLang="en-US" sz="1800" dirty="0">
              <a:solidFill>
                <a:srgbClr val="000000"/>
              </a:solidFill>
              <a:latin typeface="Arial" panose="020B0604020202020204" pitchFamily="34" charset="0"/>
            </a:endParaRPr>
          </a:p>
        </p:txBody>
      </p:sp>
      <p:sp>
        <p:nvSpPr>
          <p:cNvPr id="25605" name="Action Button: Beginning 29700">
            <a:hlinkClick r:id="" action="ppaction://noaction"/>
          </p:cNvPr>
          <p:cNvSpPr/>
          <p:nvPr/>
        </p:nvSpPr>
        <p:spPr>
          <a:xfrm>
            <a:off x="8496300" y="6692900"/>
            <a:ext cx="666750" cy="368300"/>
          </a:xfrm>
          <a:prstGeom prst="actionButtonBeginning">
            <a:avLst/>
          </a:prstGeom>
          <a:noFill/>
          <a:ln w="9525" cap="flat" cmpd="sng">
            <a:solidFill>
              <a:srgbClr val="3366FF"/>
            </a:solidFill>
            <a:prstDash val="solid"/>
            <a:miter/>
            <a:headEnd type="none" w="med" len="med"/>
            <a:tailEnd type="none" w="med" len="med"/>
          </a:ln>
        </p:spPr>
        <p:txBody>
          <a:bodyPr anchor="ctr">
            <a:spAutoFit/>
          </a:bodyPr>
          <a:p>
            <a:pPr algn="l">
              <a:lnSpc>
                <a:spcPct val="100000"/>
              </a:lnSpc>
              <a:buNone/>
            </a:pPr>
            <a:endParaRPr lang="zh-CN" altLang="en-US" sz="1800" dirty="0">
              <a:solidFill>
                <a:srgbClr val="000000"/>
              </a:solidFill>
              <a:latin typeface="Arial" panose="020B0604020202020204" pitchFamily="34" charset="0"/>
            </a:endParaRPr>
          </a:p>
        </p:txBody>
      </p:sp>
      <p:sp>
        <p:nvSpPr>
          <p:cNvPr id="25606" name="圆角矩形标注 9"/>
          <p:cNvSpPr/>
          <p:nvPr/>
        </p:nvSpPr>
        <p:spPr>
          <a:xfrm>
            <a:off x="3095625" y="-1333500"/>
            <a:ext cx="3479800" cy="1333500"/>
          </a:xfrm>
          <a:prstGeom prst="wedgeRoundRectCallout">
            <a:avLst>
              <a:gd name="adj1" fmla="val -20833"/>
              <a:gd name="adj2" fmla="val 62500"/>
              <a:gd name="adj3" fmla="val 16667"/>
            </a:avLst>
          </a:prstGeom>
          <a:solidFill>
            <a:schemeClr val="accent1"/>
          </a:solidFill>
          <a:ln w="38100" cap="flat" cmpd="sng">
            <a:solidFill>
              <a:srgbClr val="33CC33"/>
            </a:solidFill>
            <a:prstDash val="solid"/>
            <a:round/>
            <a:headEnd type="none" w="med" len="med"/>
            <a:tailEnd type="none" w="med" len="med"/>
          </a:ln>
        </p:spPr>
        <p:txBody>
          <a:bodyPr/>
          <a:p>
            <a:pPr>
              <a:lnSpc>
                <a:spcPct val="100000"/>
              </a:lnSpc>
              <a:buFont typeface="Wingdings" panose="05000000000000000000" pitchFamily="2" charset="2"/>
              <a:buNone/>
            </a:pPr>
            <a:r>
              <a:rPr lang="zh-CN" altLang="en-US" sz="1400" b="1" dirty="0">
                <a:solidFill>
                  <a:srgbClr val="FF6600"/>
                </a:solidFill>
                <a:latin typeface="Arial" panose="020B0604020202020204" pitchFamily="34" charset="0"/>
              </a:rPr>
              <a:t>含道琼斯旗下的</a:t>
            </a:r>
            <a:r>
              <a:rPr lang="en-US" altLang="zh-CN" sz="1400" b="1" dirty="0">
                <a:solidFill>
                  <a:srgbClr val="FF6600"/>
                </a:solidFill>
                <a:latin typeface="Arial" panose="020B0604020202020204" pitchFamily="34" charset="0"/>
              </a:rPr>
              <a:t>6</a:t>
            </a:r>
            <a:r>
              <a:rPr lang="zh-CN" altLang="en-US" sz="1400" b="1" dirty="0">
                <a:solidFill>
                  <a:srgbClr val="FF6600"/>
                </a:solidFill>
                <a:latin typeface="Arial" panose="020B0604020202020204" pitchFamily="34" charset="0"/>
              </a:rPr>
              <a:t>大特色媒体</a:t>
            </a:r>
            <a:r>
              <a:rPr lang="en-US" altLang="zh-CN" sz="1400" b="1" dirty="0">
                <a:solidFill>
                  <a:srgbClr val="FF6600"/>
                </a:solidFill>
                <a:latin typeface="Arial" panose="020B0604020202020204" pitchFamily="34" charset="0"/>
              </a:rPr>
              <a:t>~</a:t>
            </a:r>
            <a:endParaRPr lang="en-US" altLang="zh-CN" sz="1400" b="1" dirty="0">
              <a:solidFill>
                <a:srgbClr val="FF6600"/>
              </a:solidFill>
              <a:latin typeface="Arial" panose="020B0604020202020204" pitchFamily="34" charset="0"/>
            </a:endParaRPr>
          </a:p>
          <a:p>
            <a:pPr>
              <a:lnSpc>
                <a:spcPct val="100000"/>
              </a:lnSpc>
              <a:buFont typeface="Wingdings" panose="05000000000000000000" pitchFamily="2" charset="2"/>
              <a:buNone/>
            </a:pPr>
            <a:r>
              <a:rPr lang="zh-CN" altLang="en-US" sz="1400" b="1" dirty="0">
                <a:solidFill>
                  <a:srgbClr val="FF6600"/>
                </a:solidFill>
                <a:latin typeface="Arial" panose="020B0604020202020204" pitchFamily="34" charset="0"/>
              </a:rPr>
              <a:t>华尔街日报</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亚洲华尔街日报</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华尔街日报欧洲版</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巴伦周刊</a:t>
            </a:r>
            <a:r>
              <a:rPr lang="en-US" altLang="zh-CN" sz="1400" b="1" dirty="0">
                <a:solidFill>
                  <a:srgbClr val="FF6600"/>
                </a:solidFill>
                <a:latin typeface="Arial" panose="020B0604020202020204" pitchFamily="34" charset="0"/>
              </a:rPr>
              <a:t>》、</a:t>
            </a:r>
            <a:endParaRPr lang="en-US" altLang="zh-CN" sz="1400" b="1" dirty="0">
              <a:solidFill>
                <a:srgbClr val="FF6600"/>
              </a:solidFill>
              <a:latin typeface="Arial" panose="020B0604020202020204" pitchFamily="34" charset="0"/>
            </a:endParaRPr>
          </a:p>
          <a:p>
            <a:pPr>
              <a:lnSpc>
                <a:spcPct val="100000"/>
              </a:lnSpc>
              <a:buFont typeface="Wingdings" panose="05000000000000000000" pitchFamily="2" charset="2"/>
              <a:buNone/>
            </a:pP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远东经济评论</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财智月刊</a:t>
            </a:r>
            <a:r>
              <a:rPr lang="en-US" altLang="zh-CN" sz="1400" b="1" dirty="0">
                <a:solidFill>
                  <a:srgbClr val="FF6600"/>
                </a:solidFill>
                <a:latin typeface="Arial" panose="020B0604020202020204" pitchFamily="34" charset="0"/>
              </a:rPr>
              <a:t>》</a:t>
            </a:r>
            <a:endParaRPr lang="en-US" altLang="zh-CN" sz="1400" b="1" dirty="0">
              <a:solidFill>
                <a:srgbClr val="FF6600"/>
              </a:solidFill>
              <a:latin typeface="Arial" panose="020B0604020202020204" pitchFamily="34" charset="0"/>
            </a:endParaRPr>
          </a:p>
          <a:p>
            <a:pPr>
              <a:lnSpc>
                <a:spcPct val="100000"/>
              </a:lnSpc>
              <a:buFont typeface="Wingdings" panose="05000000000000000000" pitchFamily="2" charset="2"/>
              <a:buNone/>
            </a:pPr>
            <a:r>
              <a:rPr lang="zh-CN" altLang="en-US" sz="1400" b="1" dirty="0">
                <a:solidFill>
                  <a:srgbClr val="FF6600"/>
                </a:solidFill>
                <a:latin typeface="Arial" panose="020B0604020202020204" pitchFamily="34" charset="0"/>
              </a:rPr>
              <a:t>内容涵盖政治、经济、金融等各个领域</a:t>
            </a:r>
            <a:r>
              <a:rPr lang="zh-CN" altLang="en-US" sz="1300" b="1" dirty="0">
                <a:solidFill>
                  <a:srgbClr val="FF6600"/>
                </a:solidFill>
                <a:latin typeface="Arial" panose="020B0604020202020204" pitchFamily="34" charset="0"/>
              </a:rPr>
              <a:t>。</a:t>
            </a:r>
            <a:endParaRPr lang="zh-CN" altLang="en-US" sz="1300" b="1" dirty="0">
              <a:solidFill>
                <a:srgbClr val="FF6600"/>
              </a:solidFill>
              <a:latin typeface="Arial" panose="020B0604020202020204" pitchFamily="34" charset="0"/>
            </a:endParaRPr>
          </a:p>
        </p:txBody>
      </p:sp>
      <p:pic>
        <p:nvPicPr>
          <p:cNvPr id="25607" name="图片 10" descr="数据库特色专栏.png"/>
          <p:cNvPicPr>
            <a:picLocks noChangeAspect="1"/>
          </p:cNvPicPr>
          <p:nvPr/>
        </p:nvPicPr>
        <p:blipFill>
          <a:blip r:embed="rId1"/>
          <a:stretch>
            <a:fillRect/>
          </a:stretch>
        </p:blipFill>
        <p:spPr>
          <a:xfrm>
            <a:off x="0" y="839788"/>
            <a:ext cx="9144000" cy="6664325"/>
          </a:xfrm>
          <a:prstGeom prst="rect">
            <a:avLst/>
          </a:prstGeom>
          <a:noFill/>
          <a:ln w="9525">
            <a:noFill/>
          </a:ln>
        </p:spPr>
      </p:pic>
      <p:cxnSp>
        <p:nvCxnSpPr>
          <p:cNvPr id="25608" name="直接连接符 19"/>
          <p:cNvCxnSpPr/>
          <p:nvPr/>
        </p:nvCxnSpPr>
        <p:spPr>
          <a:xfrm rot="-10800000" flipV="1">
            <a:off x="0" y="2717800"/>
            <a:ext cx="1409700" cy="12700"/>
          </a:xfrm>
          <a:prstGeom prst="line">
            <a:avLst/>
          </a:prstGeom>
          <a:ln w="38100" cap="flat" cmpd="sng">
            <a:solidFill>
              <a:srgbClr val="CC3300"/>
            </a:solidFill>
            <a:prstDash val="solid"/>
            <a:headEnd type="none" w="med" len="med"/>
            <a:tailEnd type="none" w="med" len="med"/>
          </a:ln>
        </p:spPr>
      </p:cxnSp>
      <p:cxnSp>
        <p:nvCxnSpPr>
          <p:cNvPr id="25609" name="直接连接符 19"/>
          <p:cNvCxnSpPr/>
          <p:nvPr/>
        </p:nvCxnSpPr>
        <p:spPr>
          <a:xfrm rot="-10800000" flipV="1">
            <a:off x="2511425" y="4929188"/>
            <a:ext cx="1409700" cy="12700"/>
          </a:xfrm>
          <a:prstGeom prst="line">
            <a:avLst/>
          </a:prstGeom>
          <a:ln w="38100" cap="flat" cmpd="sng">
            <a:solidFill>
              <a:srgbClr val="CC3300"/>
            </a:solidFill>
            <a:prstDash val="solid"/>
            <a:headEnd type="none" w="med" len="med"/>
            <a:tailEnd type="none" w="med" len="med"/>
          </a:ln>
        </p:spPr>
      </p:cxnSp>
      <p:sp>
        <p:nvSpPr>
          <p:cNvPr id="25610" name="线形标注 1 22"/>
          <p:cNvSpPr/>
          <p:nvPr/>
        </p:nvSpPr>
        <p:spPr>
          <a:xfrm>
            <a:off x="4646613" y="3357563"/>
            <a:ext cx="4229100" cy="1155700"/>
          </a:xfrm>
          <a:prstGeom prst="borderCallout1">
            <a:avLst>
              <a:gd name="adj1" fmla="val 18750"/>
              <a:gd name="adj2" fmla="val -8333"/>
              <a:gd name="adj3" fmla="val 112500"/>
              <a:gd name="adj4" fmla="val -38333"/>
            </a:avLst>
          </a:prstGeom>
          <a:solidFill>
            <a:schemeClr val="accent1"/>
          </a:solidFill>
          <a:ln w="28575" cap="flat" cmpd="sng">
            <a:solidFill>
              <a:srgbClr val="33CC33"/>
            </a:solidFill>
            <a:prstDash val="solid"/>
            <a:round/>
            <a:headEnd type="none" w="med" len="med"/>
            <a:tailEnd type="none" w="med" len="med"/>
          </a:ln>
        </p:spPr>
        <p:txBody>
          <a:bodyPr/>
          <a:p>
            <a:pPr algn="l">
              <a:lnSpc>
                <a:spcPts val="2500"/>
              </a:lnSpc>
              <a:buFont typeface="Wingdings" panose="05000000000000000000" pitchFamily="2" charset="2"/>
              <a:buNone/>
            </a:pPr>
            <a:r>
              <a:rPr lang="zh-CN" altLang="en-US" sz="1400" b="1" dirty="0">
                <a:solidFill>
                  <a:srgbClr val="FF6600"/>
                </a:solidFill>
                <a:latin typeface="Arial" panose="020B0604020202020204" pitchFamily="34" charset="0"/>
              </a:rPr>
              <a:t>专访栏目：</a:t>
            </a:r>
            <a:endParaRPr lang="en-US" altLang="zh-CN" sz="1400" b="1" dirty="0">
              <a:solidFill>
                <a:srgbClr val="FF6600"/>
              </a:solidFill>
              <a:latin typeface="Arial" panose="020B0604020202020204" pitchFamily="34" charset="0"/>
            </a:endParaRPr>
          </a:p>
          <a:p>
            <a:pPr algn="l">
              <a:lnSpc>
                <a:spcPts val="2500"/>
              </a:lnSpc>
              <a:buFont typeface="Wingdings" panose="05000000000000000000" pitchFamily="2" charset="2"/>
              <a:buNone/>
            </a:pPr>
            <a:r>
              <a:rPr lang="zh-CN" altLang="en-US" sz="1400" b="1" dirty="0">
                <a:solidFill>
                  <a:srgbClr val="FF6600"/>
                </a:solidFill>
                <a:latin typeface="Arial" panose="020B0604020202020204" pitchFamily="34" charset="0"/>
              </a:rPr>
              <a:t>所有的文章均来自道琼斯独家专访，极具参考价值</a:t>
            </a:r>
            <a:endParaRPr lang="en-US" altLang="zh-CN" sz="1400" b="1" dirty="0">
              <a:solidFill>
                <a:srgbClr val="FF6600"/>
              </a:solidFill>
              <a:latin typeface="Arial" panose="020B0604020202020204" pitchFamily="34" charset="0"/>
            </a:endParaRPr>
          </a:p>
          <a:p>
            <a:pPr algn="l">
              <a:lnSpc>
                <a:spcPts val="2500"/>
              </a:lnSpc>
              <a:buFont typeface="Wingdings" panose="05000000000000000000" pitchFamily="2" charset="2"/>
              <a:buNone/>
            </a:pPr>
            <a:r>
              <a:rPr lang="zh-CN" altLang="en-US" sz="1400" b="1" dirty="0">
                <a:solidFill>
                  <a:srgbClr val="FF6600"/>
                </a:solidFill>
                <a:latin typeface="Arial" panose="020B0604020202020204" pitchFamily="34" charset="0"/>
              </a:rPr>
              <a:t>同时亦充份体现文章的客观性与公正性！</a:t>
            </a:r>
            <a:endParaRPr lang="zh-CN" altLang="en-US" sz="1400" b="1" dirty="0">
              <a:solidFill>
                <a:srgbClr val="FF66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6"/>
          <p:cNvSpPr txBox="1"/>
          <p:nvPr/>
        </p:nvSpPr>
        <p:spPr>
          <a:xfrm>
            <a:off x="8293100" y="2679700"/>
            <a:ext cx="850900" cy="298450"/>
          </a:xfrm>
          <a:prstGeom prst="rect">
            <a:avLst/>
          </a:prstGeom>
          <a:noFill/>
          <a:ln w="9525">
            <a:noFill/>
          </a:ln>
        </p:spPr>
        <p:txBody>
          <a:bodyPr lIns="0" tIns="0" rIns="0" bIns="0">
            <a:spAutoFit/>
          </a:bodyPr>
          <a:p>
            <a:pPr algn="l">
              <a:spcBef>
                <a:spcPct val="50000"/>
              </a:spcBef>
              <a:buFont typeface="Wingdings" panose="05000000000000000000" pitchFamily="2" charset="2"/>
              <a:buNone/>
            </a:pPr>
            <a:endParaRPr lang="zh-CN" altLang="en-US" sz="1300" dirty="0">
              <a:solidFill>
                <a:srgbClr val="CC66FF"/>
              </a:solidFill>
              <a:latin typeface="Arial" panose="020B0604020202020204" pitchFamily="34" charset="0"/>
            </a:endParaRPr>
          </a:p>
        </p:txBody>
      </p:sp>
      <p:pic>
        <p:nvPicPr>
          <p:cNvPr id="26627" name="图片 7" descr="PPT文档数据库专题报道.png"/>
          <p:cNvPicPr>
            <a:picLocks noChangeAspect="1"/>
          </p:cNvPicPr>
          <p:nvPr/>
        </p:nvPicPr>
        <p:blipFill>
          <a:blip r:embed="rId1"/>
          <a:stretch>
            <a:fillRect/>
          </a:stretch>
        </p:blipFill>
        <p:spPr>
          <a:xfrm>
            <a:off x="0" y="850900"/>
            <a:ext cx="9144000" cy="6700838"/>
          </a:xfrm>
          <a:prstGeom prst="rect">
            <a:avLst/>
          </a:prstGeom>
          <a:noFill/>
          <a:ln w="9525">
            <a:noFill/>
          </a:ln>
        </p:spPr>
      </p:pic>
      <p:sp>
        <p:nvSpPr>
          <p:cNvPr id="26628" name="Line 15"/>
          <p:cNvSpPr/>
          <p:nvPr/>
        </p:nvSpPr>
        <p:spPr>
          <a:xfrm>
            <a:off x="2333625" y="2895600"/>
            <a:ext cx="2679700" cy="25400"/>
          </a:xfrm>
          <a:prstGeom prst="line">
            <a:avLst/>
          </a:prstGeom>
          <a:ln w="57150" cap="flat" cmpd="sng">
            <a:solidFill>
              <a:srgbClr val="CC3300"/>
            </a:solidFill>
            <a:prstDash val="solid"/>
            <a:headEnd type="none" w="med" len="med"/>
            <a:tailEnd type="none" w="med" len="med"/>
          </a:ln>
        </p:spPr>
      </p:sp>
      <p:sp>
        <p:nvSpPr>
          <p:cNvPr id="26629" name="椭圆 12"/>
          <p:cNvSpPr/>
          <p:nvPr/>
        </p:nvSpPr>
        <p:spPr>
          <a:xfrm>
            <a:off x="5622925" y="2476500"/>
            <a:ext cx="3225800" cy="1073150"/>
          </a:xfrm>
          <a:prstGeom prst="ellipse">
            <a:avLst/>
          </a:prstGeom>
          <a:solidFill>
            <a:schemeClr val="accent1"/>
          </a:solidFill>
          <a:ln w="28575" cap="flat" cmpd="sng">
            <a:solidFill>
              <a:srgbClr val="33CC33"/>
            </a:solidFill>
            <a:prstDash val="solid"/>
            <a:headEnd type="none" w="med" len="med"/>
            <a:tailEnd type="none" w="med" len="med"/>
          </a:ln>
        </p:spPr>
        <p:txBody>
          <a:bodyPr/>
          <a:p>
            <a:pPr algn="l">
              <a:lnSpc>
                <a:spcPts val="2700"/>
              </a:lnSpc>
              <a:buFont typeface="Wingdings" panose="05000000000000000000" pitchFamily="2" charset="2"/>
              <a:buNone/>
            </a:pPr>
            <a:r>
              <a:rPr lang="zh-CN" altLang="en-US" sz="1400" b="1" dirty="0">
                <a:solidFill>
                  <a:srgbClr val="FF6600"/>
                </a:solidFill>
                <a:latin typeface="Arial" panose="020B0604020202020204" pitchFamily="34" charset="0"/>
              </a:rPr>
              <a:t>例如此栏目是根据</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对外经济贸易大学</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量身定做的</a:t>
            </a:r>
            <a:endParaRPr lang="zh-CN" altLang="en-US" sz="1400" b="1" dirty="0">
              <a:solidFill>
                <a:srgbClr val="FF6600"/>
              </a:solidFill>
              <a:latin typeface="Arial" panose="020B0604020202020204" pitchFamily="34" charset="0"/>
            </a:endParaRPr>
          </a:p>
        </p:txBody>
      </p:sp>
      <p:cxnSp>
        <p:nvCxnSpPr>
          <p:cNvPr id="26630" name="直接连接符 4"/>
          <p:cNvCxnSpPr/>
          <p:nvPr/>
        </p:nvCxnSpPr>
        <p:spPr>
          <a:xfrm rot="-10800000" flipV="1">
            <a:off x="173038" y="1325563"/>
            <a:ext cx="1409700" cy="12700"/>
          </a:xfrm>
          <a:prstGeom prst="line">
            <a:avLst/>
          </a:prstGeom>
          <a:ln w="38100" cap="flat" cmpd="sng">
            <a:solidFill>
              <a:srgbClr val="CC3300"/>
            </a:solidFill>
            <a:prstDash val="solid"/>
            <a:headEnd type="none" w="med" len="med"/>
            <a:tailEnd type="none" w="med" len="med"/>
          </a:ln>
        </p:spPr>
      </p:cxnSp>
      <p:sp>
        <p:nvSpPr>
          <p:cNvPr id="26631" name="圆角矩形标注 5"/>
          <p:cNvSpPr/>
          <p:nvPr/>
        </p:nvSpPr>
        <p:spPr>
          <a:xfrm>
            <a:off x="4559300" y="223838"/>
            <a:ext cx="3670300" cy="1333500"/>
          </a:xfrm>
          <a:prstGeom prst="wedgeRoundRectCallout">
            <a:avLst>
              <a:gd name="adj1" fmla="val -20833"/>
              <a:gd name="adj2" fmla="val 62500"/>
              <a:gd name="adj3" fmla="val 16667"/>
            </a:avLst>
          </a:prstGeom>
          <a:solidFill>
            <a:schemeClr val="accent1"/>
          </a:solidFill>
          <a:ln w="38100" cap="flat" cmpd="sng">
            <a:solidFill>
              <a:srgbClr val="33CC33"/>
            </a:solidFill>
            <a:prstDash val="solid"/>
            <a:round/>
            <a:headEnd type="none" w="med" len="med"/>
            <a:tailEnd type="none" w="med" len="med"/>
          </a:ln>
        </p:spPr>
        <p:txBody>
          <a:bodyPr/>
          <a:p>
            <a:pPr algn="l">
              <a:lnSpc>
                <a:spcPct val="100000"/>
              </a:lnSpc>
              <a:buFont typeface="Wingdings" panose="05000000000000000000" pitchFamily="2" charset="2"/>
              <a:buNone/>
            </a:pPr>
            <a:r>
              <a:rPr lang="zh-CN" altLang="en-US" sz="1400" b="1" dirty="0">
                <a:solidFill>
                  <a:srgbClr val="FF6600"/>
                </a:solidFill>
                <a:latin typeface="Arial" panose="020B0604020202020204" pitchFamily="34" charset="0"/>
              </a:rPr>
              <a:t>经典的互动栏目，数据库的又一特色：栏目设置可以根据老师和同学们的需求随时增减，助您了解您所关心的事件，</a:t>
            </a:r>
            <a:endParaRPr lang="en-US" altLang="zh-CN" sz="1400" b="1" dirty="0">
              <a:solidFill>
                <a:srgbClr val="FF6600"/>
              </a:solidFill>
              <a:latin typeface="Arial" panose="020B0604020202020204" pitchFamily="34" charset="0"/>
            </a:endParaRPr>
          </a:p>
          <a:p>
            <a:pPr algn="l">
              <a:lnSpc>
                <a:spcPct val="100000"/>
              </a:lnSpc>
              <a:buFont typeface="Wingdings" panose="05000000000000000000" pitchFamily="2" charset="2"/>
              <a:buNone/>
            </a:pPr>
            <a:endParaRPr lang="en-US" altLang="zh-CN" sz="1400" b="1" dirty="0">
              <a:solidFill>
                <a:srgbClr val="FF6600"/>
              </a:solidFill>
              <a:latin typeface="Arial" panose="020B0604020202020204" pitchFamily="34" charset="0"/>
            </a:endParaRPr>
          </a:p>
          <a:p>
            <a:pPr algn="l">
              <a:lnSpc>
                <a:spcPct val="100000"/>
              </a:lnSpc>
              <a:buFont typeface="Wingdings" panose="05000000000000000000" pitchFamily="2" charset="2"/>
              <a:buNone/>
            </a:pPr>
            <a:r>
              <a:rPr lang="zh-CN" altLang="en-US" sz="1400" b="1" dirty="0">
                <a:solidFill>
                  <a:srgbClr val="FF6600"/>
                </a:solidFill>
                <a:latin typeface="Arial" panose="020B0604020202020204" pitchFamily="34" charset="0"/>
              </a:rPr>
              <a:t>并替您随时追踪事件的最新进展</a:t>
            </a:r>
            <a:endParaRPr lang="zh-CN" altLang="en-US" sz="1400" b="1" dirty="0">
              <a:solidFill>
                <a:srgbClr val="FF66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a:spLocks noGrp="1"/>
          </p:cNvSpPr>
          <p:nvPr>
            <p:ph type="title"/>
          </p:nvPr>
        </p:nvSpPr>
        <p:spPr>
          <a:ln/>
        </p:spPr>
        <p:txBody>
          <a:bodyPr vert="horz" wrap="square" lIns="0" tIns="0" rIns="0" bIns="0" anchor="ctr"/>
          <a:p>
            <a:endParaRPr lang="zh-CN" altLang="en-US" dirty="0">
              <a:ea typeface="宋体" panose="02010600030101010101" pitchFamily="2" charset="-122"/>
            </a:endParaRPr>
          </a:p>
        </p:txBody>
      </p:sp>
      <p:sp>
        <p:nvSpPr>
          <p:cNvPr id="27651" name="文本占位符 2"/>
          <p:cNvSpPr>
            <a:spLocks noGrp="1"/>
          </p:cNvSpPr>
          <p:nvPr>
            <p:ph type="body" idx="1"/>
          </p:nvPr>
        </p:nvSpPr>
        <p:spPr>
          <a:ln/>
        </p:spPr>
        <p:txBody>
          <a:bodyPr vert="horz" wrap="square" lIns="0" tIns="0" rIns="0" bIns="0" anchor="t">
            <a:spAutoFit/>
          </a:bodyPr>
          <a:p>
            <a:endParaRPr lang="zh-CN" altLang="en-US" dirty="0">
              <a:ea typeface="宋体" panose="02010600030101010101" pitchFamily="2" charset="-122"/>
            </a:endParaRPr>
          </a:p>
        </p:txBody>
      </p:sp>
      <p:sp>
        <p:nvSpPr>
          <p:cNvPr id="27652" name="页脚占位符 3"/>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27653" name="灯片编号占位符 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pic>
        <p:nvPicPr>
          <p:cNvPr id="27654" name="图片 5" descr="PPT文档数据库专题报道2.png"/>
          <p:cNvPicPr>
            <a:picLocks noChangeAspect="1"/>
          </p:cNvPicPr>
          <p:nvPr/>
        </p:nvPicPr>
        <p:blipFill>
          <a:blip r:embed="rId1"/>
          <a:stretch>
            <a:fillRect/>
          </a:stretch>
        </p:blipFill>
        <p:spPr>
          <a:xfrm>
            <a:off x="0" y="846138"/>
            <a:ext cx="9144000" cy="6564312"/>
          </a:xfrm>
          <a:prstGeom prst="rect">
            <a:avLst/>
          </a:prstGeom>
          <a:noFill/>
          <a:ln w="9525">
            <a:noFill/>
          </a:ln>
        </p:spPr>
      </p:pic>
      <p:sp>
        <p:nvSpPr>
          <p:cNvPr id="27655" name="Line 15"/>
          <p:cNvSpPr/>
          <p:nvPr/>
        </p:nvSpPr>
        <p:spPr>
          <a:xfrm>
            <a:off x="2319338" y="6410325"/>
            <a:ext cx="2679700" cy="25400"/>
          </a:xfrm>
          <a:prstGeom prst="line">
            <a:avLst/>
          </a:prstGeom>
          <a:ln w="57150" cap="flat" cmpd="sng">
            <a:solidFill>
              <a:srgbClr val="CC3300"/>
            </a:solidFill>
            <a:prstDash val="solid"/>
            <a:headEnd type="none" w="med" len="med"/>
            <a:tailEnd type="none" w="med" len="me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4" descr="PPT文档亚太财经.png"/>
          <p:cNvPicPr>
            <a:picLocks noChangeAspect="1"/>
          </p:cNvPicPr>
          <p:nvPr/>
        </p:nvPicPr>
        <p:blipFill>
          <a:blip r:embed="rId1"/>
          <a:stretch>
            <a:fillRect/>
          </a:stretch>
        </p:blipFill>
        <p:spPr>
          <a:xfrm>
            <a:off x="0" y="850900"/>
            <a:ext cx="9144000" cy="6700838"/>
          </a:xfrm>
          <a:prstGeom prst="rect">
            <a:avLst/>
          </a:prstGeom>
          <a:noFill/>
          <a:ln w="9525">
            <a:noFill/>
          </a:ln>
        </p:spPr>
      </p:pic>
      <p:sp>
        <p:nvSpPr>
          <p:cNvPr id="28675" name="Oval 1028"/>
          <p:cNvSpPr/>
          <p:nvPr/>
        </p:nvSpPr>
        <p:spPr>
          <a:xfrm>
            <a:off x="0" y="1828800"/>
            <a:ext cx="1390650" cy="909638"/>
          </a:xfrm>
          <a:prstGeom prst="ellipse">
            <a:avLst/>
          </a:prstGeom>
          <a:noFill/>
          <a:ln w="38100" cap="flat" cmpd="sng">
            <a:solidFill>
              <a:srgbClr val="FF0000"/>
            </a:solidFill>
            <a:prstDash val="solid"/>
            <a:headEnd type="none" w="med" len="med"/>
            <a:tailEnd type="none" w="med" len="med"/>
          </a:ln>
        </p:spPr>
        <p:txBody>
          <a:bodyPr anchor="ctr">
            <a:spAutoFit/>
          </a:bodyPr>
          <a:p>
            <a:endParaRPr lang="zh-CN" altLang="en-US" dirty="0">
              <a:latin typeface="Arial" panose="020B0604020202020204" pitchFamily="34" charset="0"/>
            </a:endParaRPr>
          </a:p>
        </p:txBody>
      </p:sp>
      <p:sp>
        <p:nvSpPr>
          <p:cNvPr id="28676" name="圆角矩形标注 6"/>
          <p:cNvSpPr/>
          <p:nvPr/>
        </p:nvSpPr>
        <p:spPr>
          <a:xfrm>
            <a:off x="6000750" y="1995488"/>
            <a:ext cx="3143250" cy="1117600"/>
          </a:xfrm>
          <a:prstGeom prst="wedgeRoundRectCallout">
            <a:avLst>
              <a:gd name="adj1" fmla="val -20833"/>
              <a:gd name="adj2" fmla="val 62500"/>
              <a:gd name="adj3" fmla="val 16667"/>
            </a:avLst>
          </a:prstGeom>
          <a:solidFill>
            <a:schemeClr val="accent1"/>
          </a:solidFill>
          <a:ln w="38100" cap="flat" cmpd="sng">
            <a:solidFill>
              <a:srgbClr val="33CC33"/>
            </a:solidFill>
            <a:prstDash val="solid"/>
            <a:round/>
            <a:headEnd type="none" w="med" len="med"/>
            <a:tailEnd type="none" w="med" len="med"/>
          </a:ln>
        </p:spPr>
        <p:txBody>
          <a:bodyPr/>
          <a:p>
            <a:pPr algn="l">
              <a:lnSpc>
                <a:spcPts val="2500"/>
              </a:lnSpc>
              <a:buFont typeface="Wingdings" panose="05000000000000000000" pitchFamily="2" charset="2"/>
              <a:buNone/>
            </a:pPr>
            <a:r>
              <a:rPr lang="zh-CN" altLang="en-US" sz="1400" b="1" dirty="0">
                <a:solidFill>
                  <a:srgbClr val="FF6600"/>
                </a:solidFill>
                <a:latin typeface="Arial" panose="020B0604020202020204" pitchFamily="34" charset="0"/>
              </a:rPr>
              <a:t>按地区划分栏目：每个地区的事件均</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逐层深入</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a:t>
            </a:r>
            <a:endParaRPr lang="en-US" altLang="zh-CN" sz="1400" b="1" dirty="0">
              <a:solidFill>
                <a:srgbClr val="FF6600"/>
              </a:solidFill>
              <a:latin typeface="Arial" panose="020B0604020202020204" pitchFamily="34" charset="0"/>
            </a:endParaRPr>
          </a:p>
          <a:p>
            <a:pPr algn="l">
              <a:lnSpc>
                <a:spcPts val="2500"/>
              </a:lnSpc>
              <a:buFont typeface="Wingdings" panose="05000000000000000000" pitchFamily="2" charset="2"/>
              <a:buNone/>
            </a:pPr>
            <a:r>
              <a:rPr lang="zh-CN" altLang="en-US" sz="1400" b="1" dirty="0">
                <a:solidFill>
                  <a:srgbClr val="FF6600"/>
                </a:solidFill>
                <a:latin typeface="Arial" panose="020B0604020202020204" pitchFamily="34" charset="0"/>
              </a:rPr>
              <a:t>要闻</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观察</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报导</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评论：</a:t>
            </a:r>
            <a:endParaRPr lang="en-US" altLang="zh-CN" sz="1400" b="1" dirty="0">
              <a:solidFill>
                <a:srgbClr val="FF6600"/>
              </a:solidFill>
              <a:latin typeface="Arial" panose="020B0604020202020204" pitchFamily="34" charset="0"/>
            </a:endParaRPr>
          </a:p>
          <a:p>
            <a:pPr algn="l">
              <a:lnSpc>
                <a:spcPts val="2500"/>
              </a:lnSpc>
              <a:buFont typeface="Wingdings" panose="05000000000000000000" pitchFamily="2" charset="2"/>
              <a:buNone/>
            </a:pPr>
            <a:endParaRPr lang="zh-CN" altLang="en-US" sz="1400" b="1" dirty="0">
              <a:solidFill>
                <a:srgbClr val="FF66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图片 2" descr="PPT文档数据库美洲财经.png"/>
          <p:cNvPicPr>
            <a:picLocks noChangeAspect="1"/>
          </p:cNvPicPr>
          <p:nvPr/>
        </p:nvPicPr>
        <p:blipFill>
          <a:blip r:embed="rId1"/>
          <a:stretch>
            <a:fillRect/>
          </a:stretch>
        </p:blipFill>
        <p:spPr>
          <a:xfrm>
            <a:off x="0" y="406400"/>
            <a:ext cx="9348788" cy="6451600"/>
          </a:xfrm>
          <a:prstGeom prst="rect">
            <a:avLst/>
          </a:prstGeom>
          <a:noFill/>
          <a:ln w="9525">
            <a:noFill/>
          </a:ln>
        </p:spPr>
      </p:pic>
      <p:cxnSp>
        <p:nvCxnSpPr>
          <p:cNvPr id="29699" name="直接连接符 4"/>
          <p:cNvCxnSpPr/>
          <p:nvPr/>
        </p:nvCxnSpPr>
        <p:spPr>
          <a:xfrm rot="-10800000" flipV="1">
            <a:off x="204788" y="3295650"/>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Oval 5"/>
          <p:cNvSpPr/>
          <p:nvPr/>
        </p:nvSpPr>
        <p:spPr>
          <a:xfrm>
            <a:off x="1435100" y="4419600"/>
            <a:ext cx="7188200" cy="914400"/>
          </a:xfrm>
          <a:prstGeom prst="ellipse">
            <a:avLst/>
          </a:prstGeom>
          <a:noFill/>
          <a:ln w="9525">
            <a:noFill/>
          </a:ln>
        </p:spPr>
        <p:txBody>
          <a:bodyPr wrap="none" lIns="0" tIns="0" rIns="0" bIns="0" anchor="ctr">
            <a:spAutoFit/>
          </a:bodyPr>
          <a:p>
            <a:endParaRPr lang="zh-CN" altLang="en-US" dirty="0">
              <a:latin typeface="Arial" panose="020B0604020202020204" pitchFamily="34" charset="0"/>
            </a:endParaRPr>
          </a:p>
        </p:txBody>
      </p:sp>
      <p:pic>
        <p:nvPicPr>
          <p:cNvPr id="30723" name="Picture 4" descr="C:\Users\My Computer\AppData\Roaming\Tencent\Users\164054039\QQ\WinTemp\RichOle\]XV6VP3(K4O9SM}]$[J443V.png"/>
          <p:cNvPicPr>
            <a:picLocks noChangeAspect="1"/>
          </p:cNvPicPr>
          <p:nvPr/>
        </p:nvPicPr>
        <p:blipFill>
          <a:blip r:embed="rId1"/>
          <a:stretch>
            <a:fillRect/>
          </a:stretch>
        </p:blipFill>
        <p:spPr>
          <a:xfrm>
            <a:off x="0" y="393700"/>
            <a:ext cx="9144000" cy="6464300"/>
          </a:xfrm>
          <a:prstGeom prst="rect">
            <a:avLst/>
          </a:prstGeom>
          <a:noFill/>
          <a:ln w="9525">
            <a:noFill/>
          </a:ln>
        </p:spPr>
      </p:pic>
      <p:cxnSp>
        <p:nvCxnSpPr>
          <p:cNvPr id="30724" name="直接连接符 4"/>
          <p:cNvCxnSpPr/>
          <p:nvPr/>
        </p:nvCxnSpPr>
        <p:spPr>
          <a:xfrm rot="-10800000" flipV="1">
            <a:off x="188913" y="1924050"/>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图片 3" descr="PPT文档数据库政治与经济.png"/>
          <p:cNvPicPr>
            <a:picLocks noChangeAspect="1"/>
          </p:cNvPicPr>
          <p:nvPr/>
        </p:nvPicPr>
        <p:blipFill>
          <a:blip r:embed="rId1"/>
          <a:stretch>
            <a:fillRect/>
          </a:stretch>
        </p:blipFill>
        <p:spPr>
          <a:xfrm>
            <a:off x="0" y="803275"/>
            <a:ext cx="9144000" cy="6732588"/>
          </a:xfrm>
          <a:prstGeom prst="rect">
            <a:avLst/>
          </a:prstGeom>
          <a:noFill/>
          <a:ln w="9525">
            <a:noFill/>
          </a:ln>
        </p:spPr>
      </p:pic>
      <p:sp>
        <p:nvSpPr>
          <p:cNvPr id="31747" name="圆角矩形标注 7"/>
          <p:cNvSpPr/>
          <p:nvPr/>
        </p:nvSpPr>
        <p:spPr>
          <a:xfrm>
            <a:off x="4324350" y="1541463"/>
            <a:ext cx="3524250" cy="1143000"/>
          </a:xfrm>
          <a:prstGeom prst="wedgeRoundRectCallout">
            <a:avLst>
              <a:gd name="adj1" fmla="val -20833"/>
              <a:gd name="adj2" fmla="val 62500"/>
              <a:gd name="adj3" fmla="val 16667"/>
            </a:avLst>
          </a:prstGeom>
          <a:solidFill>
            <a:schemeClr val="accent1"/>
          </a:solidFill>
          <a:ln w="38100" cap="flat" cmpd="sng">
            <a:solidFill>
              <a:srgbClr val="33CC33"/>
            </a:solidFill>
            <a:prstDash val="solid"/>
            <a:round/>
            <a:headEnd type="none" w="med" len="med"/>
            <a:tailEnd type="none" w="med" len="med"/>
          </a:ln>
        </p:spPr>
        <p:txBody>
          <a:bodyPr/>
          <a:p>
            <a:pPr algn="l">
              <a:lnSpc>
                <a:spcPts val="2500"/>
              </a:lnSpc>
              <a:buFont typeface="Wingdings" panose="05000000000000000000" pitchFamily="2" charset="2"/>
              <a:buNone/>
            </a:pPr>
            <a:r>
              <a:rPr lang="zh-CN" altLang="en-US" sz="1400" b="1" dirty="0">
                <a:solidFill>
                  <a:srgbClr val="FF6600"/>
                </a:solidFill>
                <a:latin typeface="Arial" panose="020B0604020202020204" pitchFamily="34" charset="0"/>
              </a:rPr>
              <a:t>引入国际视角对中国经济、金融形势和热点问题的报道、评论和分析，以及中国宏观经济指标的预测、报道和分析评论。</a:t>
            </a:r>
            <a:endParaRPr lang="zh-CN" altLang="en-US" sz="1400" b="1" dirty="0">
              <a:solidFill>
                <a:srgbClr val="FF6600"/>
              </a:solidFill>
              <a:latin typeface="Arial" panose="020B0604020202020204" pitchFamily="34" charset="0"/>
            </a:endParaRPr>
          </a:p>
        </p:txBody>
      </p:sp>
      <p:cxnSp>
        <p:nvCxnSpPr>
          <p:cNvPr id="31748" name="直接连接符 4"/>
          <p:cNvCxnSpPr/>
          <p:nvPr/>
        </p:nvCxnSpPr>
        <p:spPr>
          <a:xfrm rot="-10800000" flipV="1">
            <a:off x="141288" y="4289425"/>
            <a:ext cx="1409700" cy="12700"/>
          </a:xfrm>
          <a:prstGeom prst="line">
            <a:avLst/>
          </a:prstGeom>
          <a:ln w="38100" cap="flat" cmpd="sng">
            <a:solidFill>
              <a:srgbClr val="CC3300"/>
            </a:solidFill>
            <a:prstDash val="solid"/>
            <a:headEnd type="none" w="med" len="med"/>
            <a:tailEnd type="none" w="med" len="med"/>
          </a:ln>
        </p:spPr>
      </p:cxnSp>
      <p:sp>
        <p:nvSpPr>
          <p:cNvPr id="31749" name="Line 1037"/>
          <p:cNvSpPr/>
          <p:nvPr/>
        </p:nvSpPr>
        <p:spPr>
          <a:xfrm>
            <a:off x="2378075" y="3181350"/>
            <a:ext cx="2971800" cy="25400"/>
          </a:xfrm>
          <a:prstGeom prst="line">
            <a:avLst/>
          </a:prstGeom>
          <a:ln w="57150" cap="flat" cmpd="sng">
            <a:solidFill>
              <a:srgbClr val="CC3300"/>
            </a:solidFill>
            <a:prstDash val="solid"/>
            <a:headEnd type="none" w="med" len="med"/>
            <a:tailEnd type="none" w="med" len="med"/>
          </a:ln>
        </p:spPr>
      </p:sp>
      <p:sp>
        <p:nvSpPr>
          <p:cNvPr id="31750" name="Line 1037"/>
          <p:cNvSpPr/>
          <p:nvPr/>
        </p:nvSpPr>
        <p:spPr>
          <a:xfrm>
            <a:off x="2357438" y="3886200"/>
            <a:ext cx="2971800" cy="25400"/>
          </a:xfrm>
          <a:prstGeom prst="line">
            <a:avLst/>
          </a:prstGeom>
          <a:ln w="57150" cap="flat" cmpd="sng">
            <a:solidFill>
              <a:srgbClr val="CC3300"/>
            </a:solidFill>
            <a:prstDash val="solid"/>
            <a:headEnd type="none" w="med" len="med"/>
            <a:tailEnd type="none" w="med" len="med"/>
          </a:ln>
        </p:spPr>
      </p:sp>
      <p:sp>
        <p:nvSpPr>
          <p:cNvPr id="31751" name="Line 1037"/>
          <p:cNvSpPr/>
          <p:nvPr/>
        </p:nvSpPr>
        <p:spPr>
          <a:xfrm>
            <a:off x="2373313" y="5005388"/>
            <a:ext cx="2971800" cy="25400"/>
          </a:xfrm>
          <a:prstGeom prst="line">
            <a:avLst/>
          </a:prstGeom>
          <a:ln w="57150" cap="flat" cmpd="sng">
            <a:solidFill>
              <a:srgbClr val="CC3300"/>
            </a:solidFill>
            <a:prstDash val="solid"/>
            <a:headEnd type="none" w="med" len="med"/>
            <a:tailEnd type="none"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图片 2" descr="PPT文档数据库央行观察.png"/>
          <p:cNvPicPr>
            <a:picLocks noChangeAspect="1"/>
          </p:cNvPicPr>
          <p:nvPr/>
        </p:nvPicPr>
        <p:blipFill>
          <a:blip r:embed="rId1"/>
          <a:stretch>
            <a:fillRect/>
          </a:stretch>
        </p:blipFill>
        <p:spPr>
          <a:xfrm>
            <a:off x="0" y="592138"/>
            <a:ext cx="9364663" cy="6381750"/>
          </a:xfrm>
          <a:prstGeom prst="rect">
            <a:avLst/>
          </a:prstGeom>
          <a:noFill/>
          <a:ln w="9525">
            <a:noFill/>
          </a:ln>
        </p:spPr>
      </p:pic>
      <p:cxnSp>
        <p:nvCxnSpPr>
          <p:cNvPr id="32771" name="直接连接符 3"/>
          <p:cNvCxnSpPr/>
          <p:nvPr/>
        </p:nvCxnSpPr>
        <p:spPr>
          <a:xfrm rot="-10800000" flipV="1">
            <a:off x="204788" y="3216275"/>
            <a:ext cx="1409700" cy="12700"/>
          </a:xfrm>
          <a:prstGeom prst="line">
            <a:avLst/>
          </a:prstGeom>
          <a:ln w="38100" cap="flat" cmpd="sng">
            <a:solidFill>
              <a:srgbClr val="CC3300"/>
            </a:solidFill>
            <a:prstDash val="solid"/>
            <a:headEnd type="none" w="med" len="med"/>
            <a:tailEnd type="none" w="med" len="med"/>
          </a:ln>
        </p:spPr>
      </p:cxnSp>
      <p:sp>
        <p:nvSpPr>
          <p:cNvPr id="32772" name="Line 1037"/>
          <p:cNvSpPr/>
          <p:nvPr/>
        </p:nvSpPr>
        <p:spPr>
          <a:xfrm>
            <a:off x="2378075" y="2582863"/>
            <a:ext cx="2971800" cy="25400"/>
          </a:xfrm>
          <a:prstGeom prst="line">
            <a:avLst/>
          </a:prstGeom>
          <a:ln w="57150" cap="flat" cmpd="sng">
            <a:solidFill>
              <a:srgbClr val="CC3300"/>
            </a:solidFill>
            <a:prstDash val="solid"/>
            <a:headEnd type="none" w="med" len="med"/>
            <a:tailEnd type="none" w="med" len="med"/>
          </a:ln>
        </p:spPr>
      </p:sp>
      <p:sp>
        <p:nvSpPr>
          <p:cNvPr id="32773" name="Line 1037"/>
          <p:cNvSpPr/>
          <p:nvPr/>
        </p:nvSpPr>
        <p:spPr>
          <a:xfrm>
            <a:off x="2405063" y="5856288"/>
            <a:ext cx="2971800" cy="25400"/>
          </a:xfrm>
          <a:prstGeom prst="line">
            <a:avLst/>
          </a:prstGeom>
          <a:ln w="57150" cap="flat" cmpd="sng">
            <a:solidFill>
              <a:srgbClr val="CC3300"/>
            </a:solidFill>
            <a:prstDash val="solid"/>
            <a:headEnd type="none" w="med" len="med"/>
            <a:tailEnd type="none" w="med" len="med"/>
          </a:ln>
        </p:spPr>
      </p:sp>
      <p:sp>
        <p:nvSpPr>
          <p:cNvPr id="32774" name="Line 1037"/>
          <p:cNvSpPr/>
          <p:nvPr/>
        </p:nvSpPr>
        <p:spPr>
          <a:xfrm>
            <a:off x="2416175" y="6072188"/>
            <a:ext cx="2971800" cy="25400"/>
          </a:xfrm>
          <a:prstGeom prst="line">
            <a:avLst/>
          </a:prstGeom>
          <a:ln w="57150" cap="flat" cmpd="sng">
            <a:solidFill>
              <a:srgbClr val="CC3300"/>
            </a:solidFill>
            <a:prstDash val="solid"/>
            <a:headEnd type="none" w="med" len="med"/>
            <a:tailEnd type="none" w="med" len="med"/>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图片 2" descr="数据库行业聚焦.png"/>
          <p:cNvPicPr>
            <a:picLocks noChangeAspect="1"/>
          </p:cNvPicPr>
          <p:nvPr/>
        </p:nvPicPr>
        <p:blipFill>
          <a:blip r:embed="rId1"/>
          <a:stretch>
            <a:fillRect/>
          </a:stretch>
        </p:blipFill>
        <p:spPr>
          <a:xfrm>
            <a:off x="0" y="588963"/>
            <a:ext cx="9348788" cy="6269037"/>
          </a:xfrm>
          <a:prstGeom prst="rect">
            <a:avLst/>
          </a:prstGeom>
          <a:noFill/>
          <a:ln w="9525">
            <a:noFill/>
          </a:ln>
        </p:spPr>
      </p:pic>
      <p:cxnSp>
        <p:nvCxnSpPr>
          <p:cNvPr id="33795" name="直接连接符 3"/>
          <p:cNvCxnSpPr/>
          <p:nvPr/>
        </p:nvCxnSpPr>
        <p:spPr>
          <a:xfrm rot="-10800000" flipV="1">
            <a:off x="157163" y="2949575"/>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Shape 2150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sp>
        <p:nvSpPr>
          <p:cNvPr id="10243" name="Shape 21505"/>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10244" name="Rectangle 21506"/>
          <p:cNvSpPr/>
          <p:nvPr/>
        </p:nvSpPr>
        <p:spPr>
          <a:xfrm>
            <a:off x="982663" y="3571875"/>
            <a:ext cx="7162800" cy="1954213"/>
          </a:xfrm>
          <a:prstGeom prst="rect">
            <a:avLst/>
          </a:prstGeom>
          <a:noFill/>
          <a:ln w="9525">
            <a:noFill/>
          </a:ln>
        </p:spPr>
        <p:txBody>
          <a:bodyPr/>
          <a:p>
            <a:pPr algn="l" defTabSz="952500">
              <a:lnSpc>
                <a:spcPct val="100000"/>
              </a:lnSpc>
              <a:buNone/>
            </a:pPr>
            <a:endParaRPr lang="zh-CN" altLang="en-US" sz="2000" b="1" dirty="0">
              <a:latin typeface="Arial" panose="020B0604020202020204" pitchFamily="34" charset="0"/>
            </a:endParaRPr>
          </a:p>
        </p:txBody>
      </p:sp>
      <p:sp>
        <p:nvSpPr>
          <p:cNvPr id="10245" name="Rectangle 21507"/>
          <p:cNvSpPr/>
          <p:nvPr/>
        </p:nvSpPr>
        <p:spPr>
          <a:xfrm>
            <a:off x="606425" y="968375"/>
            <a:ext cx="7762875" cy="762000"/>
          </a:xfrm>
          <a:prstGeom prst="rect">
            <a:avLst/>
          </a:prstGeom>
          <a:noFill/>
          <a:ln w="9525">
            <a:noFill/>
          </a:ln>
        </p:spPr>
        <p:txBody>
          <a:bodyPr>
            <a:spAutoFit/>
          </a:bodyPr>
          <a:p>
            <a:pPr>
              <a:lnSpc>
                <a:spcPct val="100000"/>
              </a:lnSpc>
              <a:buNone/>
            </a:pPr>
            <a:r>
              <a:rPr lang="zh-CN" altLang="en-US" sz="4400" b="1" dirty="0">
                <a:solidFill>
                  <a:srgbClr val="FF9933"/>
                </a:solidFill>
                <a:latin typeface="楷体_GB2312" pitchFamily="49" charset="-122"/>
                <a:ea typeface="楷体_GB2312" pitchFamily="49" charset="-122"/>
              </a:rPr>
              <a:t>新华在线简介</a:t>
            </a:r>
            <a:endParaRPr lang="zh-CN" altLang="en-US" sz="4400" b="1" dirty="0">
              <a:solidFill>
                <a:srgbClr val="FF9933"/>
              </a:solidFill>
              <a:latin typeface="楷体_GB2312" pitchFamily="49" charset="-122"/>
              <a:ea typeface="楷体_GB2312" pitchFamily="49" charset="-122"/>
            </a:endParaRPr>
          </a:p>
        </p:txBody>
      </p:sp>
      <p:sp>
        <p:nvSpPr>
          <p:cNvPr id="10246" name="Rectangle 603139"/>
          <p:cNvSpPr/>
          <p:nvPr/>
        </p:nvSpPr>
        <p:spPr>
          <a:xfrm>
            <a:off x="830263" y="2124075"/>
            <a:ext cx="7531100" cy="3973513"/>
          </a:xfrm>
          <a:prstGeom prst="rect">
            <a:avLst/>
          </a:prstGeom>
          <a:noFill/>
          <a:ln w="9525">
            <a:noFill/>
          </a:ln>
        </p:spPr>
        <p:txBody>
          <a:bodyPr/>
          <a:p>
            <a:pPr marL="358775" algn="just">
              <a:lnSpc>
                <a:spcPts val="3000"/>
              </a:lnSpc>
              <a:spcBef>
                <a:spcPts val="600"/>
              </a:spcBef>
              <a:spcAft>
                <a:spcPts val="600"/>
              </a:spcAft>
              <a:buNone/>
            </a:pPr>
            <a:r>
              <a:rPr lang="zh-CN" altLang="en-US" sz="2800" dirty="0">
                <a:latin typeface="宋体" panose="02010600030101010101" pitchFamily="2" charset="-122"/>
              </a:rPr>
              <a:t>成立时间：</a:t>
            </a:r>
            <a:r>
              <a:rPr lang="en-US" altLang="zh-CN" sz="2800" dirty="0">
                <a:latin typeface="宋体" panose="02010600030101010101" pitchFamily="2" charset="-122"/>
              </a:rPr>
              <a:t>2001</a:t>
            </a:r>
            <a:r>
              <a:rPr lang="zh-CN" altLang="en-US" sz="2800" dirty="0">
                <a:latin typeface="宋体" panose="02010600030101010101" pitchFamily="2" charset="-122"/>
              </a:rPr>
              <a:t>年</a:t>
            </a:r>
            <a:r>
              <a:rPr lang="en-US" altLang="zh-CN" sz="2800" dirty="0">
                <a:latin typeface="宋体" panose="02010600030101010101" pitchFamily="2" charset="-122"/>
              </a:rPr>
              <a:t>5</a:t>
            </a:r>
            <a:r>
              <a:rPr lang="zh-CN" altLang="en-US" sz="2800" dirty="0">
                <a:latin typeface="宋体" panose="02010600030101010101" pitchFamily="2" charset="-122"/>
              </a:rPr>
              <a:t>月</a:t>
            </a:r>
            <a:endParaRPr lang="zh-CN" altLang="en-US" sz="2800" dirty="0">
              <a:latin typeface="宋体" panose="02010600030101010101" pitchFamily="2" charset="-122"/>
            </a:endParaRPr>
          </a:p>
          <a:p>
            <a:pPr marL="358775" algn="just">
              <a:lnSpc>
                <a:spcPts val="3000"/>
              </a:lnSpc>
              <a:spcBef>
                <a:spcPts val="600"/>
              </a:spcBef>
              <a:spcAft>
                <a:spcPts val="600"/>
              </a:spcAft>
              <a:buNone/>
            </a:pPr>
            <a:r>
              <a:rPr lang="zh-CN" altLang="en-US" sz="2800" dirty="0">
                <a:latin typeface="宋体" panose="02010600030101010101" pitchFamily="2" charset="-122"/>
              </a:rPr>
              <a:t>注册资本：</a:t>
            </a:r>
            <a:r>
              <a:rPr lang="en-US" altLang="zh-CN" sz="2800" dirty="0">
                <a:latin typeface="宋体" panose="02010600030101010101" pitchFamily="2" charset="-122"/>
              </a:rPr>
              <a:t>5000</a:t>
            </a:r>
            <a:r>
              <a:rPr lang="zh-CN" altLang="en-US" sz="2800" dirty="0">
                <a:latin typeface="宋体" panose="02010600030101010101" pitchFamily="2" charset="-122"/>
              </a:rPr>
              <a:t>万人民币</a:t>
            </a:r>
            <a:endParaRPr lang="zh-CN" altLang="en-US" sz="2800" dirty="0">
              <a:latin typeface="宋体" panose="02010600030101010101" pitchFamily="2" charset="-122"/>
            </a:endParaRPr>
          </a:p>
          <a:p>
            <a:pPr marL="358775" algn="just">
              <a:lnSpc>
                <a:spcPts val="3000"/>
              </a:lnSpc>
              <a:spcBef>
                <a:spcPts val="600"/>
              </a:spcBef>
              <a:spcAft>
                <a:spcPts val="600"/>
              </a:spcAft>
              <a:buNone/>
            </a:pPr>
            <a:r>
              <a:rPr lang="zh-CN" altLang="en-US" sz="2800" dirty="0">
                <a:latin typeface="宋体" panose="02010600030101010101" pitchFamily="2" charset="-122"/>
              </a:rPr>
              <a:t>股    东：香港星岛新闻集团</a:t>
            </a:r>
            <a:endParaRPr lang="zh-CN" altLang="en-US" sz="2800" dirty="0">
              <a:latin typeface="宋体" panose="02010600030101010101" pitchFamily="2" charset="-122"/>
            </a:endParaRPr>
          </a:p>
          <a:p>
            <a:pPr marL="358775" algn="just">
              <a:lnSpc>
                <a:spcPts val="3000"/>
              </a:lnSpc>
              <a:spcBef>
                <a:spcPts val="600"/>
              </a:spcBef>
              <a:spcAft>
                <a:spcPts val="600"/>
              </a:spcAft>
              <a:buNone/>
            </a:pPr>
            <a:r>
              <a:rPr lang="zh-CN" altLang="en-US" sz="2800" dirty="0">
                <a:latin typeface="宋体" panose="02010600030101010101" pitchFamily="2" charset="-122"/>
              </a:rPr>
              <a:t>          </a:t>
            </a:r>
            <a:endParaRPr lang="zh-CN" altLang="en-US" sz="2800" dirty="0">
              <a:latin typeface="宋体" panose="02010600030101010101" pitchFamily="2" charset="-122"/>
            </a:endParaRPr>
          </a:p>
          <a:p>
            <a:pPr marL="358775" algn="just">
              <a:lnSpc>
                <a:spcPts val="3000"/>
              </a:lnSpc>
              <a:spcBef>
                <a:spcPts val="600"/>
              </a:spcBef>
              <a:spcAft>
                <a:spcPts val="600"/>
              </a:spcAft>
              <a:buNone/>
            </a:pPr>
            <a:r>
              <a:rPr lang="zh-CN" altLang="en-US" sz="2800" dirty="0">
                <a:latin typeface="宋体" panose="02010600030101010101" pitchFamily="2" charset="-122"/>
              </a:rPr>
              <a:t>服务理念：专业化、个性化</a:t>
            </a:r>
            <a:endParaRPr lang="zh-CN" altLang="en-US" sz="2800" dirty="0">
              <a:latin typeface="宋体" panose="02010600030101010101" pitchFamily="2" charset="-122"/>
            </a:endParaRPr>
          </a:p>
          <a:p>
            <a:pPr marL="358775" algn="just">
              <a:lnSpc>
                <a:spcPts val="3000"/>
              </a:lnSpc>
              <a:spcBef>
                <a:spcPts val="600"/>
              </a:spcBef>
              <a:spcAft>
                <a:spcPts val="600"/>
              </a:spcAft>
              <a:buNone/>
            </a:pPr>
            <a:r>
              <a:rPr lang="zh-CN" altLang="en-US" sz="2800" dirty="0">
                <a:latin typeface="宋体" panose="02010600030101010101" pitchFamily="2" charset="-122"/>
              </a:rPr>
              <a:t>          立足国内、放眼国际</a:t>
            </a:r>
            <a:endParaRPr lang="zh-CN" altLang="en-US" sz="2800" dirty="0">
              <a:latin typeface="宋体" panose="02010600030101010101" pitchFamily="2" charset="-122"/>
            </a:endParaRPr>
          </a:p>
          <a:p>
            <a:pPr marL="358775" algn="just">
              <a:lnSpc>
                <a:spcPts val="3000"/>
              </a:lnSpc>
              <a:spcBef>
                <a:spcPts val="600"/>
              </a:spcBef>
              <a:spcAft>
                <a:spcPts val="600"/>
              </a:spcAft>
              <a:buNone/>
            </a:pPr>
            <a:r>
              <a:rPr lang="zh-CN" altLang="en-US" sz="2800" dirty="0">
                <a:latin typeface="宋体" panose="02010600030101010101" pitchFamily="2" charset="-122"/>
              </a:rPr>
              <a:t>          提供最具价值信息资讯服务</a:t>
            </a:r>
            <a:endParaRPr lang="zh-CN" altLang="en-US" sz="2800" dirty="0">
              <a:latin typeface="Times New Roman" panose="02020603050405020304" pitchFamily="18" charset="0"/>
            </a:endParaRPr>
          </a:p>
        </p:txBody>
      </p:sp>
    </p:spTree>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图片 3" descr="PPT文档数据库经营之道.png"/>
          <p:cNvPicPr>
            <a:picLocks noChangeAspect="1"/>
          </p:cNvPicPr>
          <p:nvPr/>
        </p:nvPicPr>
        <p:blipFill>
          <a:blip r:embed="rId1"/>
          <a:stretch>
            <a:fillRect/>
          </a:stretch>
        </p:blipFill>
        <p:spPr>
          <a:xfrm>
            <a:off x="0" y="585788"/>
            <a:ext cx="9348788" cy="6272212"/>
          </a:xfrm>
          <a:prstGeom prst="rect">
            <a:avLst/>
          </a:prstGeom>
          <a:noFill/>
          <a:ln w="9525">
            <a:noFill/>
          </a:ln>
        </p:spPr>
      </p:pic>
      <p:sp>
        <p:nvSpPr>
          <p:cNvPr id="34819" name="圆角矩形标注 5"/>
          <p:cNvSpPr/>
          <p:nvPr/>
        </p:nvSpPr>
        <p:spPr>
          <a:xfrm>
            <a:off x="5473700" y="2078038"/>
            <a:ext cx="3670300" cy="1143000"/>
          </a:xfrm>
          <a:prstGeom prst="wedgeRoundRectCallout">
            <a:avLst>
              <a:gd name="adj1" fmla="val -20833"/>
              <a:gd name="adj2" fmla="val 62500"/>
              <a:gd name="adj3" fmla="val 16667"/>
            </a:avLst>
          </a:prstGeom>
          <a:solidFill>
            <a:schemeClr val="accent1"/>
          </a:solidFill>
          <a:ln w="38100" cap="flat" cmpd="sng">
            <a:solidFill>
              <a:srgbClr val="33CC33"/>
            </a:solidFill>
            <a:prstDash val="solid"/>
            <a:round/>
            <a:headEnd type="none" w="med" len="med"/>
            <a:tailEnd type="none" w="med" len="med"/>
          </a:ln>
        </p:spPr>
        <p:txBody>
          <a:bodyPr/>
          <a:p>
            <a:pPr algn="l">
              <a:lnSpc>
                <a:spcPts val="2500"/>
              </a:lnSpc>
              <a:buFont typeface="Wingdings" panose="05000000000000000000" pitchFamily="2" charset="2"/>
              <a:buNone/>
            </a:pPr>
            <a:r>
              <a:rPr lang="en-US" altLang="zh-CN" sz="1400" b="1" dirty="0">
                <a:solidFill>
                  <a:srgbClr val="FF6600"/>
                </a:solidFill>
                <a:latin typeface="Arial" panose="020B0604020202020204" pitchFamily="34" charset="0"/>
              </a:rPr>
              <a:t>=“case study”</a:t>
            </a:r>
            <a:r>
              <a:rPr lang="zh-CN" altLang="en-US" sz="1400" b="1" dirty="0">
                <a:solidFill>
                  <a:srgbClr val="FF6600"/>
                </a:solidFill>
                <a:latin typeface="Arial" panose="020B0604020202020204" pitchFamily="34" charset="0"/>
              </a:rPr>
              <a:t>  案例库：</a:t>
            </a:r>
            <a:endParaRPr lang="en-US" altLang="zh-CN" sz="1400" b="1" dirty="0">
              <a:solidFill>
                <a:srgbClr val="FF6600"/>
              </a:solidFill>
              <a:latin typeface="Arial" panose="020B0604020202020204" pitchFamily="34" charset="0"/>
            </a:endParaRPr>
          </a:p>
          <a:p>
            <a:pPr algn="l">
              <a:lnSpc>
                <a:spcPts val="2500"/>
              </a:lnSpc>
              <a:buFont typeface="Wingdings" panose="05000000000000000000" pitchFamily="2" charset="2"/>
              <a:buNone/>
            </a:pPr>
            <a:r>
              <a:rPr lang="zh-CN" altLang="en-US" sz="1400" b="1" dirty="0">
                <a:solidFill>
                  <a:srgbClr val="FF6600"/>
                </a:solidFill>
                <a:latin typeface="Arial" panose="020B0604020202020204" pitchFamily="34" charset="0"/>
              </a:rPr>
              <a:t>包含对国际大型公司经营管理、重组并购等的报道、专家评论及深度分析 </a:t>
            </a:r>
            <a:r>
              <a:rPr lang="en-US" altLang="zh-CN" sz="1400" b="1" dirty="0">
                <a:solidFill>
                  <a:srgbClr val="FF6600"/>
                </a:solidFill>
                <a:latin typeface="Arial" panose="020B0604020202020204" pitchFamily="34" charset="0"/>
              </a:rPr>
              <a:t>~</a:t>
            </a:r>
            <a:endParaRPr lang="zh-CN" altLang="en-US" sz="1400" b="1" dirty="0">
              <a:solidFill>
                <a:srgbClr val="FF6600"/>
              </a:solidFill>
              <a:latin typeface="Arial" panose="020B0604020202020204" pitchFamily="34" charset="0"/>
            </a:endParaRPr>
          </a:p>
        </p:txBody>
      </p:sp>
      <p:cxnSp>
        <p:nvCxnSpPr>
          <p:cNvPr id="34820" name="直接连接符 4"/>
          <p:cNvCxnSpPr/>
          <p:nvPr/>
        </p:nvCxnSpPr>
        <p:spPr>
          <a:xfrm rot="-10800000" flipV="1">
            <a:off x="188913" y="3721100"/>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图片 5" descr="PPT文档数据库股票市场.png"/>
          <p:cNvPicPr>
            <a:picLocks noChangeAspect="1"/>
          </p:cNvPicPr>
          <p:nvPr/>
        </p:nvPicPr>
        <p:blipFill>
          <a:blip r:embed="rId1"/>
          <a:stretch>
            <a:fillRect/>
          </a:stretch>
        </p:blipFill>
        <p:spPr>
          <a:xfrm>
            <a:off x="0" y="428625"/>
            <a:ext cx="9144000" cy="6429375"/>
          </a:xfrm>
          <a:prstGeom prst="rect">
            <a:avLst/>
          </a:prstGeom>
          <a:noFill/>
          <a:ln w="9525">
            <a:noFill/>
          </a:ln>
        </p:spPr>
      </p:pic>
      <p:sp>
        <p:nvSpPr>
          <p:cNvPr id="35843" name="Oval 1028"/>
          <p:cNvSpPr/>
          <p:nvPr/>
        </p:nvSpPr>
        <p:spPr>
          <a:xfrm rot="-5400000">
            <a:off x="25400" y="4630738"/>
            <a:ext cx="1243013" cy="909637"/>
          </a:xfrm>
          <a:prstGeom prst="ellipse">
            <a:avLst/>
          </a:prstGeom>
          <a:noFill/>
          <a:ln w="38100" cap="flat" cmpd="sng">
            <a:solidFill>
              <a:srgbClr val="FF0000"/>
            </a:solidFill>
            <a:prstDash val="solid"/>
            <a:headEnd type="none" w="med" len="med"/>
            <a:tailEnd type="none" w="med" len="med"/>
          </a:ln>
        </p:spPr>
        <p:txBody>
          <a:bodyPr anchor="ctr">
            <a:spAutoFit/>
          </a:bodyPr>
          <a:p>
            <a:endParaRPr lang="zh-CN" altLang="en-US" dirty="0">
              <a:latin typeface="Arial" panose="020B0604020202020204" pitchFamily="34" charset="0"/>
            </a:endParaRPr>
          </a:p>
        </p:txBody>
      </p:sp>
      <p:sp>
        <p:nvSpPr>
          <p:cNvPr id="35844" name="椭圆形标注 6"/>
          <p:cNvSpPr/>
          <p:nvPr/>
        </p:nvSpPr>
        <p:spPr>
          <a:xfrm>
            <a:off x="3429000" y="2224088"/>
            <a:ext cx="4673600" cy="1651000"/>
          </a:xfrm>
          <a:prstGeom prst="wedgeEllipseCallout">
            <a:avLst>
              <a:gd name="adj1" fmla="val -20833"/>
              <a:gd name="adj2" fmla="val 62500"/>
            </a:avLst>
          </a:prstGeom>
          <a:solidFill>
            <a:schemeClr val="accent1"/>
          </a:solidFill>
          <a:ln w="38100" cap="flat" cmpd="sng">
            <a:solidFill>
              <a:srgbClr val="33CC33"/>
            </a:solidFill>
            <a:prstDash val="solid"/>
            <a:round/>
            <a:headEnd type="none" w="med" len="med"/>
            <a:tailEnd type="none" w="med" len="med"/>
          </a:ln>
        </p:spPr>
        <p:txBody>
          <a:bodyPr/>
          <a:p>
            <a:pPr algn="l">
              <a:lnSpc>
                <a:spcPts val="2000"/>
              </a:lnSpc>
              <a:buFont typeface="Wingdings" panose="05000000000000000000" pitchFamily="2" charset="2"/>
              <a:buNone/>
            </a:pPr>
            <a:r>
              <a:rPr lang="zh-CN" altLang="en-US" sz="1400" b="1" dirty="0">
                <a:solidFill>
                  <a:srgbClr val="FF6600"/>
                </a:solidFill>
                <a:latin typeface="Arial" panose="020B0604020202020204" pitchFamily="34" charset="0"/>
              </a:rPr>
              <a:t>根据道琼斯通讯社及华尔街日报系列的英文资讯同步编译的</a:t>
            </a:r>
            <a:endParaRPr lang="en-US" altLang="zh-CN" sz="1400" b="1" dirty="0">
              <a:solidFill>
                <a:srgbClr val="FF6600"/>
              </a:solidFill>
              <a:latin typeface="Arial" panose="020B0604020202020204" pitchFamily="34" charset="0"/>
            </a:endParaRPr>
          </a:p>
          <a:p>
            <a:pPr algn="l">
              <a:lnSpc>
                <a:spcPts val="2000"/>
              </a:lnSpc>
              <a:buFont typeface="Wingdings" panose="05000000000000000000" pitchFamily="2" charset="2"/>
              <a:buNone/>
            </a:pPr>
            <a:r>
              <a:rPr lang="zh-CN" altLang="en-US" sz="1400" b="1" dirty="0">
                <a:solidFill>
                  <a:srgbClr val="FF6600"/>
                </a:solidFill>
                <a:latin typeface="Arial" panose="020B0604020202020204" pitchFamily="34" charset="0"/>
              </a:rPr>
              <a:t>有关全球股票市场、外汇市场、债券市场和商品市场的实时新闻、评论和分析</a:t>
            </a:r>
            <a:endParaRPr lang="zh-CN" altLang="en-US" sz="1400" b="1" dirty="0">
              <a:solidFill>
                <a:srgbClr val="FF6600"/>
              </a:solidFill>
              <a:latin typeface="Arial" panose="020B0604020202020204" pitchFamily="34" charset="0"/>
            </a:endParaRPr>
          </a:p>
        </p:txBody>
      </p:sp>
      <p:sp>
        <p:nvSpPr>
          <p:cNvPr id="35845" name="爆炸形 2 7"/>
          <p:cNvSpPr/>
          <p:nvPr/>
        </p:nvSpPr>
        <p:spPr>
          <a:xfrm>
            <a:off x="5124450" y="4178300"/>
            <a:ext cx="2984500" cy="1917700"/>
          </a:xfrm>
          <a:prstGeom prst="irregularSeal2">
            <a:avLst/>
          </a:prstGeom>
          <a:solidFill>
            <a:schemeClr val="accent1"/>
          </a:solidFill>
          <a:ln w="38100" cap="flat" cmpd="sng">
            <a:solidFill>
              <a:srgbClr val="33CC33"/>
            </a:solidFill>
            <a:prstDash val="solid"/>
            <a:round/>
            <a:headEnd type="none" w="med" len="med"/>
            <a:tailEnd type="none" w="med" len="med"/>
          </a:ln>
        </p:spPr>
        <p:txBody>
          <a:bodyPr/>
          <a:p>
            <a:pPr>
              <a:buFont typeface="Wingdings" panose="05000000000000000000" pitchFamily="2" charset="2"/>
              <a:buNone/>
            </a:pPr>
            <a:r>
              <a:rPr lang="zh-CN" altLang="en-US" sz="1500" b="1" dirty="0">
                <a:solidFill>
                  <a:srgbClr val="FF0066"/>
                </a:solidFill>
                <a:latin typeface="Arial" panose="020B0604020202020204" pitchFamily="34" charset="0"/>
              </a:rPr>
              <a:t>是老师们课堂模拟教学的最佳素材！</a:t>
            </a:r>
            <a:endParaRPr lang="zh-CN" altLang="en-US" sz="1500" b="1" dirty="0">
              <a:solidFill>
                <a:srgbClr val="FF0066"/>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3" descr="C:\Users\My Computer\AppData\Roaming\Tencent\Users\164054039\QQ\WinTemp\RichOle\5@0(XCJEJUH`}`V@{9D36}Y.png"/>
          <p:cNvPicPr>
            <a:picLocks noChangeAspect="1"/>
          </p:cNvPicPr>
          <p:nvPr/>
        </p:nvPicPr>
        <p:blipFill>
          <a:blip r:embed="rId1"/>
          <a:stretch>
            <a:fillRect/>
          </a:stretch>
        </p:blipFill>
        <p:spPr>
          <a:xfrm>
            <a:off x="0" y="409575"/>
            <a:ext cx="9144000" cy="6448425"/>
          </a:xfrm>
          <a:prstGeom prst="rect">
            <a:avLst/>
          </a:prstGeom>
          <a:noFill/>
          <a:ln w="9525">
            <a:noFill/>
          </a:ln>
        </p:spPr>
      </p:pic>
      <p:cxnSp>
        <p:nvCxnSpPr>
          <p:cNvPr id="36867" name="直接连接符 3"/>
          <p:cNvCxnSpPr/>
          <p:nvPr/>
        </p:nvCxnSpPr>
        <p:spPr>
          <a:xfrm rot="-10800000" flipV="1">
            <a:off x="188913" y="4430713"/>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内容占位符 4" descr="QQ图片20171017084151.png"/>
          <p:cNvPicPr>
            <a:picLocks noGrp="1" noChangeAspect="1"/>
          </p:cNvPicPr>
          <p:nvPr>
            <p:ph/>
          </p:nvPr>
        </p:nvPicPr>
        <p:blipFill>
          <a:blip r:embed="rId1"/>
          <a:srcRect/>
          <a:stretch>
            <a:fillRect/>
          </a:stretch>
        </p:blipFill>
        <p:spPr>
          <a:xfrm>
            <a:off x="-31750" y="393700"/>
            <a:ext cx="9175750" cy="6464300"/>
          </a:xfrm>
          <a:ln/>
        </p:spPr>
      </p:pic>
      <p:sp>
        <p:nvSpPr>
          <p:cNvPr id="37891" name="页脚占位符 2"/>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37892" name="灯片编号占位符 3"/>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cxnSp>
        <p:nvCxnSpPr>
          <p:cNvPr id="37893" name="直接连接符 5"/>
          <p:cNvCxnSpPr/>
          <p:nvPr/>
        </p:nvCxnSpPr>
        <p:spPr>
          <a:xfrm rot="-10800000" flipV="1">
            <a:off x="141288" y="5360988"/>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3" descr="C:\Users\My Computer\AppData\Roaming\Tencent\Users\164054039\QQ\WinTemp\RichOle\G$Q498N3$I71FTBG4NOC9BD.png"/>
          <p:cNvPicPr>
            <a:picLocks noChangeAspect="1"/>
          </p:cNvPicPr>
          <p:nvPr/>
        </p:nvPicPr>
        <p:blipFill>
          <a:blip r:embed="rId1"/>
          <a:stretch>
            <a:fillRect/>
          </a:stretch>
        </p:blipFill>
        <p:spPr>
          <a:xfrm>
            <a:off x="0" y="409575"/>
            <a:ext cx="9207500" cy="6369050"/>
          </a:xfrm>
          <a:prstGeom prst="rect">
            <a:avLst/>
          </a:prstGeom>
          <a:noFill/>
          <a:ln w="9525">
            <a:noFill/>
          </a:ln>
        </p:spPr>
      </p:pic>
      <p:cxnSp>
        <p:nvCxnSpPr>
          <p:cNvPr id="38915" name="直接连接符 3"/>
          <p:cNvCxnSpPr/>
          <p:nvPr/>
        </p:nvCxnSpPr>
        <p:spPr>
          <a:xfrm rot="-10800000" flipV="1">
            <a:off x="141288" y="5487988"/>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页脚占位符 2"/>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39939" name="灯片编号占位符 3"/>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pic>
        <p:nvPicPr>
          <p:cNvPr id="39940" name="Picture 6" descr="C:\Users\My Computer\AppData\Roaming\Tencent\Users\164054039\QQ\WinTemp\RichOle\RNOC@$MQXDR@]E0_PVPMZ2S.png"/>
          <p:cNvPicPr>
            <a:picLocks noGrp="1" noChangeAspect="1"/>
          </p:cNvPicPr>
          <p:nvPr>
            <p:ph/>
          </p:nvPr>
        </p:nvPicPr>
        <p:blipFill>
          <a:blip r:embed="rId1"/>
          <a:srcRect/>
          <a:stretch>
            <a:fillRect/>
          </a:stretch>
        </p:blipFill>
        <p:spPr>
          <a:xfrm>
            <a:off x="3175" y="431800"/>
            <a:ext cx="9124950" cy="6237288"/>
          </a:xfrm>
          <a:ln/>
        </p:spPr>
      </p:pic>
      <p:cxnSp>
        <p:nvCxnSpPr>
          <p:cNvPr id="39941" name="直接连接符 9"/>
          <p:cNvCxnSpPr/>
          <p:nvPr/>
        </p:nvCxnSpPr>
        <p:spPr>
          <a:xfrm rot="-10800000" flipV="1">
            <a:off x="125413" y="5991225"/>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3" descr="C:\Users\My Computer\AppData\Roaming\Tencent\Users\164054039\QQ\WinTemp\RichOle\JZ@C~S7JL`BQQNOP[NFOHXP.png"/>
          <p:cNvPicPr>
            <a:picLocks noChangeAspect="1"/>
          </p:cNvPicPr>
          <p:nvPr/>
        </p:nvPicPr>
        <p:blipFill>
          <a:blip r:embed="rId1"/>
          <a:stretch>
            <a:fillRect/>
          </a:stretch>
        </p:blipFill>
        <p:spPr>
          <a:xfrm>
            <a:off x="0" y="425450"/>
            <a:ext cx="9144000" cy="6242050"/>
          </a:xfrm>
          <a:prstGeom prst="rect">
            <a:avLst/>
          </a:prstGeom>
          <a:noFill/>
          <a:ln w="9525">
            <a:noFill/>
          </a:ln>
        </p:spPr>
      </p:pic>
      <p:cxnSp>
        <p:nvCxnSpPr>
          <p:cNvPr id="40963" name="直接连接符 3"/>
          <p:cNvCxnSpPr/>
          <p:nvPr/>
        </p:nvCxnSpPr>
        <p:spPr>
          <a:xfrm rot="-10800000" flipV="1">
            <a:off x="188913" y="6211888"/>
            <a:ext cx="1409700" cy="12700"/>
          </a:xfrm>
          <a:prstGeom prst="line">
            <a:avLst/>
          </a:prstGeom>
          <a:ln w="38100" cap="flat" cmpd="sng">
            <a:solidFill>
              <a:srgbClr val="CC3300"/>
            </a:solidFill>
            <a:prstDash val="soli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3" descr="C:\Users\My Computer\AppData\Roaming\Tencent\Users\164054039\QQ\WinTemp\RichOle\EF`YMT[3`L4QQ)A9A`AFALJ.png"/>
          <p:cNvPicPr>
            <a:picLocks noChangeAspect="1"/>
          </p:cNvPicPr>
          <p:nvPr/>
        </p:nvPicPr>
        <p:blipFill>
          <a:blip r:embed="rId1"/>
          <a:stretch>
            <a:fillRect/>
          </a:stretch>
        </p:blipFill>
        <p:spPr>
          <a:xfrm>
            <a:off x="0" y="425450"/>
            <a:ext cx="9144000" cy="6432550"/>
          </a:xfrm>
          <a:prstGeom prst="rect">
            <a:avLst/>
          </a:prstGeom>
          <a:noFill/>
          <a:ln w="9525">
            <a:noFill/>
          </a:ln>
        </p:spPr>
      </p:pic>
      <p:cxnSp>
        <p:nvCxnSpPr>
          <p:cNvPr id="41987" name="直接连接符 3"/>
          <p:cNvCxnSpPr/>
          <p:nvPr/>
        </p:nvCxnSpPr>
        <p:spPr>
          <a:xfrm rot="-10800000" flipV="1">
            <a:off x="141288" y="6543675"/>
            <a:ext cx="1409700" cy="12700"/>
          </a:xfrm>
          <a:prstGeom prst="line">
            <a:avLst/>
          </a:prstGeom>
          <a:ln w="38100" cap="flat" cmpd="sng">
            <a:solidFill>
              <a:srgbClr val="CC3300"/>
            </a:solidFill>
            <a:prstDash val="solid"/>
            <a:headEnd type="none" w="med" len="med"/>
            <a:tailEnd type="none" w="med" len="med"/>
          </a:ln>
        </p:spPr>
      </p:cxnSp>
      <p:sp>
        <p:nvSpPr>
          <p:cNvPr id="41988" name="Line 1037"/>
          <p:cNvSpPr/>
          <p:nvPr/>
        </p:nvSpPr>
        <p:spPr>
          <a:xfrm>
            <a:off x="2363788" y="3527425"/>
            <a:ext cx="2971800" cy="25400"/>
          </a:xfrm>
          <a:prstGeom prst="line">
            <a:avLst/>
          </a:prstGeom>
          <a:ln w="57150" cap="flat" cmpd="sng">
            <a:solidFill>
              <a:srgbClr val="CC3300"/>
            </a:solidFill>
            <a:prstDash val="solid"/>
            <a:headEnd type="none" w="med" len="med"/>
            <a:tailEnd type="none" w="med" len="med"/>
          </a:ln>
        </p:spPr>
      </p:sp>
      <p:sp>
        <p:nvSpPr>
          <p:cNvPr id="41989" name="Line 1037"/>
          <p:cNvSpPr/>
          <p:nvPr/>
        </p:nvSpPr>
        <p:spPr>
          <a:xfrm>
            <a:off x="2341563" y="2703513"/>
            <a:ext cx="2971800" cy="25400"/>
          </a:xfrm>
          <a:prstGeom prst="line">
            <a:avLst/>
          </a:prstGeom>
          <a:ln w="57150" cap="flat" cmpd="sng">
            <a:solidFill>
              <a:srgbClr val="CC3300"/>
            </a:solidFill>
            <a:prstDash val="solid"/>
            <a:headEnd type="none" w="med" len="med"/>
            <a:tailEnd type="none" w="med" len="med"/>
          </a:ln>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内容占位符 4" descr="道琼斯全球资讯.png"/>
          <p:cNvPicPr>
            <a:picLocks noGrp="1" noChangeAspect="1"/>
          </p:cNvPicPr>
          <p:nvPr>
            <p:ph/>
          </p:nvPr>
        </p:nvPicPr>
        <p:blipFill>
          <a:blip r:embed="rId1"/>
          <a:srcRect/>
          <a:stretch>
            <a:fillRect/>
          </a:stretch>
        </p:blipFill>
        <p:spPr>
          <a:xfrm>
            <a:off x="0" y="425450"/>
            <a:ext cx="9144000" cy="6432550"/>
          </a:xfrm>
          <a:ln/>
        </p:spPr>
      </p:pic>
      <p:sp>
        <p:nvSpPr>
          <p:cNvPr id="43011" name="页脚占位符 2"/>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43012" name="灯片编号占位符 3"/>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内容占位符 1"/>
          <p:cNvSpPr>
            <a:spLocks noGrp="1"/>
          </p:cNvSpPr>
          <p:nvPr>
            <p:ph/>
          </p:nvPr>
        </p:nvSpPr>
        <p:spPr>
          <a:xfrm>
            <a:off x="679450" y="1000125"/>
            <a:ext cx="7880350" cy="523875"/>
          </a:xfrm>
          <a:ln/>
        </p:spPr>
        <p:txBody>
          <a:bodyPr vert="horz" wrap="square" lIns="0" tIns="0" rIns="0" bIns="0" anchor="t">
            <a:spAutoFit/>
          </a:bodyPr>
          <a:p>
            <a:pPr>
              <a:buNone/>
            </a:pPr>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44035" name="页脚占位符 2"/>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44036" name="灯片编号占位符 3"/>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pic>
        <p:nvPicPr>
          <p:cNvPr id="44037" name="Picture 1" descr="C:\Users\My Computer\AppData\Roaming\Tencent\Users\164054039\QQ\WinTemp\RichOle\55HT~H3[RX730S$0N1BCPK7.png"/>
          <p:cNvPicPr>
            <a:picLocks noChangeAspect="1"/>
          </p:cNvPicPr>
          <p:nvPr/>
        </p:nvPicPr>
        <p:blipFill>
          <a:blip r:embed="rId1"/>
          <a:stretch>
            <a:fillRect/>
          </a:stretch>
        </p:blipFill>
        <p:spPr>
          <a:xfrm>
            <a:off x="0" y="425450"/>
            <a:ext cx="9144000" cy="62436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Shape 23552"/>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11267" name="Shape 23553"/>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11268" name="Shape 621569"/>
          <p:cNvSpPr>
            <a:spLocks noGrp="1"/>
          </p:cNvSpPr>
          <p:nvPr>
            <p:ph type="title"/>
          </p:nvPr>
        </p:nvSpPr>
        <p:spPr>
          <a:xfrm>
            <a:off x="577850" y="796925"/>
            <a:ext cx="7880350" cy="661988"/>
          </a:xfrm>
          <a:ln/>
        </p:spPr>
        <p:txBody>
          <a:bodyPr vert="horz" wrap="square" lIns="0" tIns="0" rIns="0" bIns="0" anchor="t"/>
          <a:p>
            <a:pPr marL="0" indent="0" algn="ctr" defTabSz="914400" eaLnBrk="1" hangingPunct="1"/>
            <a:r>
              <a:rPr lang="zh-CN" altLang="en-US" sz="4000" dirty="0">
                <a:solidFill>
                  <a:srgbClr val="FF9900"/>
                </a:solidFill>
                <a:ea typeface="楷体_GB2312" pitchFamily="49" charset="-122"/>
              </a:rPr>
              <a:t>新华在线的战略联盟</a:t>
            </a:r>
            <a:endParaRPr lang="en-US" altLang="zh-CN" sz="4000" dirty="0">
              <a:solidFill>
                <a:srgbClr val="FF9900"/>
              </a:solidFill>
              <a:ea typeface="楷体_GB2312" pitchFamily="49" charset="-122"/>
            </a:endParaRPr>
          </a:p>
        </p:txBody>
      </p:sp>
      <p:sp>
        <p:nvSpPr>
          <p:cNvPr id="11269" name="Shape 621570"/>
          <p:cNvSpPr>
            <a:spLocks noGrp="1"/>
          </p:cNvSpPr>
          <p:nvPr>
            <p:ph type="body"/>
          </p:nvPr>
        </p:nvSpPr>
        <p:spPr>
          <a:xfrm>
            <a:off x="3702050" y="1928813"/>
            <a:ext cx="4095750" cy="3659187"/>
          </a:xfrm>
          <a:ln/>
        </p:spPr>
        <p:txBody>
          <a:bodyPr vert="horz" wrap="square" lIns="0" tIns="0" rIns="0" bIns="0" anchor="t">
            <a:spAutoFit/>
          </a:bodyPr>
          <a:p>
            <a:pPr marL="0" indent="0" defTabSz="952500" eaLnBrk="1" hangingPunct="1">
              <a:lnSpc>
                <a:spcPct val="150000"/>
              </a:lnSpc>
              <a:buNone/>
            </a:pPr>
            <a:r>
              <a:rPr lang="zh-CN" altLang="en-US" sz="3200" dirty="0">
                <a:solidFill>
                  <a:schemeClr val="accent1"/>
                </a:solidFill>
                <a:ea typeface="宋体" panose="02010600030101010101" pitchFamily="2" charset="-122"/>
              </a:rPr>
              <a:t>    星岛新闻集团</a:t>
            </a:r>
            <a:endParaRPr lang="zh-CN" altLang="en-US" dirty="0">
              <a:ea typeface="宋体" panose="02010600030101010101" pitchFamily="2" charset="-122"/>
            </a:endParaRPr>
          </a:p>
          <a:p>
            <a:pPr marL="0" indent="0" defTabSz="952500" eaLnBrk="1" hangingPunct="1">
              <a:lnSpc>
                <a:spcPct val="150000"/>
              </a:lnSpc>
              <a:buNone/>
            </a:pPr>
            <a:r>
              <a:rPr lang="zh-CN" altLang="en-US" sz="3200" dirty="0">
                <a:solidFill>
                  <a:schemeClr val="accent1"/>
                </a:solidFill>
                <a:ea typeface="宋体" panose="02010600030101010101" pitchFamily="2" charset="-122"/>
              </a:rPr>
              <a:t>    新华社</a:t>
            </a:r>
            <a:endParaRPr lang="zh-CN" altLang="en-US" sz="3200" dirty="0">
              <a:solidFill>
                <a:schemeClr val="accent1"/>
              </a:solidFill>
              <a:ea typeface="宋体" panose="02010600030101010101" pitchFamily="2" charset="-122"/>
            </a:endParaRPr>
          </a:p>
          <a:p>
            <a:pPr marL="0" indent="0" defTabSz="952500" eaLnBrk="1" hangingPunct="1">
              <a:lnSpc>
                <a:spcPct val="150000"/>
              </a:lnSpc>
              <a:buNone/>
            </a:pPr>
            <a:r>
              <a:rPr lang="zh-CN" altLang="en-US" sz="3200" dirty="0">
                <a:solidFill>
                  <a:schemeClr val="accent1"/>
                </a:solidFill>
                <a:ea typeface="宋体" panose="02010600030101010101" pitchFamily="2" charset="-122"/>
              </a:rPr>
              <a:t>    中国经济信息网</a:t>
            </a:r>
            <a:endParaRPr lang="zh-CN" altLang="en-US" sz="3200" dirty="0">
              <a:solidFill>
                <a:schemeClr val="accent1"/>
              </a:solidFill>
              <a:ea typeface="宋体" panose="02010600030101010101" pitchFamily="2" charset="-122"/>
            </a:endParaRPr>
          </a:p>
          <a:p>
            <a:pPr marL="0" indent="0" defTabSz="952500" eaLnBrk="1" hangingPunct="1">
              <a:lnSpc>
                <a:spcPct val="150000"/>
              </a:lnSpc>
              <a:buNone/>
            </a:pPr>
            <a:r>
              <a:rPr lang="zh-CN" altLang="en-US" sz="3200" dirty="0">
                <a:solidFill>
                  <a:schemeClr val="accent1"/>
                </a:solidFill>
                <a:ea typeface="宋体" panose="02010600030101010101" pitchFamily="2" charset="-122"/>
              </a:rPr>
              <a:t>    道琼斯通讯社</a:t>
            </a:r>
            <a:endParaRPr lang="zh-CN" altLang="en-US" sz="3200" dirty="0">
              <a:solidFill>
                <a:schemeClr val="accent1"/>
              </a:solidFill>
              <a:ea typeface="宋体" panose="02010600030101010101" pitchFamily="2" charset="-122"/>
            </a:endParaRPr>
          </a:p>
          <a:p>
            <a:pPr marL="0" indent="0" defTabSz="952500" eaLnBrk="1" hangingPunct="1">
              <a:lnSpc>
                <a:spcPct val="150000"/>
              </a:lnSpc>
              <a:buNone/>
            </a:pPr>
            <a:r>
              <a:rPr lang="zh-CN" altLang="en-US" sz="3200" dirty="0">
                <a:solidFill>
                  <a:schemeClr val="accent1"/>
                </a:solidFill>
                <a:ea typeface="宋体" panose="02010600030101010101" pitchFamily="2" charset="-122"/>
              </a:rPr>
              <a:t>    宏观经济研究院</a:t>
            </a:r>
            <a:endParaRPr lang="en-US" altLang="zh-CN" sz="3200" dirty="0">
              <a:solidFill>
                <a:schemeClr val="accent1"/>
              </a:solidFill>
              <a:ea typeface="宋体" panose="02010600030101010101" pitchFamily="2" charset="-122"/>
            </a:endParaRPr>
          </a:p>
        </p:txBody>
      </p:sp>
      <p:pic>
        <p:nvPicPr>
          <p:cNvPr id="11270" name="Rectangle 23556">
            <a:hlinkClick r:id="rId1"/>
          </p:cNvPr>
          <p:cNvPicPr>
            <a:picLocks noChangeAspect="1"/>
          </p:cNvPicPr>
          <p:nvPr/>
        </p:nvPicPr>
        <p:blipFill>
          <a:blip r:embed="rId2"/>
          <a:stretch>
            <a:fillRect/>
          </a:stretch>
        </p:blipFill>
        <p:spPr>
          <a:xfrm>
            <a:off x="1384300" y="4292600"/>
            <a:ext cx="1704975" cy="571500"/>
          </a:xfrm>
          <a:prstGeom prst="rect">
            <a:avLst/>
          </a:prstGeom>
          <a:noFill/>
          <a:ln w="9525">
            <a:noFill/>
          </a:ln>
        </p:spPr>
      </p:pic>
      <p:pic>
        <p:nvPicPr>
          <p:cNvPr id="11271" name="Rectangle 23557">
            <a:hlinkClick r:id="rId3"/>
          </p:cNvPr>
          <p:cNvPicPr>
            <a:picLocks noChangeAspect="1"/>
          </p:cNvPicPr>
          <p:nvPr/>
        </p:nvPicPr>
        <p:blipFill>
          <a:blip r:embed="rId4"/>
          <a:stretch>
            <a:fillRect/>
          </a:stretch>
        </p:blipFill>
        <p:spPr>
          <a:xfrm>
            <a:off x="1676400" y="4953000"/>
            <a:ext cx="1123950" cy="571500"/>
          </a:xfrm>
          <a:prstGeom prst="rect">
            <a:avLst/>
          </a:prstGeom>
          <a:noFill/>
          <a:ln w="9525">
            <a:noFill/>
          </a:ln>
        </p:spPr>
      </p:pic>
      <p:pic>
        <p:nvPicPr>
          <p:cNvPr id="11272" name="Rectangle 23558"/>
          <p:cNvPicPr>
            <a:picLocks noChangeAspect="1"/>
          </p:cNvPicPr>
          <p:nvPr/>
        </p:nvPicPr>
        <p:blipFill>
          <a:blip r:embed="rId5"/>
          <a:stretch>
            <a:fillRect/>
          </a:stretch>
        </p:blipFill>
        <p:spPr>
          <a:xfrm>
            <a:off x="1331913" y="1928813"/>
            <a:ext cx="1781175" cy="790575"/>
          </a:xfrm>
          <a:prstGeom prst="rect">
            <a:avLst/>
          </a:prstGeom>
          <a:noFill/>
          <a:ln w="9525">
            <a:noFill/>
          </a:ln>
        </p:spPr>
      </p:pic>
      <p:pic>
        <p:nvPicPr>
          <p:cNvPr id="11273" name="Rectangle 23559"/>
          <p:cNvPicPr>
            <a:picLocks noChangeAspect="1"/>
          </p:cNvPicPr>
          <p:nvPr/>
        </p:nvPicPr>
        <p:blipFill>
          <a:blip r:embed="rId6"/>
          <a:stretch>
            <a:fillRect/>
          </a:stretch>
        </p:blipFill>
        <p:spPr>
          <a:xfrm>
            <a:off x="1773238" y="2800350"/>
            <a:ext cx="923925" cy="647700"/>
          </a:xfrm>
          <a:prstGeom prst="rect">
            <a:avLst/>
          </a:prstGeom>
          <a:noFill/>
          <a:ln w="9525">
            <a:noFill/>
          </a:ln>
        </p:spPr>
      </p:pic>
      <p:pic>
        <p:nvPicPr>
          <p:cNvPr id="11274" name="Rectangle 23560"/>
          <p:cNvPicPr>
            <a:picLocks noChangeAspect="1"/>
          </p:cNvPicPr>
          <p:nvPr/>
        </p:nvPicPr>
        <p:blipFill>
          <a:blip r:embed="rId7"/>
          <a:stretch>
            <a:fillRect/>
          </a:stretch>
        </p:blipFill>
        <p:spPr>
          <a:xfrm>
            <a:off x="838200" y="3530600"/>
            <a:ext cx="2714625" cy="61912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Shape 46080"/>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45059" name="Shape 46081"/>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609282" name="Rectangle 609281"/>
          <p:cNvSpPr>
            <a:spLocks noChangeArrowheads="1"/>
          </p:cNvSpPr>
          <p:nvPr/>
        </p:nvSpPr>
        <p:spPr bwMode="auto">
          <a:xfrm>
            <a:off x="390525" y="1817688"/>
            <a:ext cx="3886200" cy="4662488"/>
          </a:xfrm>
          <a:prstGeom prst="rect">
            <a:avLst/>
          </a:prstGeom>
          <a:gradFill rotWithShape="0">
            <a:gsLst>
              <a:gs pos="0">
                <a:schemeClr val="folHlink">
                  <a:gamma/>
                  <a:shade val="65098"/>
                  <a:invGamma/>
                </a:schemeClr>
              </a:gs>
              <a:gs pos="100000">
                <a:schemeClr val="folHlink"/>
              </a:gs>
            </a:gsLst>
            <a:lin ang="5400000" scaled="1"/>
          </a:gradFill>
          <a:ln w="12700" cap="flat" cmpd="sng" algn="ctr">
            <a:solidFill>
              <a:schemeClr val="bg1"/>
            </a:solidFill>
            <a:prstDash val="solid"/>
            <a:miter lim="800000"/>
            <a:headEnd type="none" w="med" len="med"/>
            <a:tailEnd type="none" w="med" len="me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09283" name="Rectangle 609282"/>
          <p:cNvSpPr>
            <a:spLocks noChangeArrowheads="1"/>
          </p:cNvSpPr>
          <p:nvPr/>
        </p:nvSpPr>
        <p:spPr bwMode="auto">
          <a:xfrm>
            <a:off x="352425" y="1819275"/>
            <a:ext cx="3962400" cy="576263"/>
          </a:xfrm>
          <a:prstGeom prst="rect">
            <a:avLst/>
          </a:prstGeom>
          <a:noFill/>
          <a:ln w="12700" cap="flat" cmpd="sng" algn="ctr">
            <a:noFill/>
            <a:prstDash val="solid"/>
            <a:miter lim="800000"/>
            <a:headEnd type="none" w="med" len="med"/>
            <a:tailEnd type="none" w="med" len="me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UNI</a:t>
            </a:r>
            <a:r>
              <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的特点</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09285" name="TextBox 609284"/>
          <p:cNvSpPr txBox="1">
            <a:spLocks noChangeArrowheads="1"/>
          </p:cNvSpPr>
          <p:nvPr/>
        </p:nvSpPr>
        <p:spPr bwMode="auto">
          <a:xfrm>
            <a:off x="4419600" y="1817688"/>
            <a:ext cx="4186238" cy="4924425"/>
          </a:xfrm>
          <a:prstGeom prst="rect">
            <a:avLst/>
          </a:prstGeom>
          <a:noFill/>
          <a:ln w="9525">
            <a:noFill/>
            <a:miter lim="800000"/>
          </a:ln>
        </p:spPr>
        <p:txBody>
          <a:bodyPr>
            <a:spAutoFit/>
          </a:bodyPr>
          <a:lstStyle/>
          <a:p>
            <a:pPr marL="339725" marR="0" indent="-339725" algn="l" defTabSz="914400" eaLnBrk="0" hangingPunct="0">
              <a:lnSpc>
                <a:spcPct val="125000"/>
              </a:lnSpc>
              <a:buClrTx/>
              <a:buSzTx/>
              <a:buFontTx/>
              <a:buNone/>
              <a:defRPr/>
            </a:pPr>
            <a:r>
              <a:rPr kumimoji="0" lang="zh-CN" altLang="en-US" sz="4000" b="1" kern="1200" cap="none" spc="0" normalizeH="0" baseline="0" noProof="0">
                <a:latin typeface="Arial" panose="020B0604020202020204" pitchFamily="34" charset="0"/>
                <a:ea typeface="宋体" panose="02010600030101010101" pitchFamily="2" charset="-122"/>
                <a:cs typeface="+mn-cs"/>
              </a:rPr>
              <a:t>数据来源：</a:t>
            </a:r>
            <a:endParaRPr kumimoji="0" lang="zh-CN" altLang="en-US" sz="4000" b="1" kern="1200" cap="none" spc="0" normalizeH="0" baseline="0" noProof="0">
              <a:latin typeface="Arial" panose="020B0604020202020204" pitchFamily="34" charset="0"/>
              <a:ea typeface="宋体" panose="02010600030101010101" pitchFamily="2" charset="-122"/>
              <a:cs typeface="+mn-cs"/>
            </a:endParaRPr>
          </a:p>
          <a:p>
            <a:pPr marL="339725" marR="0" indent="-339725" algn="l" defTabSz="914400" eaLnBrk="0" hangingPunct="0">
              <a:lnSpc>
                <a:spcPct val="125000"/>
              </a:lnSpc>
              <a:buClrTx/>
              <a:buSzTx/>
              <a:buFontTx/>
              <a:buNone/>
              <a:defRPr/>
            </a:pPr>
            <a:r>
              <a:rPr kumimoji="0" lang="zh-CN" altLang="en-US" sz="3600" b="1" kern="1200" cap="none" spc="0" normalizeH="0" baseline="0" noProof="0">
                <a:latin typeface="Arial" panose="020B0604020202020204" pitchFamily="34" charset="0"/>
                <a:ea typeface="宋体" panose="02010600030101010101" pitchFamily="2" charset="-122"/>
                <a:cs typeface="+mn-cs"/>
              </a:rPr>
              <a:t>美国道琼斯公司 </a:t>
            </a:r>
            <a:endParaRPr kumimoji="0" lang="zh-CN" altLang="en-US" sz="3600" b="1" kern="1200" cap="none" spc="0" normalizeH="0" baseline="0" noProof="0">
              <a:latin typeface="Arial" panose="020B0604020202020204" pitchFamily="34" charset="0"/>
              <a:ea typeface="宋体" panose="02010600030101010101" pitchFamily="2" charset="-122"/>
              <a:cs typeface="+mn-cs"/>
            </a:endParaRPr>
          </a:p>
          <a:p>
            <a:pPr marL="339725" marR="0" indent="-339725" algn="l" defTabSz="914400" eaLnBrk="0" hangingPunct="0">
              <a:lnSpc>
                <a:spcPct val="125000"/>
              </a:lnSpc>
              <a:buClrTx/>
              <a:buSzTx/>
              <a:buFontTx/>
              <a:buNone/>
              <a:defRPr/>
            </a:pPr>
            <a:r>
              <a:rPr kumimoji="0" lang="en-US" altLang="zh-CN" sz="2800" b="1" kern="1200" cap="none" spc="0" normalizeH="0" baseline="0" noProof="0">
                <a:latin typeface="Arial" panose="020B0604020202020204" pitchFamily="34" charset="0"/>
                <a:ea typeface="宋体" panose="02010600030101010101" pitchFamily="2" charset="-122"/>
                <a:cs typeface="+mn-cs"/>
              </a:rPr>
              <a:t>   publishes the world's most vital business and financial news and information </a:t>
            </a:r>
            <a:endParaRPr kumimoji="0" lang="zh-CN" altLang="en-US" sz="2800" b="1" kern="1200" cap="none" spc="0" normalizeH="0" baseline="0" noProof="0">
              <a:latin typeface="Arial" panose="020B0604020202020204" pitchFamily="34" charset="0"/>
              <a:ea typeface="宋体" panose="02010600030101010101" pitchFamily="2" charset="-122"/>
              <a:cs typeface="+mn-cs"/>
            </a:endParaRPr>
          </a:p>
          <a:p>
            <a:pPr marL="339725" marR="0" indent="-339725" algn="l" defTabSz="914400" eaLnBrk="0" hangingPunct="0">
              <a:lnSpc>
                <a:spcPct val="125000"/>
              </a:lnSpc>
              <a:buClrTx/>
              <a:buSzTx/>
              <a:buFontTx/>
              <a:buNone/>
              <a:defRPr/>
            </a:pPr>
            <a:r>
              <a:rPr kumimoji="0" lang="zh-CN" altLang="en-US" sz="4000" b="1" kern="1200" cap="none" spc="0" normalizeH="0" baseline="0" noProof="0">
                <a:latin typeface="Arial" panose="020B0604020202020204" pitchFamily="34" charset="0"/>
                <a:ea typeface="宋体" panose="02010600030101010101" pitchFamily="2" charset="-122"/>
                <a:cs typeface="+mn-cs"/>
              </a:rPr>
              <a:t>国际化的视角     </a:t>
            </a:r>
            <a:endParaRPr kumimoji="0" lang="zh-CN" altLang="en-US" sz="4000" b="1" kern="1200" cap="none" spc="0" normalizeH="0" baseline="0" noProof="0">
              <a:latin typeface="Arial" panose="020B0604020202020204" pitchFamily="34" charset="0"/>
              <a:ea typeface="宋体" panose="02010600030101010101" pitchFamily="2" charset="-122"/>
              <a:cs typeface="+mn-cs"/>
            </a:endParaRPr>
          </a:p>
          <a:p>
            <a:pPr marL="339725" marR="0" indent="-339725" algn="l" defTabSz="914400" eaLnBrk="0" hangingPunct="0">
              <a:lnSpc>
                <a:spcPct val="100000"/>
              </a:lnSpc>
              <a:buClrTx/>
              <a:buSzTx/>
              <a:buFontTx/>
              <a:buNone/>
              <a:defRPr/>
            </a:pPr>
            <a:endParaRPr kumimoji="0" lang="en-US" altLang="en-US" sz="3200" b="1" kern="1200" cap="none" spc="0" normalizeH="0" baseline="0" noProof="0">
              <a:solidFill>
                <a:srgbClr val="E7C80F"/>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nvGrpSpPr>
          <p:cNvPr id="2" name="Group 6"/>
          <p:cNvGrpSpPr/>
          <p:nvPr/>
        </p:nvGrpSpPr>
        <p:grpSpPr>
          <a:xfrm>
            <a:off x="449263" y="2732088"/>
            <a:ext cx="3768725" cy="584200"/>
            <a:chOff x="-849" y="1234"/>
            <a:chExt cx="2374" cy="428"/>
          </a:xfrm>
        </p:grpSpPr>
        <p:sp>
          <p:nvSpPr>
            <p:cNvPr id="609287" name="Rectangle 609286"/>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09288" name="Rectangle 609287"/>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权威性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5064" name="Rectangle 46086"/>
          <p:cNvSpPr/>
          <p:nvPr/>
        </p:nvSpPr>
        <p:spPr>
          <a:xfrm>
            <a:off x="606425" y="968375"/>
            <a:ext cx="7762875" cy="762000"/>
          </a:xfrm>
          <a:prstGeom prst="rect">
            <a:avLst/>
          </a:prstGeom>
          <a:noFill/>
          <a:ln w="9525">
            <a:noFill/>
          </a:ln>
        </p:spPr>
        <p:txBody>
          <a:bodyPr>
            <a:spAutoFit/>
          </a:bodyPr>
          <a:p>
            <a:pPr algn="l">
              <a:lnSpc>
                <a:spcPct val="100000"/>
              </a:lnSpc>
              <a:buNone/>
            </a:pPr>
            <a:r>
              <a:rPr lang="zh-CN" altLang="en-US" sz="4400" b="1" dirty="0">
                <a:solidFill>
                  <a:srgbClr val="FF9933"/>
                </a:solidFill>
                <a:latin typeface="宋体" panose="02010600030101010101" pitchFamily="2" charset="-122"/>
              </a:rPr>
              <a:t>道琼斯财经资讯数据库的特点</a:t>
            </a:r>
            <a:endParaRPr lang="zh-CN" altLang="en-US" sz="4400" b="1" dirty="0">
              <a:solidFill>
                <a:srgbClr val="FF9933"/>
              </a:solidFill>
              <a:latin typeface="宋体" panose="02010600030101010101"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9285">
                                            <p:txEl>
                                              <p:charRg st="0" end="6"/>
                                            </p:txEl>
                                          </p:spTgt>
                                        </p:tgtEl>
                                        <p:attrNameLst>
                                          <p:attrName>style.visibility</p:attrName>
                                        </p:attrNameLst>
                                      </p:cBhvr>
                                      <p:to>
                                        <p:strVal val="visible"/>
                                      </p:to>
                                    </p:set>
                                    <p:animEffect transition="in" filter="slide(fromLeft)">
                                      <p:cBhvr>
                                        <p:cTn id="12" dur="500"/>
                                        <p:tgtEl>
                                          <p:spTgt spid="609285">
                                            <p:txEl>
                                              <p:charRg st="0"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9285">
                                            <p:txEl>
                                              <p:charRg st="6" end="15"/>
                                            </p:txEl>
                                          </p:spTgt>
                                        </p:tgtEl>
                                        <p:attrNameLst>
                                          <p:attrName>style.visibility</p:attrName>
                                        </p:attrNameLst>
                                      </p:cBhvr>
                                      <p:to>
                                        <p:strVal val="visible"/>
                                      </p:to>
                                    </p:set>
                                    <p:animEffect transition="in" filter="slide(fromLeft)">
                                      <p:cBhvr>
                                        <p:cTn id="17" dur="500"/>
                                        <p:tgtEl>
                                          <p:spTgt spid="609285">
                                            <p:txEl>
                                              <p:charRg st="6" end="1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09285">
                                            <p:txEl>
                                              <p:charRg st="15" end="96"/>
                                            </p:txEl>
                                          </p:spTgt>
                                        </p:tgtEl>
                                        <p:attrNameLst>
                                          <p:attrName>style.visibility</p:attrName>
                                        </p:attrNameLst>
                                      </p:cBhvr>
                                      <p:to>
                                        <p:strVal val="visible"/>
                                      </p:to>
                                    </p:set>
                                    <p:animEffect transition="in" filter="slide(fromLeft)">
                                      <p:cBhvr>
                                        <p:cTn id="22" dur="500"/>
                                        <p:tgtEl>
                                          <p:spTgt spid="609285">
                                            <p:txEl>
                                              <p:charRg st="15" end="9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09285">
                                            <p:txEl>
                                              <p:charRg st="96" end="108"/>
                                            </p:txEl>
                                          </p:spTgt>
                                        </p:tgtEl>
                                        <p:attrNameLst>
                                          <p:attrName>style.visibility</p:attrName>
                                        </p:attrNameLst>
                                      </p:cBhvr>
                                      <p:to>
                                        <p:strVal val="visible"/>
                                      </p:to>
                                    </p:set>
                                    <p:animEffect transition="in" filter="slide(fromLeft)">
                                      <p:cBhvr>
                                        <p:cTn id="27" dur="500"/>
                                        <p:tgtEl>
                                          <p:spTgt spid="609285">
                                            <p:txEl>
                                              <p:charRg st="96" end="1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5" grpId="0" bldLvl="2"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Shape 4710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46083" name="Shape 4710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610309" name="Rectangle 610308"/>
          <p:cNvSpPr>
            <a:spLocks noChangeArrowheads="1"/>
          </p:cNvSpPr>
          <p:nvPr/>
        </p:nvSpPr>
        <p:spPr bwMode="auto">
          <a:xfrm>
            <a:off x="390525" y="1817688"/>
            <a:ext cx="3886200" cy="4662488"/>
          </a:xfrm>
          <a:prstGeom prst="rect">
            <a:avLst/>
          </a:prstGeom>
          <a:gradFill rotWithShape="0">
            <a:gsLst>
              <a:gs pos="0">
                <a:schemeClr val="folHlink">
                  <a:gamma/>
                  <a:shade val="65098"/>
                  <a:invGamma/>
                </a:schemeClr>
              </a:gs>
              <a:gs pos="100000">
                <a:schemeClr val="folHlink"/>
              </a:gs>
            </a:gsLst>
            <a:lin ang="5400000" scaled="1"/>
          </a:gradFill>
          <a:ln w="12700" cap="flat" cmpd="sng" algn="ctr">
            <a:solidFill>
              <a:schemeClr val="bg1"/>
            </a:solidFill>
            <a:prstDash val="solid"/>
            <a:miter lim="800000"/>
            <a:headEnd type="none" w="med" len="med"/>
            <a:tailEnd type="none" w="med" len="med"/>
          </a:ln>
          <a:effectLst>
            <a:outerShdw dist="35921" dir="27000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10310" name="Rectangle 610309"/>
          <p:cNvSpPr>
            <a:spLocks noChangeArrowheads="1"/>
          </p:cNvSpPr>
          <p:nvPr/>
        </p:nvSpPr>
        <p:spPr bwMode="auto">
          <a:xfrm>
            <a:off x="352425" y="1819275"/>
            <a:ext cx="3962400" cy="576263"/>
          </a:xfrm>
          <a:prstGeom prst="rect">
            <a:avLst/>
          </a:prstGeom>
          <a:noFill/>
          <a:ln w="12700" cap="flat" cmpd="sng" algn="ctr">
            <a:noFill/>
            <a:prstDash val="solid"/>
            <a:miter lim="800000"/>
            <a:headEnd type="none" w="med" len="med"/>
            <a:tailEnd type="none" w="med" len="me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UNI</a:t>
            </a:r>
            <a:r>
              <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的特点</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46086" name="Group 7"/>
          <p:cNvGrpSpPr/>
          <p:nvPr/>
        </p:nvGrpSpPr>
        <p:grpSpPr>
          <a:xfrm>
            <a:off x="449263" y="2732088"/>
            <a:ext cx="3768725" cy="584200"/>
            <a:chOff x="-849" y="1234"/>
            <a:chExt cx="2374" cy="428"/>
          </a:xfrm>
        </p:grpSpPr>
        <p:sp>
          <p:nvSpPr>
            <p:cNvPr id="610312" name="Rectangle 610311"/>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0313" name="Rectangle 610312"/>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权威性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 name="Group 10"/>
          <p:cNvGrpSpPr/>
          <p:nvPr/>
        </p:nvGrpSpPr>
        <p:grpSpPr>
          <a:xfrm>
            <a:off x="449263" y="3355975"/>
            <a:ext cx="3768725" cy="584200"/>
            <a:chOff x="-849" y="1234"/>
            <a:chExt cx="2374" cy="428"/>
          </a:xfrm>
        </p:grpSpPr>
        <p:sp>
          <p:nvSpPr>
            <p:cNvPr id="610315" name="Rectangle 610314"/>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0316" name="Rectangle 610315"/>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独家性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6088" name="Rectangle 47110"/>
          <p:cNvSpPr/>
          <p:nvPr/>
        </p:nvSpPr>
        <p:spPr>
          <a:xfrm>
            <a:off x="606425" y="968375"/>
            <a:ext cx="7762875" cy="762000"/>
          </a:xfrm>
          <a:prstGeom prst="rect">
            <a:avLst/>
          </a:prstGeom>
          <a:noFill/>
          <a:ln w="9525">
            <a:noFill/>
          </a:ln>
        </p:spPr>
        <p:txBody>
          <a:bodyPr>
            <a:spAutoFit/>
          </a:bodyPr>
          <a:p>
            <a:pPr algn="l">
              <a:lnSpc>
                <a:spcPct val="100000"/>
              </a:lnSpc>
              <a:buNone/>
            </a:pPr>
            <a:r>
              <a:rPr lang="zh-CN" altLang="en-US" sz="4400" b="1" dirty="0">
                <a:solidFill>
                  <a:srgbClr val="FF9933"/>
                </a:solidFill>
                <a:latin typeface="宋体" panose="02010600030101010101" pitchFamily="2" charset="-122"/>
              </a:rPr>
              <a:t>道琼斯财经资讯数据库的特点</a:t>
            </a:r>
            <a:endParaRPr lang="zh-CN" altLang="en-US" sz="4400" b="1" dirty="0">
              <a:solidFill>
                <a:srgbClr val="FF9933"/>
              </a:solidFill>
              <a:latin typeface="宋体" panose="02010600030101010101" pitchFamily="2" charset="-122"/>
            </a:endParaRPr>
          </a:p>
        </p:txBody>
      </p:sp>
      <p:sp>
        <p:nvSpPr>
          <p:cNvPr id="610350" name="TextBox 610349"/>
          <p:cNvSpPr txBox="1"/>
          <p:nvPr/>
        </p:nvSpPr>
        <p:spPr>
          <a:xfrm>
            <a:off x="4292600" y="3417888"/>
            <a:ext cx="4186238" cy="2289175"/>
          </a:xfrm>
          <a:prstGeom prst="rect">
            <a:avLst/>
          </a:prstGeom>
          <a:noFill/>
          <a:ln w="9525">
            <a:noFill/>
          </a:ln>
        </p:spPr>
        <p:txBody>
          <a:bodyPr>
            <a:spAutoFit/>
          </a:bodyPr>
          <a:p>
            <a:pPr marL="339725" indent="-339725" algn="l" eaLnBrk="0" hangingPunct="0">
              <a:lnSpc>
                <a:spcPct val="100000"/>
              </a:lnSpc>
              <a:spcBef>
                <a:spcPct val="50000"/>
              </a:spcBef>
              <a:buNone/>
            </a:pPr>
            <a:r>
              <a:rPr lang="zh-CN" altLang="en-US" sz="3600" b="1" dirty="0">
                <a:latin typeface="Arial" panose="020B0604020202020204" pitchFamily="34" charset="0"/>
              </a:rPr>
              <a:t>  独家专访</a:t>
            </a:r>
            <a:endParaRPr lang="zh-CN" altLang="en-US" sz="3600" b="1" dirty="0">
              <a:latin typeface="Arial" panose="020B0604020202020204" pitchFamily="34" charset="0"/>
            </a:endParaRPr>
          </a:p>
          <a:p>
            <a:pPr marL="339725" indent="-339725" algn="l" eaLnBrk="0" hangingPunct="0">
              <a:lnSpc>
                <a:spcPct val="100000"/>
              </a:lnSpc>
              <a:spcBef>
                <a:spcPct val="50000"/>
              </a:spcBef>
              <a:buNone/>
            </a:pPr>
            <a:r>
              <a:rPr lang="zh-CN" altLang="en-US" sz="3600" b="1" dirty="0">
                <a:latin typeface="Arial" panose="020B0604020202020204" pitchFamily="34" charset="0"/>
              </a:rPr>
              <a:t>  独家报道</a:t>
            </a:r>
            <a:endParaRPr lang="zh-CN" altLang="en-US" sz="3600" b="1" dirty="0">
              <a:latin typeface="Arial" panose="020B0604020202020204" pitchFamily="34" charset="0"/>
            </a:endParaRPr>
          </a:p>
          <a:p>
            <a:pPr marL="339725" indent="-339725" algn="l" eaLnBrk="0" hangingPunct="0">
              <a:lnSpc>
                <a:spcPct val="100000"/>
              </a:lnSpc>
              <a:spcBef>
                <a:spcPct val="50000"/>
              </a:spcBef>
              <a:buNone/>
            </a:pPr>
            <a:r>
              <a:rPr lang="zh-CN" altLang="en-US" sz="3600" b="1" dirty="0">
                <a:latin typeface="Arial" panose="020B0604020202020204" pitchFamily="34" charset="0"/>
              </a:rPr>
              <a:t>  独家专家解析</a:t>
            </a:r>
            <a:endParaRPr lang="zh-CN" altLang="en-US" sz="3600" b="1" dirty="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10350"/>
                                        </p:tgtEl>
                                        <p:attrNameLst>
                                          <p:attrName>style.visibility</p:attrName>
                                        </p:attrNameLst>
                                      </p:cBhvr>
                                      <p:to>
                                        <p:strVal val="visible"/>
                                      </p:to>
                                    </p:set>
                                    <p:animEffect transition="in" filter="slide(fromLeft)">
                                      <p:cBhvr>
                                        <p:cTn id="12" dur="500"/>
                                        <p:tgtEl>
                                          <p:spTgt spid="610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Shape 48128"/>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47107" name="Shape 48129"/>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611332" name="TextBox 611331"/>
          <p:cNvSpPr txBox="1"/>
          <p:nvPr/>
        </p:nvSpPr>
        <p:spPr>
          <a:xfrm>
            <a:off x="4487863" y="3124200"/>
            <a:ext cx="4379912" cy="3008313"/>
          </a:xfrm>
          <a:prstGeom prst="rect">
            <a:avLst/>
          </a:prstGeom>
          <a:noFill/>
          <a:ln w="9525">
            <a:noFill/>
          </a:ln>
        </p:spPr>
        <p:txBody>
          <a:bodyPr>
            <a:spAutoFit/>
          </a:bodyPr>
          <a:p>
            <a:pPr marL="339725" algn="l" eaLnBrk="0" hangingPunct="0">
              <a:lnSpc>
                <a:spcPct val="125000"/>
              </a:lnSpc>
              <a:spcBef>
                <a:spcPct val="10000"/>
              </a:spcBef>
              <a:buNone/>
            </a:pPr>
            <a:r>
              <a:rPr lang="zh-CN" altLang="en-US" sz="3600" b="1" dirty="0">
                <a:latin typeface="Arial" panose="020B0604020202020204" pitchFamily="34" charset="0"/>
              </a:rPr>
              <a:t>独特的方式</a:t>
            </a:r>
            <a:endParaRPr lang="zh-CN" altLang="en-US" sz="3600" b="1" dirty="0">
              <a:latin typeface="Arial" panose="020B0604020202020204" pitchFamily="34" charset="0"/>
            </a:endParaRPr>
          </a:p>
          <a:p>
            <a:pPr marL="339725" algn="l" eaLnBrk="0" hangingPunct="0">
              <a:lnSpc>
                <a:spcPct val="125000"/>
              </a:lnSpc>
              <a:spcBef>
                <a:spcPct val="10000"/>
              </a:spcBef>
              <a:buNone/>
            </a:pPr>
            <a:r>
              <a:rPr lang="zh-CN" altLang="en-US" sz="3600" b="1" dirty="0">
                <a:latin typeface="Arial" panose="020B0604020202020204" pitchFamily="34" charset="0"/>
              </a:rPr>
              <a:t>专业财经的视角</a:t>
            </a:r>
            <a:endParaRPr lang="zh-CN" altLang="en-US" sz="3600" b="1" dirty="0">
              <a:latin typeface="Arial" panose="020B0604020202020204" pitchFamily="34" charset="0"/>
            </a:endParaRPr>
          </a:p>
          <a:p>
            <a:pPr marL="339725" algn="l" eaLnBrk="0" hangingPunct="0">
              <a:lnSpc>
                <a:spcPct val="125000"/>
              </a:lnSpc>
              <a:spcBef>
                <a:spcPct val="10000"/>
              </a:spcBef>
              <a:buNone/>
            </a:pPr>
            <a:r>
              <a:rPr lang="zh-CN" altLang="en-US" sz="3600" b="1" dirty="0">
                <a:latin typeface="Arial" panose="020B0604020202020204" pitchFamily="34" charset="0"/>
              </a:rPr>
              <a:t>深度的分析和评论</a:t>
            </a:r>
            <a:endParaRPr lang="zh-CN" altLang="en-US" sz="3600" b="1" dirty="0">
              <a:latin typeface="Arial" panose="020B0604020202020204" pitchFamily="34" charset="0"/>
            </a:endParaRPr>
          </a:p>
          <a:p>
            <a:pPr marL="339725" algn="l" eaLnBrk="0" hangingPunct="0">
              <a:lnSpc>
                <a:spcPct val="125000"/>
              </a:lnSpc>
              <a:spcBef>
                <a:spcPct val="10000"/>
              </a:spcBef>
              <a:buNone/>
            </a:pPr>
            <a:endParaRPr lang="en-US" altLang="zh-CN" sz="3600" b="1" dirty="0">
              <a:latin typeface="Arial" panose="020B0604020202020204" pitchFamily="34" charset="0"/>
            </a:endParaRPr>
          </a:p>
        </p:txBody>
      </p:sp>
      <p:sp>
        <p:nvSpPr>
          <p:cNvPr id="611333" name="Rectangle 611332"/>
          <p:cNvSpPr>
            <a:spLocks noChangeArrowheads="1"/>
          </p:cNvSpPr>
          <p:nvPr/>
        </p:nvSpPr>
        <p:spPr bwMode="auto">
          <a:xfrm>
            <a:off x="390525" y="1817688"/>
            <a:ext cx="3886200" cy="4357688"/>
          </a:xfrm>
          <a:prstGeom prst="rect">
            <a:avLst/>
          </a:prstGeom>
          <a:gradFill rotWithShape="0">
            <a:gsLst>
              <a:gs pos="0">
                <a:schemeClr val="folHlink">
                  <a:gamma/>
                  <a:shade val="65098"/>
                  <a:invGamma/>
                </a:schemeClr>
              </a:gs>
              <a:gs pos="100000">
                <a:schemeClr val="folHlink"/>
              </a:gs>
            </a:gsLst>
            <a:lin ang="5400000" scaled="1"/>
          </a:gradFill>
          <a:ln w="12700" cap="flat" cmpd="sng" algn="ctr">
            <a:solidFill>
              <a:schemeClr val="bg1"/>
            </a:solidFill>
            <a:prstDash val="solid"/>
            <a:miter lim="800000"/>
            <a:headEnd type="none" w="med" len="med"/>
            <a:tailEnd type="none" w="med" len="me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1334" name="Rectangle 611333"/>
          <p:cNvSpPr>
            <a:spLocks noChangeArrowheads="1"/>
          </p:cNvSpPr>
          <p:nvPr/>
        </p:nvSpPr>
        <p:spPr bwMode="auto">
          <a:xfrm>
            <a:off x="352425" y="1819275"/>
            <a:ext cx="3962400" cy="576263"/>
          </a:xfrm>
          <a:prstGeom prst="rect">
            <a:avLst/>
          </a:prstGeom>
          <a:noFill/>
          <a:ln w="12700" cap="flat" cmpd="sng" algn="ctr">
            <a:noFill/>
            <a:prstDash val="solid"/>
            <a:miter lim="800000"/>
            <a:headEnd type="none" w="med" len="med"/>
            <a:tailEnd type="none" w="med" len="me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UNI</a:t>
            </a:r>
            <a:r>
              <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的特点</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47111" name="Group 7"/>
          <p:cNvGrpSpPr/>
          <p:nvPr/>
        </p:nvGrpSpPr>
        <p:grpSpPr>
          <a:xfrm>
            <a:off x="449263" y="2732088"/>
            <a:ext cx="3768725" cy="584200"/>
            <a:chOff x="-849" y="1234"/>
            <a:chExt cx="2374" cy="428"/>
          </a:xfrm>
        </p:grpSpPr>
        <p:sp>
          <p:nvSpPr>
            <p:cNvPr id="611336" name="Rectangle 611335"/>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1337" name="Rectangle 611336"/>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权威性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7112" name="Group 10"/>
          <p:cNvGrpSpPr/>
          <p:nvPr/>
        </p:nvGrpSpPr>
        <p:grpSpPr>
          <a:xfrm>
            <a:off x="449263" y="3355975"/>
            <a:ext cx="3768725" cy="584200"/>
            <a:chOff x="-849" y="1234"/>
            <a:chExt cx="2374" cy="428"/>
          </a:xfrm>
        </p:grpSpPr>
        <p:sp>
          <p:nvSpPr>
            <p:cNvPr id="611339" name="Rectangle 611338"/>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1340" name="Rectangle 611339"/>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独家性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 name="Group 13"/>
          <p:cNvGrpSpPr/>
          <p:nvPr/>
        </p:nvGrpSpPr>
        <p:grpSpPr>
          <a:xfrm>
            <a:off x="449263" y="3979863"/>
            <a:ext cx="3768725" cy="584200"/>
            <a:chOff x="-849" y="1234"/>
            <a:chExt cx="2374" cy="428"/>
          </a:xfrm>
        </p:grpSpPr>
        <p:sp>
          <p:nvSpPr>
            <p:cNvPr id="611342" name="Rectangle 611341"/>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1343" name="Rectangle 611342"/>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专业性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en-US" altLang="zh-CN"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grpSp>
      <p:sp>
        <p:nvSpPr>
          <p:cNvPr id="47114" name="Rectangle 48136"/>
          <p:cNvSpPr/>
          <p:nvPr/>
        </p:nvSpPr>
        <p:spPr>
          <a:xfrm>
            <a:off x="606425" y="968375"/>
            <a:ext cx="7762875" cy="762000"/>
          </a:xfrm>
          <a:prstGeom prst="rect">
            <a:avLst/>
          </a:prstGeom>
          <a:noFill/>
          <a:ln w="9525">
            <a:noFill/>
          </a:ln>
        </p:spPr>
        <p:txBody>
          <a:bodyPr>
            <a:spAutoFit/>
          </a:bodyPr>
          <a:p>
            <a:pPr algn="l">
              <a:lnSpc>
                <a:spcPct val="100000"/>
              </a:lnSpc>
              <a:buNone/>
            </a:pPr>
            <a:r>
              <a:rPr lang="zh-CN" altLang="en-US" sz="4400" b="1" dirty="0">
                <a:solidFill>
                  <a:srgbClr val="FF9933"/>
                </a:solidFill>
                <a:latin typeface="宋体" panose="02010600030101010101" pitchFamily="2" charset="-122"/>
              </a:rPr>
              <a:t>道琼斯财经资讯数据库的特点</a:t>
            </a:r>
            <a:endParaRPr lang="zh-CN" altLang="en-US" sz="4400" b="1" dirty="0">
              <a:solidFill>
                <a:srgbClr val="FF9933"/>
              </a:solidFill>
              <a:latin typeface="宋体" panose="02010600030101010101"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11332"/>
                                        </p:tgtEl>
                                        <p:attrNameLst>
                                          <p:attrName>style.visibility</p:attrName>
                                        </p:attrNameLst>
                                      </p:cBhvr>
                                      <p:to>
                                        <p:strVal val="visible"/>
                                      </p:to>
                                    </p:set>
                                    <p:animEffect transition="in" filter="slide(fromLeft)">
                                      <p:cBhvr>
                                        <p:cTn id="12" dur="500"/>
                                        <p:tgtEl>
                                          <p:spTgt spid="611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Shape 49152"/>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48131" name="Shape 49153"/>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612357" name="Rectangle 612356"/>
          <p:cNvSpPr>
            <a:spLocks noChangeArrowheads="1"/>
          </p:cNvSpPr>
          <p:nvPr/>
        </p:nvSpPr>
        <p:spPr bwMode="auto">
          <a:xfrm>
            <a:off x="390525" y="1817688"/>
            <a:ext cx="3886200" cy="4421188"/>
          </a:xfrm>
          <a:prstGeom prst="rect">
            <a:avLst/>
          </a:prstGeom>
          <a:gradFill rotWithShape="0">
            <a:gsLst>
              <a:gs pos="0">
                <a:schemeClr val="folHlink">
                  <a:gamma/>
                  <a:shade val="65098"/>
                  <a:invGamma/>
                </a:schemeClr>
              </a:gs>
              <a:gs pos="100000">
                <a:schemeClr val="folHlink"/>
              </a:gs>
            </a:gsLst>
            <a:lin ang="5400000" scaled="1"/>
          </a:gradFill>
          <a:ln w="12700" cap="flat" cmpd="sng" algn="ctr">
            <a:solidFill>
              <a:schemeClr val="bg1"/>
            </a:solidFill>
            <a:prstDash val="solid"/>
            <a:miter lim="800000"/>
            <a:headEnd type="none" w="med" len="med"/>
            <a:tailEnd type="none" w="med" len="med"/>
          </a:ln>
          <a:effectLst>
            <a:outerShdw dist="35921" dir="27000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12358" name="Rectangle 612357"/>
          <p:cNvSpPr>
            <a:spLocks noChangeArrowheads="1"/>
          </p:cNvSpPr>
          <p:nvPr/>
        </p:nvSpPr>
        <p:spPr bwMode="auto">
          <a:xfrm>
            <a:off x="352425" y="1819275"/>
            <a:ext cx="3962400" cy="576263"/>
          </a:xfrm>
          <a:prstGeom prst="rect">
            <a:avLst/>
          </a:prstGeom>
          <a:noFill/>
          <a:ln w="12700" cap="flat" cmpd="sng" algn="ctr">
            <a:noFill/>
            <a:prstDash val="solid"/>
            <a:miter lim="800000"/>
            <a:headEnd type="none" w="med" len="med"/>
            <a:tailEnd type="none" w="med" len="me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UNI</a:t>
            </a:r>
            <a:r>
              <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的特点</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48134" name="Group 7"/>
          <p:cNvGrpSpPr/>
          <p:nvPr/>
        </p:nvGrpSpPr>
        <p:grpSpPr>
          <a:xfrm>
            <a:off x="449263" y="2732088"/>
            <a:ext cx="3768725" cy="584200"/>
            <a:chOff x="-849" y="1234"/>
            <a:chExt cx="2374" cy="428"/>
          </a:xfrm>
        </p:grpSpPr>
        <p:sp>
          <p:nvSpPr>
            <p:cNvPr id="612360" name="Rectangle 612359"/>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2361" name="Rectangle 612360"/>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权威性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8135" name="Group 10"/>
          <p:cNvGrpSpPr/>
          <p:nvPr/>
        </p:nvGrpSpPr>
        <p:grpSpPr>
          <a:xfrm>
            <a:off x="449263" y="3355975"/>
            <a:ext cx="3768725" cy="584200"/>
            <a:chOff x="-849" y="1234"/>
            <a:chExt cx="2374" cy="428"/>
          </a:xfrm>
        </p:grpSpPr>
        <p:sp>
          <p:nvSpPr>
            <p:cNvPr id="612363" name="Rectangle 612362"/>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2364" name="Rectangle 612363"/>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独家性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8136" name="Group 13"/>
          <p:cNvGrpSpPr/>
          <p:nvPr/>
        </p:nvGrpSpPr>
        <p:grpSpPr>
          <a:xfrm>
            <a:off x="449263" y="3979863"/>
            <a:ext cx="3768725" cy="584200"/>
            <a:chOff x="-849" y="1234"/>
            <a:chExt cx="2374" cy="428"/>
          </a:xfrm>
        </p:grpSpPr>
        <p:sp>
          <p:nvSpPr>
            <p:cNvPr id="612366" name="Rectangle 612365"/>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2367" name="Rectangle 612366"/>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专业性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 name="Group 16"/>
          <p:cNvGrpSpPr/>
          <p:nvPr/>
        </p:nvGrpSpPr>
        <p:grpSpPr>
          <a:xfrm>
            <a:off x="449263" y="4603750"/>
            <a:ext cx="3768725" cy="584200"/>
            <a:chOff x="-849" y="1234"/>
            <a:chExt cx="2374" cy="428"/>
          </a:xfrm>
        </p:grpSpPr>
        <p:sp>
          <p:nvSpPr>
            <p:cNvPr id="612369" name="Rectangle 612368"/>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2370" name="Rectangle 612369"/>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针对性</a:t>
              </a:r>
              <a:r>
                <a:rPr kumimoji="0" lang="zh-CN" altLang="en-US" sz="2800" b="1" i="0" u="none" strike="noStrike" kern="1200" cap="none" spc="0" normalizeH="0" baseline="0" noProof="0">
                  <a:ln>
                    <a:noFill/>
                  </a:ln>
                  <a:solidFill>
                    <a:srgbClr val="E7C80F"/>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8138" name="Rectangle 49160"/>
          <p:cNvSpPr/>
          <p:nvPr/>
        </p:nvSpPr>
        <p:spPr>
          <a:xfrm>
            <a:off x="784225" y="676275"/>
            <a:ext cx="7762875" cy="762000"/>
          </a:xfrm>
          <a:prstGeom prst="rect">
            <a:avLst/>
          </a:prstGeom>
          <a:noFill/>
          <a:ln w="9525">
            <a:noFill/>
          </a:ln>
        </p:spPr>
        <p:txBody>
          <a:bodyPr>
            <a:spAutoFit/>
          </a:bodyPr>
          <a:p>
            <a:pPr algn="l">
              <a:lnSpc>
                <a:spcPct val="100000"/>
              </a:lnSpc>
              <a:buNone/>
            </a:pPr>
            <a:r>
              <a:rPr lang="zh-CN" altLang="en-US" sz="4400" b="1" dirty="0">
                <a:solidFill>
                  <a:srgbClr val="FF9933"/>
                </a:solidFill>
                <a:latin typeface="宋体" panose="02010600030101010101" pitchFamily="2" charset="-122"/>
              </a:rPr>
              <a:t>道琼斯财经资讯数据库的特点</a:t>
            </a:r>
            <a:endParaRPr lang="zh-CN" altLang="en-US" sz="4400" b="1" dirty="0">
              <a:solidFill>
                <a:srgbClr val="FF9933"/>
              </a:solidFill>
              <a:latin typeface="宋体" panose="02010600030101010101" pitchFamily="2" charset="-122"/>
            </a:endParaRPr>
          </a:p>
        </p:txBody>
      </p:sp>
      <p:sp>
        <p:nvSpPr>
          <p:cNvPr id="612372" name="Straight Connector 612371"/>
          <p:cNvSpPr/>
          <p:nvPr/>
        </p:nvSpPr>
        <p:spPr>
          <a:xfrm>
            <a:off x="5930900" y="2895600"/>
            <a:ext cx="2108200" cy="1588"/>
          </a:xfrm>
          <a:prstGeom prst="line">
            <a:avLst/>
          </a:prstGeom>
          <a:ln w="57150" cap="flat" cmpd="sng">
            <a:solidFill>
              <a:schemeClr val="accent1"/>
            </a:solidFill>
            <a:prstDash val="solid"/>
            <a:headEnd type="none" w="med" len="med"/>
            <a:tailEnd type="triangle" w="med" len="med"/>
          </a:ln>
        </p:spPr>
      </p:sp>
      <p:sp>
        <p:nvSpPr>
          <p:cNvPr id="612373" name="Straight Connector 612372"/>
          <p:cNvSpPr/>
          <p:nvPr/>
        </p:nvSpPr>
        <p:spPr>
          <a:xfrm>
            <a:off x="5930900" y="2921000"/>
            <a:ext cx="2108200" cy="1041400"/>
          </a:xfrm>
          <a:prstGeom prst="line">
            <a:avLst/>
          </a:prstGeom>
          <a:ln w="57150" cap="flat" cmpd="sng">
            <a:solidFill>
              <a:schemeClr val="accent1"/>
            </a:solidFill>
            <a:prstDash val="solid"/>
            <a:headEnd type="none" w="med" len="med"/>
            <a:tailEnd type="triangle" w="med" len="med"/>
          </a:ln>
        </p:spPr>
      </p:sp>
      <p:sp>
        <p:nvSpPr>
          <p:cNvPr id="612374" name="Straight Connector 612373"/>
          <p:cNvSpPr/>
          <p:nvPr/>
        </p:nvSpPr>
        <p:spPr>
          <a:xfrm>
            <a:off x="5930900" y="3429000"/>
            <a:ext cx="2108200" cy="2133600"/>
          </a:xfrm>
          <a:prstGeom prst="line">
            <a:avLst/>
          </a:prstGeom>
          <a:ln w="57150" cap="flat" cmpd="sng">
            <a:solidFill>
              <a:srgbClr val="FF00FF"/>
            </a:solidFill>
            <a:prstDash val="solid"/>
            <a:headEnd type="none" w="med" len="med"/>
            <a:tailEnd type="triangle" w="med" len="med"/>
          </a:ln>
        </p:spPr>
      </p:sp>
      <p:sp>
        <p:nvSpPr>
          <p:cNvPr id="612375" name="Straight Connector 612374"/>
          <p:cNvSpPr/>
          <p:nvPr/>
        </p:nvSpPr>
        <p:spPr>
          <a:xfrm>
            <a:off x="5930900" y="3429000"/>
            <a:ext cx="2108200" cy="2743200"/>
          </a:xfrm>
          <a:prstGeom prst="line">
            <a:avLst/>
          </a:prstGeom>
          <a:ln w="57150" cap="flat" cmpd="sng">
            <a:solidFill>
              <a:srgbClr val="FF00FF"/>
            </a:solidFill>
            <a:prstDash val="solid"/>
            <a:headEnd type="none" w="med" len="med"/>
            <a:tailEnd type="triangle" w="med" len="med"/>
          </a:ln>
        </p:spPr>
      </p:sp>
      <p:sp>
        <p:nvSpPr>
          <p:cNvPr id="612376" name="Straight Connector 612375"/>
          <p:cNvSpPr/>
          <p:nvPr/>
        </p:nvSpPr>
        <p:spPr>
          <a:xfrm>
            <a:off x="5930900" y="3962400"/>
            <a:ext cx="2108200" cy="609600"/>
          </a:xfrm>
          <a:prstGeom prst="line">
            <a:avLst/>
          </a:prstGeom>
          <a:ln w="57150" cap="flat" cmpd="sng">
            <a:solidFill>
              <a:srgbClr val="79A076"/>
            </a:solidFill>
            <a:prstDash val="solid"/>
            <a:headEnd type="none" w="med" len="med"/>
            <a:tailEnd type="triangle" w="med" len="med"/>
          </a:ln>
        </p:spPr>
      </p:sp>
      <p:sp>
        <p:nvSpPr>
          <p:cNvPr id="612377" name="Straight Connector 612376"/>
          <p:cNvSpPr/>
          <p:nvPr/>
        </p:nvSpPr>
        <p:spPr>
          <a:xfrm>
            <a:off x="5930900" y="3962400"/>
            <a:ext cx="2108200" cy="2743200"/>
          </a:xfrm>
          <a:prstGeom prst="line">
            <a:avLst/>
          </a:prstGeom>
          <a:ln w="57150" cap="flat" cmpd="sng">
            <a:solidFill>
              <a:srgbClr val="79A076"/>
            </a:solidFill>
            <a:prstDash val="solid"/>
            <a:headEnd type="none" w="med" len="med"/>
            <a:tailEnd type="triangle" w="med" len="med"/>
          </a:ln>
        </p:spPr>
      </p:sp>
      <p:sp>
        <p:nvSpPr>
          <p:cNvPr id="612378" name="Straight Connector 612377"/>
          <p:cNvSpPr/>
          <p:nvPr/>
        </p:nvSpPr>
        <p:spPr>
          <a:xfrm flipV="1">
            <a:off x="5930900" y="3962400"/>
            <a:ext cx="2108200" cy="609600"/>
          </a:xfrm>
          <a:prstGeom prst="line">
            <a:avLst/>
          </a:prstGeom>
          <a:ln w="57150" cap="flat" cmpd="sng">
            <a:solidFill>
              <a:srgbClr val="B3637E"/>
            </a:solidFill>
            <a:prstDash val="solid"/>
            <a:headEnd type="none" w="med" len="med"/>
            <a:tailEnd type="triangle" w="med" len="med"/>
          </a:ln>
        </p:spPr>
      </p:sp>
      <p:sp>
        <p:nvSpPr>
          <p:cNvPr id="612379" name="Straight Connector 612378"/>
          <p:cNvSpPr/>
          <p:nvPr/>
        </p:nvSpPr>
        <p:spPr>
          <a:xfrm flipV="1">
            <a:off x="5930900" y="2895600"/>
            <a:ext cx="2108200" cy="1676400"/>
          </a:xfrm>
          <a:prstGeom prst="line">
            <a:avLst/>
          </a:prstGeom>
          <a:ln w="57150" cap="flat" cmpd="sng">
            <a:solidFill>
              <a:srgbClr val="B3637E"/>
            </a:solidFill>
            <a:prstDash val="solid"/>
            <a:headEnd type="none" w="med" len="med"/>
            <a:tailEnd type="triangle" w="med" len="med"/>
          </a:ln>
        </p:spPr>
      </p:sp>
      <p:sp>
        <p:nvSpPr>
          <p:cNvPr id="612380" name="Straight Connector 612379"/>
          <p:cNvSpPr/>
          <p:nvPr/>
        </p:nvSpPr>
        <p:spPr>
          <a:xfrm flipV="1">
            <a:off x="5930900" y="4572000"/>
            <a:ext cx="2108200" cy="533400"/>
          </a:xfrm>
          <a:prstGeom prst="line">
            <a:avLst/>
          </a:prstGeom>
          <a:ln w="57150" cap="flat" cmpd="sng">
            <a:solidFill>
              <a:srgbClr val="36036F"/>
            </a:solidFill>
            <a:prstDash val="solid"/>
            <a:headEnd type="none" w="med" len="med"/>
            <a:tailEnd type="triangle" w="med" len="med"/>
          </a:ln>
        </p:spPr>
      </p:sp>
      <p:sp>
        <p:nvSpPr>
          <p:cNvPr id="612381" name="Straight Connector 612380"/>
          <p:cNvSpPr/>
          <p:nvPr/>
        </p:nvSpPr>
        <p:spPr>
          <a:xfrm>
            <a:off x="5930900" y="5105400"/>
            <a:ext cx="2108200" cy="1588"/>
          </a:xfrm>
          <a:prstGeom prst="line">
            <a:avLst/>
          </a:prstGeom>
          <a:ln w="57150" cap="flat" cmpd="sng">
            <a:solidFill>
              <a:srgbClr val="36036F"/>
            </a:solidFill>
            <a:prstDash val="solid"/>
            <a:headEnd type="none" w="med" len="med"/>
            <a:tailEnd type="triangle" w="med" len="med"/>
          </a:ln>
        </p:spPr>
      </p:sp>
      <p:sp>
        <p:nvSpPr>
          <p:cNvPr id="612382" name="Straight Connector 612381"/>
          <p:cNvSpPr/>
          <p:nvPr/>
        </p:nvSpPr>
        <p:spPr>
          <a:xfrm flipV="1">
            <a:off x="5930900" y="3429000"/>
            <a:ext cx="2108200" cy="2209800"/>
          </a:xfrm>
          <a:prstGeom prst="line">
            <a:avLst/>
          </a:prstGeom>
          <a:ln w="57150" cap="flat" cmpd="sng">
            <a:solidFill>
              <a:srgbClr val="612F11"/>
            </a:solidFill>
            <a:prstDash val="solid"/>
            <a:headEnd type="none" w="med" len="med"/>
            <a:tailEnd type="triangle" w="med" len="med"/>
          </a:ln>
        </p:spPr>
      </p:sp>
      <p:sp>
        <p:nvSpPr>
          <p:cNvPr id="612383" name="Straight Connector 612382"/>
          <p:cNvSpPr/>
          <p:nvPr/>
        </p:nvSpPr>
        <p:spPr>
          <a:xfrm>
            <a:off x="5930900" y="5638800"/>
            <a:ext cx="2108200" cy="1066800"/>
          </a:xfrm>
          <a:prstGeom prst="line">
            <a:avLst/>
          </a:prstGeom>
          <a:ln w="57150" cap="flat" cmpd="sng">
            <a:solidFill>
              <a:srgbClr val="612F11"/>
            </a:solidFill>
            <a:prstDash val="solid"/>
            <a:headEnd type="none" w="med" len="med"/>
            <a:tailEnd type="triangle" w="med" len="med"/>
          </a:ln>
        </p:spPr>
      </p:sp>
      <p:sp>
        <p:nvSpPr>
          <p:cNvPr id="612384" name="Straight Connector 612383"/>
          <p:cNvSpPr/>
          <p:nvPr/>
        </p:nvSpPr>
        <p:spPr>
          <a:xfrm flipV="1">
            <a:off x="5930900" y="5562600"/>
            <a:ext cx="2108200" cy="533400"/>
          </a:xfrm>
          <a:prstGeom prst="line">
            <a:avLst/>
          </a:prstGeom>
          <a:ln w="57150" cap="flat" cmpd="sng">
            <a:solidFill>
              <a:srgbClr val="D2B85A"/>
            </a:solidFill>
            <a:prstDash val="solid"/>
            <a:headEnd type="none" w="med" len="med"/>
            <a:tailEnd type="triangle" w="med" len="med"/>
          </a:ln>
        </p:spPr>
      </p:sp>
      <p:sp>
        <p:nvSpPr>
          <p:cNvPr id="612385" name="Straight Connector 612384"/>
          <p:cNvSpPr/>
          <p:nvPr/>
        </p:nvSpPr>
        <p:spPr>
          <a:xfrm>
            <a:off x="5930900" y="6096000"/>
            <a:ext cx="2108200" cy="76200"/>
          </a:xfrm>
          <a:prstGeom prst="line">
            <a:avLst/>
          </a:prstGeom>
          <a:ln w="57150" cap="flat" cmpd="sng">
            <a:solidFill>
              <a:srgbClr val="D2B85A"/>
            </a:solidFill>
            <a:prstDash val="solid"/>
            <a:headEnd type="none" w="med" len="med"/>
            <a:tailEnd type="triangle" w="med" len="med"/>
          </a:ln>
        </p:spPr>
      </p:sp>
      <p:sp>
        <p:nvSpPr>
          <p:cNvPr id="612386" name="Straight Connector 612385"/>
          <p:cNvSpPr/>
          <p:nvPr/>
        </p:nvSpPr>
        <p:spPr>
          <a:xfrm flipV="1">
            <a:off x="5930900" y="3429000"/>
            <a:ext cx="2108200" cy="3276600"/>
          </a:xfrm>
          <a:prstGeom prst="line">
            <a:avLst/>
          </a:prstGeom>
          <a:ln w="57150" cap="flat" cmpd="sng">
            <a:solidFill>
              <a:srgbClr val="211C09"/>
            </a:solidFill>
            <a:prstDash val="solid"/>
            <a:headEnd type="none" w="med" len="med"/>
            <a:tailEnd type="triangle" w="med" len="med"/>
          </a:ln>
        </p:spPr>
      </p:sp>
      <p:sp>
        <p:nvSpPr>
          <p:cNvPr id="612387" name="Straight Connector 612386"/>
          <p:cNvSpPr/>
          <p:nvPr/>
        </p:nvSpPr>
        <p:spPr>
          <a:xfrm flipV="1">
            <a:off x="5930900" y="6172200"/>
            <a:ext cx="2108200" cy="533400"/>
          </a:xfrm>
          <a:prstGeom prst="line">
            <a:avLst/>
          </a:prstGeom>
          <a:ln w="57150" cap="flat" cmpd="sng">
            <a:solidFill>
              <a:srgbClr val="211C09"/>
            </a:solidFill>
            <a:prstDash val="solid"/>
            <a:headEnd type="none" w="med" len="med"/>
            <a:tailEnd type="triangle" w="med" len="med"/>
          </a:ln>
        </p:spPr>
      </p:sp>
      <p:sp>
        <p:nvSpPr>
          <p:cNvPr id="48155" name="Action Button: Custom 49177"/>
          <p:cNvSpPr/>
          <p:nvPr/>
        </p:nvSpPr>
        <p:spPr>
          <a:xfrm>
            <a:off x="8037513" y="2743200"/>
            <a:ext cx="1106487"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准确性 </a:t>
            </a:r>
            <a:endParaRPr lang="en-GB" altLang="zh-CN" sz="1600" b="1" dirty="0">
              <a:solidFill>
                <a:srgbClr val="FF0000"/>
              </a:solidFill>
              <a:latin typeface="Arial" panose="020B0604020202020204" pitchFamily="34" charset="0"/>
            </a:endParaRPr>
          </a:p>
        </p:txBody>
      </p:sp>
      <p:sp>
        <p:nvSpPr>
          <p:cNvPr id="48156" name="Action Button: Custom 49178"/>
          <p:cNvSpPr/>
          <p:nvPr/>
        </p:nvSpPr>
        <p:spPr>
          <a:xfrm>
            <a:off x="8037513" y="4343400"/>
            <a:ext cx="1106487"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有广度 </a:t>
            </a:r>
            <a:endParaRPr lang="en-GB" altLang="zh-CN" sz="1600" b="1" dirty="0">
              <a:solidFill>
                <a:srgbClr val="FF0000"/>
              </a:solidFill>
              <a:latin typeface="Arial" panose="020B0604020202020204" pitchFamily="34" charset="0"/>
            </a:endParaRPr>
          </a:p>
        </p:txBody>
      </p:sp>
      <p:sp>
        <p:nvSpPr>
          <p:cNvPr id="48157" name="Action Button: Custom 49179"/>
          <p:cNvSpPr/>
          <p:nvPr/>
        </p:nvSpPr>
        <p:spPr>
          <a:xfrm>
            <a:off x="8037513" y="5943600"/>
            <a:ext cx="1106487"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透彻性 </a:t>
            </a:r>
            <a:endParaRPr lang="en-GB" altLang="zh-CN" sz="1600" b="1" dirty="0">
              <a:solidFill>
                <a:srgbClr val="FF0000"/>
              </a:solidFill>
              <a:latin typeface="Arial" panose="020B0604020202020204" pitchFamily="34" charset="0"/>
            </a:endParaRPr>
          </a:p>
        </p:txBody>
      </p:sp>
      <p:sp>
        <p:nvSpPr>
          <p:cNvPr id="48158" name="Action Button: Custom 49180"/>
          <p:cNvSpPr/>
          <p:nvPr/>
        </p:nvSpPr>
        <p:spPr>
          <a:xfrm>
            <a:off x="8037513" y="6477000"/>
            <a:ext cx="1106487"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深度性 </a:t>
            </a:r>
            <a:endParaRPr lang="en-GB" altLang="zh-CN" sz="1600" b="1" dirty="0">
              <a:solidFill>
                <a:srgbClr val="FF0000"/>
              </a:solidFill>
              <a:latin typeface="Arial" panose="020B0604020202020204" pitchFamily="34" charset="0"/>
            </a:endParaRPr>
          </a:p>
        </p:txBody>
      </p:sp>
      <p:sp>
        <p:nvSpPr>
          <p:cNvPr id="48159" name="Action Button: Custom 49181"/>
          <p:cNvSpPr/>
          <p:nvPr/>
        </p:nvSpPr>
        <p:spPr>
          <a:xfrm>
            <a:off x="8037513" y="5410200"/>
            <a:ext cx="1106487"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独家性 </a:t>
            </a:r>
            <a:endParaRPr lang="en-GB" altLang="zh-CN" sz="1600" b="1" dirty="0">
              <a:solidFill>
                <a:srgbClr val="FF0000"/>
              </a:solidFill>
              <a:latin typeface="Arial" panose="020B0604020202020204" pitchFamily="34" charset="0"/>
            </a:endParaRPr>
          </a:p>
        </p:txBody>
      </p:sp>
      <p:sp>
        <p:nvSpPr>
          <p:cNvPr id="48160" name="Action Button: Custom 49182"/>
          <p:cNvSpPr/>
          <p:nvPr/>
        </p:nvSpPr>
        <p:spPr>
          <a:xfrm>
            <a:off x="8037513" y="4876800"/>
            <a:ext cx="1106487"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灵活性 </a:t>
            </a:r>
            <a:endParaRPr lang="en-GB" altLang="zh-CN" sz="1600" b="1" dirty="0">
              <a:solidFill>
                <a:srgbClr val="FF0000"/>
              </a:solidFill>
              <a:latin typeface="Arial" panose="020B0604020202020204" pitchFamily="34" charset="0"/>
            </a:endParaRPr>
          </a:p>
        </p:txBody>
      </p:sp>
      <p:sp>
        <p:nvSpPr>
          <p:cNvPr id="48161" name="Action Button: Custom 49183"/>
          <p:cNvSpPr/>
          <p:nvPr/>
        </p:nvSpPr>
        <p:spPr>
          <a:xfrm>
            <a:off x="8037513" y="3276600"/>
            <a:ext cx="1106487"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公正性 </a:t>
            </a:r>
            <a:endParaRPr lang="en-GB" altLang="zh-CN" sz="1600" b="1" dirty="0">
              <a:solidFill>
                <a:srgbClr val="FF0000"/>
              </a:solidFill>
              <a:latin typeface="Arial" panose="020B0604020202020204" pitchFamily="34" charset="0"/>
            </a:endParaRPr>
          </a:p>
        </p:txBody>
      </p:sp>
      <p:sp>
        <p:nvSpPr>
          <p:cNvPr id="48162" name="Action Button: Custom 49184"/>
          <p:cNvSpPr/>
          <p:nvPr/>
        </p:nvSpPr>
        <p:spPr>
          <a:xfrm>
            <a:off x="8037513" y="3810000"/>
            <a:ext cx="1106487"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快速  </a:t>
            </a:r>
            <a:endParaRPr lang="en-GB" altLang="zh-CN" sz="1600" b="1" dirty="0">
              <a:solidFill>
                <a:srgbClr val="FF0000"/>
              </a:solidFill>
              <a:latin typeface="Arial" panose="020B0604020202020204" pitchFamily="34" charset="0"/>
            </a:endParaRPr>
          </a:p>
        </p:txBody>
      </p:sp>
      <p:sp>
        <p:nvSpPr>
          <p:cNvPr id="48163" name="Action Button: Custom 49185">
            <a:hlinkClick r:id="" action="ppaction://noaction"/>
          </p:cNvPr>
          <p:cNvSpPr/>
          <p:nvPr/>
        </p:nvSpPr>
        <p:spPr>
          <a:xfrm>
            <a:off x="4178300" y="2743200"/>
            <a:ext cx="1739900"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代理商 </a:t>
            </a:r>
            <a:endParaRPr lang="zh-CN" altLang="en-GB" sz="1600" b="1" dirty="0">
              <a:solidFill>
                <a:srgbClr val="FF0000"/>
              </a:solidFill>
              <a:latin typeface="Arial" panose="020B0604020202020204" pitchFamily="34" charset="0"/>
            </a:endParaRPr>
          </a:p>
        </p:txBody>
      </p:sp>
      <p:sp>
        <p:nvSpPr>
          <p:cNvPr id="48164" name="Action Button: Custom 49186">
            <a:hlinkClick r:id="" action="ppaction://noaction"/>
          </p:cNvPr>
          <p:cNvSpPr/>
          <p:nvPr/>
        </p:nvSpPr>
        <p:spPr>
          <a:xfrm>
            <a:off x="4178300" y="4343400"/>
            <a:ext cx="1739900"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机构经纪人 </a:t>
            </a:r>
            <a:endParaRPr lang="en-GB" altLang="zh-CN" sz="1600" b="1" dirty="0">
              <a:solidFill>
                <a:srgbClr val="FF0000"/>
              </a:solidFill>
              <a:latin typeface="Arial" panose="020B0604020202020204" pitchFamily="34" charset="0"/>
            </a:endParaRPr>
          </a:p>
        </p:txBody>
      </p:sp>
      <p:sp>
        <p:nvSpPr>
          <p:cNvPr id="48165" name="Action Button: Custom 49187">
            <a:hlinkClick r:id="" action="ppaction://noaction"/>
          </p:cNvPr>
          <p:cNvSpPr/>
          <p:nvPr/>
        </p:nvSpPr>
        <p:spPr>
          <a:xfrm>
            <a:off x="4178300" y="5943600"/>
            <a:ext cx="1739900"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投资顾问（老师） </a:t>
            </a:r>
            <a:endParaRPr lang="en-GB" altLang="zh-CN" sz="1600" b="1" dirty="0">
              <a:solidFill>
                <a:srgbClr val="FF0000"/>
              </a:solidFill>
              <a:latin typeface="Arial" panose="020B0604020202020204" pitchFamily="34" charset="0"/>
            </a:endParaRPr>
          </a:p>
        </p:txBody>
      </p:sp>
      <p:sp>
        <p:nvSpPr>
          <p:cNvPr id="48166" name="Action Button: Custom 49188">
            <a:hlinkClick r:id="" action="ppaction://noaction"/>
          </p:cNvPr>
          <p:cNvSpPr/>
          <p:nvPr/>
        </p:nvSpPr>
        <p:spPr>
          <a:xfrm>
            <a:off x="4178300" y="6477000"/>
            <a:ext cx="1739900"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公司财务人员 </a:t>
            </a:r>
            <a:endParaRPr lang="en-GB" altLang="zh-CN" sz="1600" b="1" dirty="0">
              <a:solidFill>
                <a:srgbClr val="FF0000"/>
              </a:solidFill>
              <a:latin typeface="Arial" panose="020B0604020202020204" pitchFamily="34" charset="0"/>
            </a:endParaRPr>
          </a:p>
        </p:txBody>
      </p:sp>
      <p:sp>
        <p:nvSpPr>
          <p:cNvPr id="48167" name="Action Button: Custom 49189">
            <a:hlinkClick r:id="" action="ppaction://noaction"/>
          </p:cNvPr>
          <p:cNvSpPr/>
          <p:nvPr/>
        </p:nvSpPr>
        <p:spPr>
          <a:xfrm>
            <a:off x="4178300" y="5410200"/>
            <a:ext cx="1739900"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资金经理人 </a:t>
            </a:r>
            <a:endParaRPr lang="en-GB" altLang="zh-CN" sz="1600" b="1" dirty="0">
              <a:solidFill>
                <a:srgbClr val="FF0000"/>
              </a:solidFill>
              <a:latin typeface="Arial" panose="020B0604020202020204" pitchFamily="34" charset="0"/>
            </a:endParaRPr>
          </a:p>
        </p:txBody>
      </p:sp>
      <p:sp>
        <p:nvSpPr>
          <p:cNvPr id="48168" name="Action Button: Custom 49190">
            <a:hlinkClick r:id="" action="ppaction://noaction"/>
          </p:cNvPr>
          <p:cNvSpPr/>
          <p:nvPr/>
        </p:nvSpPr>
        <p:spPr>
          <a:xfrm>
            <a:off x="4178300" y="4876800"/>
            <a:ext cx="1739900"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经纪人 </a:t>
            </a:r>
            <a:endParaRPr lang="en-GB" altLang="zh-CN" sz="1600" b="1" dirty="0">
              <a:solidFill>
                <a:srgbClr val="FF0000"/>
              </a:solidFill>
              <a:latin typeface="Arial" panose="020B0604020202020204" pitchFamily="34" charset="0"/>
            </a:endParaRPr>
          </a:p>
        </p:txBody>
      </p:sp>
      <p:sp>
        <p:nvSpPr>
          <p:cNvPr id="48169" name="Action Button: Custom 49191">
            <a:hlinkClick r:id="" action="ppaction://noaction"/>
          </p:cNvPr>
          <p:cNvSpPr/>
          <p:nvPr/>
        </p:nvSpPr>
        <p:spPr>
          <a:xfrm>
            <a:off x="4178300" y="3276600"/>
            <a:ext cx="1739900"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销售人员 </a:t>
            </a:r>
            <a:endParaRPr lang="zh-CN" altLang="en-GB" sz="1600" b="1" dirty="0">
              <a:solidFill>
                <a:srgbClr val="FF0000"/>
              </a:solidFill>
              <a:latin typeface="Arial" panose="020B0604020202020204" pitchFamily="34" charset="0"/>
            </a:endParaRPr>
          </a:p>
        </p:txBody>
      </p:sp>
      <p:sp>
        <p:nvSpPr>
          <p:cNvPr id="48170" name="Action Button: Custom 49192">
            <a:hlinkClick r:id="" action="ppaction://noaction"/>
          </p:cNvPr>
          <p:cNvSpPr/>
          <p:nvPr/>
        </p:nvSpPr>
        <p:spPr>
          <a:xfrm>
            <a:off x="4178300" y="3810000"/>
            <a:ext cx="1739900" cy="381000"/>
          </a:xfrm>
          <a:prstGeom prst="actionButtonBlank">
            <a:avLst/>
          </a:prstGeom>
          <a:solidFill>
            <a:srgbClr val="CCECFF"/>
          </a:solidFill>
          <a:ln w="9525" cap="flat" cmpd="sng">
            <a:solidFill>
              <a:srgbClr val="969696"/>
            </a:solidFill>
            <a:prstDash val="solid"/>
            <a:miter/>
            <a:headEnd type="none" w="med" len="med"/>
            <a:tailEnd type="none" w="med" len="med"/>
          </a:ln>
        </p:spPr>
        <p:txBody>
          <a:bodyPr wrap="none" anchor="ctr"/>
          <a:p>
            <a:pPr>
              <a:lnSpc>
                <a:spcPct val="100000"/>
              </a:lnSpc>
              <a:buNone/>
            </a:pPr>
            <a:r>
              <a:rPr lang="zh-CN" altLang="en-GB" sz="1600" b="1" dirty="0">
                <a:solidFill>
                  <a:srgbClr val="FF0000"/>
                </a:solidFill>
                <a:latin typeface="Arial" panose="020B0604020202020204" pitchFamily="34" charset="0"/>
              </a:rPr>
              <a:t> 商科学生 </a:t>
            </a:r>
            <a:endParaRPr lang="en-GB" altLang="zh-CN" sz="1600" b="1" dirty="0">
              <a:solidFill>
                <a:srgbClr val="FF0000"/>
              </a:solidFill>
              <a:latin typeface="Arial" panose="020B0604020202020204" pitchFamily="34" charset="0"/>
            </a:endParaRPr>
          </a:p>
        </p:txBody>
      </p:sp>
      <p:sp>
        <p:nvSpPr>
          <p:cNvPr id="612404" name="TextBox 612403"/>
          <p:cNvSpPr txBox="1"/>
          <p:nvPr/>
        </p:nvSpPr>
        <p:spPr>
          <a:xfrm>
            <a:off x="4635500" y="1549400"/>
            <a:ext cx="4186238" cy="1066800"/>
          </a:xfrm>
          <a:prstGeom prst="rect">
            <a:avLst/>
          </a:prstGeom>
          <a:noFill/>
          <a:ln w="9525">
            <a:noFill/>
          </a:ln>
        </p:spPr>
        <p:txBody>
          <a:bodyPr>
            <a:spAutoFit/>
          </a:bodyPr>
          <a:p>
            <a:pPr marL="339725" indent="-339725" algn="l" eaLnBrk="0" hangingPunct="0">
              <a:lnSpc>
                <a:spcPct val="100000"/>
              </a:lnSpc>
              <a:spcBef>
                <a:spcPct val="50000"/>
              </a:spcBef>
              <a:buNone/>
            </a:pPr>
            <a:r>
              <a:rPr lang="en-US" altLang="zh-CN" sz="3200" b="1" dirty="0">
                <a:latin typeface="Arial" panose="020B0604020202020204" pitchFamily="34" charset="0"/>
              </a:rPr>
              <a:t>UNI</a:t>
            </a:r>
            <a:r>
              <a:rPr lang="zh-CN" altLang="en-US" sz="3200" b="1" dirty="0">
                <a:latin typeface="Arial" panose="020B0604020202020204" pitchFamily="34" charset="0"/>
              </a:rPr>
              <a:t>：专门为国内高等院校量身打造</a:t>
            </a:r>
            <a:endParaRPr lang="en-US" altLang="en-US" sz="3200" b="1" dirty="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499"/>
                                          </p:stCondLst>
                                        </p:cTn>
                                        <p:tgtEl>
                                          <p:spTgt spid="61237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1000"/>
                                  </p:stCondLst>
                                  <p:childTnLst>
                                    <p:set>
                                      <p:cBhvr>
                                        <p:cTn id="13" dur="1" fill="hold">
                                          <p:stCondLst>
                                            <p:cond delay="499"/>
                                          </p:stCondLst>
                                        </p:cTn>
                                        <p:tgtEl>
                                          <p:spTgt spid="612373"/>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nodeType="afterEffect">
                                  <p:stCondLst>
                                    <p:cond delay="1000"/>
                                  </p:stCondLst>
                                  <p:childTnLst>
                                    <p:set>
                                      <p:cBhvr>
                                        <p:cTn id="16" dur="1" fill="hold">
                                          <p:stCondLst>
                                            <p:cond delay="499"/>
                                          </p:stCondLst>
                                        </p:cTn>
                                        <p:tgtEl>
                                          <p:spTgt spid="612374"/>
                                        </p:tgtEl>
                                        <p:attrNameLst>
                                          <p:attrName>style.visibility</p:attrName>
                                        </p:attrNameLst>
                                      </p:cBhvr>
                                      <p:to>
                                        <p:strVal val="visible"/>
                                      </p:to>
                                    </p:set>
                                  </p:childTnLst>
                                </p:cTn>
                              </p:par>
                            </p:childTnLst>
                          </p:cTn>
                        </p:par>
                        <p:par>
                          <p:cTn id="17" fill="hold">
                            <p:stCondLst>
                              <p:cond delay="5000"/>
                            </p:stCondLst>
                            <p:childTnLst>
                              <p:par>
                                <p:cTn id="18" presetID="1" presetClass="entr" presetSubtype="0" fill="hold" nodeType="afterEffect">
                                  <p:stCondLst>
                                    <p:cond delay="1000"/>
                                  </p:stCondLst>
                                  <p:childTnLst>
                                    <p:set>
                                      <p:cBhvr>
                                        <p:cTn id="19" dur="1" fill="hold">
                                          <p:stCondLst>
                                            <p:cond delay="499"/>
                                          </p:stCondLst>
                                        </p:cTn>
                                        <p:tgtEl>
                                          <p:spTgt spid="612375"/>
                                        </p:tgtEl>
                                        <p:attrNameLst>
                                          <p:attrName>style.visibility</p:attrName>
                                        </p:attrNameLst>
                                      </p:cBhvr>
                                      <p:to>
                                        <p:strVal val="visible"/>
                                      </p:to>
                                    </p:set>
                                  </p:childTnLst>
                                </p:cTn>
                              </p:par>
                            </p:childTnLst>
                          </p:cTn>
                        </p:par>
                        <p:par>
                          <p:cTn id="20" fill="hold">
                            <p:stCondLst>
                              <p:cond delay="6500"/>
                            </p:stCondLst>
                            <p:childTnLst>
                              <p:par>
                                <p:cTn id="21" presetID="1" presetClass="entr" presetSubtype="0" fill="hold" nodeType="afterEffect">
                                  <p:stCondLst>
                                    <p:cond delay="1000"/>
                                  </p:stCondLst>
                                  <p:childTnLst>
                                    <p:set>
                                      <p:cBhvr>
                                        <p:cTn id="22" dur="1" fill="hold">
                                          <p:stCondLst>
                                            <p:cond delay="499"/>
                                          </p:stCondLst>
                                        </p:cTn>
                                        <p:tgtEl>
                                          <p:spTgt spid="612376"/>
                                        </p:tgtEl>
                                        <p:attrNameLst>
                                          <p:attrName>style.visibility</p:attrName>
                                        </p:attrNameLst>
                                      </p:cBhvr>
                                      <p:to>
                                        <p:strVal val="visible"/>
                                      </p:to>
                                    </p:set>
                                  </p:childTnLst>
                                </p:cTn>
                              </p:par>
                            </p:childTnLst>
                          </p:cTn>
                        </p:par>
                        <p:par>
                          <p:cTn id="23" fill="hold">
                            <p:stCondLst>
                              <p:cond delay="8000"/>
                            </p:stCondLst>
                            <p:childTnLst>
                              <p:par>
                                <p:cTn id="24" presetID="1" presetClass="entr" presetSubtype="0" fill="hold" nodeType="afterEffect">
                                  <p:stCondLst>
                                    <p:cond delay="1000"/>
                                  </p:stCondLst>
                                  <p:childTnLst>
                                    <p:set>
                                      <p:cBhvr>
                                        <p:cTn id="25" dur="1" fill="hold">
                                          <p:stCondLst>
                                            <p:cond delay="499"/>
                                          </p:stCondLst>
                                        </p:cTn>
                                        <p:tgtEl>
                                          <p:spTgt spid="612377"/>
                                        </p:tgtEl>
                                        <p:attrNameLst>
                                          <p:attrName>style.visibility</p:attrName>
                                        </p:attrNameLst>
                                      </p:cBhvr>
                                      <p:to>
                                        <p:strVal val="visible"/>
                                      </p:to>
                                    </p:set>
                                  </p:childTnLst>
                                </p:cTn>
                              </p:par>
                            </p:childTnLst>
                          </p:cTn>
                        </p:par>
                        <p:par>
                          <p:cTn id="26" fill="hold">
                            <p:stCondLst>
                              <p:cond delay="9500"/>
                            </p:stCondLst>
                            <p:childTnLst>
                              <p:par>
                                <p:cTn id="27" presetID="1" presetClass="entr" presetSubtype="0" fill="hold" nodeType="afterEffect">
                                  <p:stCondLst>
                                    <p:cond delay="1000"/>
                                  </p:stCondLst>
                                  <p:childTnLst>
                                    <p:set>
                                      <p:cBhvr>
                                        <p:cTn id="28" dur="1" fill="hold">
                                          <p:stCondLst>
                                            <p:cond delay="499"/>
                                          </p:stCondLst>
                                        </p:cTn>
                                        <p:tgtEl>
                                          <p:spTgt spid="612378"/>
                                        </p:tgtEl>
                                        <p:attrNameLst>
                                          <p:attrName>style.visibility</p:attrName>
                                        </p:attrNameLst>
                                      </p:cBhvr>
                                      <p:to>
                                        <p:strVal val="visible"/>
                                      </p:to>
                                    </p:set>
                                  </p:childTnLst>
                                </p:cTn>
                              </p:par>
                            </p:childTnLst>
                          </p:cTn>
                        </p:par>
                        <p:par>
                          <p:cTn id="29" fill="hold">
                            <p:stCondLst>
                              <p:cond delay="11000"/>
                            </p:stCondLst>
                            <p:childTnLst>
                              <p:par>
                                <p:cTn id="30" presetID="1" presetClass="entr" presetSubtype="0" fill="hold" nodeType="afterEffect">
                                  <p:stCondLst>
                                    <p:cond delay="1000"/>
                                  </p:stCondLst>
                                  <p:childTnLst>
                                    <p:set>
                                      <p:cBhvr>
                                        <p:cTn id="31" dur="1" fill="hold">
                                          <p:stCondLst>
                                            <p:cond delay="499"/>
                                          </p:stCondLst>
                                        </p:cTn>
                                        <p:tgtEl>
                                          <p:spTgt spid="612379"/>
                                        </p:tgtEl>
                                        <p:attrNameLst>
                                          <p:attrName>style.visibility</p:attrName>
                                        </p:attrNameLst>
                                      </p:cBhvr>
                                      <p:to>
                                        <p:strVal val="visible"/>
                                      </p:to>
                                    </p:set>
                                  </p:childTnLst>
                                </p:cTn>
                              </p:par>
                            </p:childTnLst>
                          </p:cTn>
                        </p:par>
                        <p:par>
                          <p:cTn id="32" fill="hold">
                            <p:stCondLst>
                              <p:cond delay="12500"/>
                            </p:stCondLst>
                            <p:childTnLst>
                              <p:par>
                                <p:cTn id="33" presetID="1" presetClass="entr" presetSubtype="0" fill="hold" nodeType="afterEffect">
                                  <p:stCondLst>
                                    <p:cond delay="1000"/>
                                  </p:stCondLst>
                                  <p:childTnLst>
                                    <p:set>
                                      <p:cBhvr>
                                        <p:cTn id="34" dur="1" fill="hold">
                                          <p:stCondLst>
                                            <p:cond delay="499"/>
                                          </p:stCondLst>
                                        </p:cTn>
                                        <p:tgtEl>
                                          <p:spTgt spid="612380"/>
                                        </p:tgtEl>
                                        <p:attrNameLst>
                                          <p:attrName>style.visibility</p:attrName>
                                        </p:attrNameLst>
                                      </p:cBhvr>
                                      <p:to>
                                        <p:strVal val="visible"/>
                                      </p:to>
                                    </p:set>
                                  </p:childTnLst>
                                </p:cTn>
                              </p:par>
                            </p:childTnLst>
                          </p:cTn>
                        </p:par>
                        <p:par>
                          <p:cTn id="35" fill="hold">
                            <p:stCondLst>
                              <p:cond delay="14000"/>
                            </p:stCondLst>
                            <p:childTnLst>
                              <p:par>
                                <p:cTn id="36" presetID="1" presetClass="entr" presetSubtype="0" fill="hold" nodeType="afterEffect">
                                  <p:stCondLst>
                                    <p:cond delay="1000"/>
                                  </p:stCondLst>
                                  <p:childTnLst>
                                    <p:set>
                                      <p:cBhvr>
                                        <p:cTn id="37" dur="1" fill="hold">
                                          <p:stCondLst>
                                            <p:cond delay="499"/>
                                          </p:stCondLst>
                                        </p:cTn>
                                        <p:tgtEl>
                                          <p:spTgt spid="612381"/>
                                        </p:tgtEl>
                                        <p:attrNameLst>
                                          <p:attrName>style.visibility</p:attrName>
                                        </p:attrNameLst>
                                      </p:cBhvr>
                                      <p:to>
                                        <p:strVal val="visible"/>
                                      </p:to>
                                    </p:set>
                                  </p:childTnLst>
                                </p:cTn>
                              </p:par>
                            </p:childTnLst>
                          </p:cTn>
                        </p:par>
                        <p:par>
                          <p:cTn id="38" fill="hold">
                            <p:stCondLst>
                              <p:cond delay="15500"/>
                            </p:stCondLst>
                            <p:childTnLst>
                              <p:par>
                                <p:cTn id="39" presetID="1" presetClass="entr" presetSubtype="0" fill="hold" nodeType="afterEffect">
                                  <p:stCondLst>
                                    <p:cond delay="1000"/>
                                  </p:stCondLst>
                                  <p:childTnLst>
                                    <p:set>
                                      <p:cBhvr>
                                        <p:cTn id="40" dur="1" fill="hold">
                                          <p:stCondLst>
                                            <p:cond delay="499"/>
                                          </p:stCondLst>
                                        </p:cTn>
                                        <p:tgtEl>
                                          <p:spTgt spid="612382"/>
                                        </p:tgtEl>
                                        <p:attrNameLst>
                                          <p:attrName>style.visibility</p:attrName>
                                        </p:attrNameLst>
                                      </p:cBhvr>
                                      <p:to>
                                        <p:strVal val="visible"/>
                                      </p:to>
                                    </p:set>
                                  </p:childTnLst>
                                </p:cTn>
                              </p:par>
                            </p:childTnLst>
                          </p:cTn>
                        </p:par>
                        <p:par>
                          <p:cTn id="41" fill="hold">
                            <p:stCondLst>
                              <p:cond delay="17000"/>
                            </p:stCondLst>
                            <p:childTnLst>
                              <p:par>
                                <p:cTn id="42" presetID="1" presetClass="entr" presetSubtype="0" fill="hold" nodeType="afterEffect">
                                  <p:stCondLst>
                                    <p:cond delay="1000"/>
                                  </p:stCondLst>
                                  <p:childTnLst>
                                    <p:set>
                                      <p:cBhvr>
                                        <p:cTn id="43" dur="1" fill="hold">
                                          <p:stCondLst>
                                            <p:cond delay="499"/>
                                          </p:stCondLst>
                                        </p:cTn>
                                        <p:tgtEl>
                                          <p:spTgt spid="612383"/>
                                        </p:tgtEl>
                                        <p:attrNameLst>
                                          <p:attrName>style.visibility</p:attrName>
                                        </p:attrNameLst>
                                      </p:cBhvr>
                                      <p:to>
                                        <p:strVal val="visible"/>
                                      </p:to>
                                    </p:set>
                                  </p:childTnLst>
                                </p:cTn>
                              </p:par>
                            </p:childTnLst>
                          </p:cTn>
                        </p:par>
                        <p:par>
                          <p:cTn id="44" fill="hold">
                            <p:stCondLst>
                              <p:cond delay="18500"/>
                            </p:stCondLst>
                            <p:childTnLst>
                              <p:par>
                                <p:cTn id="45" presetID="1" presetClass="entr" presetSubtype="0" fill="hold" nodeType="afterEffect">
                                  <p:stCondLst>
                                    <p:cond delay="1000"/>
                                  </p:stCondLst>
                                  <p:childTnLst>
                                    <p:set>
                                      <p:cBhvr>
                                        <p:cTn id="46" dur="1" fill="hold">
                                          <p:stCondLst>
                                            <p:cond delay="499"/>
                                          </p:stCondLst>
                                        </p:cTn>
                                        <p:tgtEl>
                                          <p:spTgt spid="612384"/>
                                        </p:tgtEl>
                                        <p:attrNameLst>
                                          <p:attrName>style.visibility</p:attrName>
                                        </p:attrNameLst>
                                      </p:cBhvr>
                                      <p:to>
                                        <p:strVal val="visible"/>
                                      </p:to>
                                    </p:set>
                                  </p:childTnLst>
                                </p:cTn>
                              </p:par>
                            </p:childTnLst>
                          </p:cTn>
                        </p:par>
                        <p:par>
                          <p:cTn id="47" fill="hold">
                            <p:stCondLst>
                              <p:cond delay="20000"/>
                            </p:stCondLst>
                            <p:childTnLst>
                              <p:par>
                                <p:cTn id="48" presetID="1" presetClass="entr" presetSubtype="0" fill="hold" nodeType="afterEffect">
                                  <p:stCondLst>
                                    <p:cond delay="1000"/>
                                  </p:stCondLst>
                                  <p:childTnLst>
                                    <p:set>
                                      <p:cBhvr>
                                        <p:cTn id="49" dur="1" fill="hold">
                                          <p:stCondLst>
                                            <p:cond delay="499"/>
                                          </p:stCondLst>
                                        </p:cTn>
                                        <p:tgtEl>
                                          <p:spTgt spid="612385"/>
                                        </p:tgtEl>
                                        <p:attrNameLst>
                                          <p:attrName>style.visibility</p:attrName>
                                        </p:attrNameLst>
                                      </p:cBhvr>
                                      <p:to>
                                        <p:strVal val="visible"/>
                                      </p:to>
                                    </p:set>
                                  </p:childTnLst>
                                </p:cTn>
                              </p:par>
                            </p:childTnLst>
                          </p:cTn>
                        </p:par>
                        <p:par>
                          <p:cTn id="50" fill="hold">
                            <p:stCondLst>
                              <p:cond delay="21500"/>
                            </p:stCondLst>
                            <p:childTnLst>
                              <p:par>
                                <p:cTn id="51" presetID="1" presetClass="entr" presetSubtype="0" fill="hold" nodeType="afterEffect">
                                  <p:stCondLst>
                                    <p:cond delay="1000"/>
                                  </p:stCondLst>
                                  <p:childTnLst>
                                    <p:set>
                                      <p:cBhvr>
                                        <p:cTn id="52" dur="1" fill="hold">
                                          <p:stCondLst>
                                            <p:cond delay="499"/>
                                          </p:stCondLst>
                                        </p:cTn>
                                        <p:tgtEl>
                                          <p:spTgt spid="612386"/>
                                        </p:tgtEl>
                                        <p:attrNameLst>
                                          <p:attrName>style.visibility</p:attrName>
                                        </p:attrNameLst>
                                      </p:cBhvr>
                                      <p:to>
                                        <p:strVal val="visible"/>
                                      </p:to>
                                    </p:set>
                                  </p:childTnLst>
                                </p:cTn>
                              </p:par>
                            </p:childTnLst>
                          </p:cTn>
                        </p:par>
                        <p:par>
                          <p:cTn id="53" fill="hold">
                            <p:stCondLst>
                              <p:cond delay="23000"/>
                            </p:stCondLst>
                            <p:childTnLst>
                              <p:par>
                                <p:cTn id="54" presetID="1" presetClass="entr" presetSubtype="0" fill="hold" nodeType="afterEffect">
                                  <p:stCondLst>
                                    <p:cond delay="1000"/>
                                  </p:stCondLst>
                                  <p:childTnLst>
                                    <p:set>
                                      <p:cBhvr>
                                        <p:cTn id="55" dur="1" fill="hold">
                                          <p:stCondLst>
                                            <p:cond delay="499"/>
                                          </p:stCondLst>
                                        </p:cTn>
                                        <p:tgtEl>
                                          <p:spTgt spid="61238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2" presetClass="entr" presetSubtype="8" fill="hold" grpId="0" nodeType="clickEffect">
                                  <p:stCondLst>
                                    <p:cond delay="0"/>
                                  </p:stCondLst>
                                  <p:childTnLst>
                                    <p:set>
                                      <p:cBhvr>
                                        <p:cTn id="59" dur="1" fill="hold">
                                          <p:stCondLst>
                                            <p:cond delay="0"/>
                                          </p:stCondLst>
                                        </p:cTn>
                                        <p:tgtEl>
                                          <p:spTgt spid="612404"/>
                                        </p:tgtEl>
                                        <p:attrNameLst>
                                          <p:attrName>style.visibility</p:attrName>
                                        </p:attrNameLst>
                                      </p:cBhvr>
                                      <p:to>
                                        <p:strVal val="visible"/>
                                      </p:to>
                                    </p:set>
                                    <p:animEffect transition="in" filter="slide(fromLeft)">
                                      <p:cBhvr>
                                        <p:cTn id="60" dur="500"/>
                                        <p:tgtEl>
                                          <p:spTgt spid="61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40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Shape 50176"/>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49155" name="Shape 50177"/>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613381" name="Rectangle 613380"/>
          <p:cNvSpPr>
            <a:spLocks noChangeArrowheads="1"/>
          </p:cNvSpPr>
          <p:nvPr/>
        </p:nvSpPr>
        <p:spPr bwMode="auto">
          <a:xfrm>
            <a:off x="390525" y="1817688"/>
            <a:ext cx="3886200" cy="4243388"/>
          </a:xfrm>
          <a:prstGeom prst="rect">
            <a:avLst/>
          </a:prstGeom>
          <a:gradFill rotWithShape="0">
            <a:gsLst>
              <a:gs pos="0">
                <a:schemeClr val="folHlink">
                  <a:gamma/>
                  <a:shade val="65098"/>
                  <a:invGamma/>
                </a:schemeClr>
              </a:gs>
              <a:gs pos="100000">
                <a:schemeClr val="folHlink"/>
              </a:gs>
            </a:gsLst>
            <a:lin ang="5400000" scaled="1"/>
          </a:gradFill>
          <a:ln w="12700" cap="flat" cmpd="sng" algn="ctr">
            <a:solidFill>
              <a:schemeClr val="bg1"/>
            </a:solidFill>
            <a:prstDash val="solid"/>
            <a:miter lim="800000"/>
            <a:headEnd type="none" w="med" len="med"/>
            <a:tailEnd type="none" w="med" len="me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3382" name="Rectangle 613381"/>
          <p:cNvSpPr>
            <a:spLocks noChangeArrowheads="1"/>
          </p:cNvSpPr>
          <p:nvPr/>
        </p:nvSpPr>
        <p:spPr bwMode="auto">
          <a:xfrm>
            <a:off x="352425" y="1946275"/>
            <a:ext cx="3962400" cy="576263"/>
          </a:xfrm>
          <a:prstGeom prst="rect">
            <a:avLst/>
          </a:prstGeom>
          <a:noFill/>
          <a:ln w="12700" cap="flat" cmpd="sng" algn="ctr">
            <a:noFill/>
            <a:prstDash val="solid"/>
            <a:miter lim="800000"/>
            <a:headEnd type="none" w="med" len="med"/>
            <a:tailEnd type="none" w="med" len="me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UNI</a:t>
            </a:r>
            <a:r>
              <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的特点</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49158" name="Group 7"/>
          <p:cNvGrpSpPr/>
          <p:nvPr/>
        </p:nvGrpSpPr>
        <p:grpSpPr>
          <a:xfrm>
            <a:off x="449263" y="2732088"/>
            <a:ext cx="3768725" cy="584200"/>
            <a:chOff x="-849" y="1234"/>
            <a:chExt cx="2374" cy="428"/>
          </a:xfrm>
        </p:grpSpPr>
        <p:sp>
          <p:nvSpPr>
            <p:cNvPr id="613384" name="Rectangle 613383"/>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3385" name="Rectangle 613384"/>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权威性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9159" name="Group 10"/>
          <p:cNvGrpSpPr/>
          <p:nvPr/>
        </p:nvGrpSpPr>
        <p:grpSpPr>
          <a:xfrm>
            <a:off x="449263" y="3355975"/>
            <a:ext cx="3768725" cy="584200"/>
            <a:chOff x="-849" y="1234"/>
            <a:chExt cx="2374" cy="428"/>
          </a:xfrm>
        </p:grpSpPr>
        <p:sp>
          <p:nvSpPr>
            <p:cNvPr id="613387" name="Rectangle 613386"/>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3388" name="Rectangle 613387"/>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独家性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9160" name="Group 13"/>
          <p:cNvGrpSpPr/>
          <p:nvPr/>
        </p:nvGrpSpPr>
        <p:grpSpPr>
          <a:xfrm>
            <a:off x="449263" y="3979863"/>
            <a:ext cx="3768725" cy="584200"/>
            <a:chOff x="-849" y="1234"/>
            <a:chExt cx="2374" cy="428"/>
          </a:xfrm>
        </p:grpSpPr>
        <p:sp>
          <p:nvSpPr>
            <p:cNvPr id="613390" name="Rectangle 613389"/>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3391" name="Rectangle 613390"/>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专业性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49161" name="Group 16"/>
          <p:cNvGrpSpPr/>
          <p:nvPr/>
        </p:nvGrpSpPr>
        <p:grpSpPr>
          <a:xfrm>
            <a:off x="449263" y="4603750"/>
            <a:ext cx="3768725" cy="584200"/>
            <a:chOff x="-849" y="1234"/>
            <a:chExt cx="2374" cy="428"/>
          </a:xfrm>
        </p:grpSpPr>
        <p:sp>
          <p:nvSpPr>
            <p:cNvPr id="613393" name="Rectangle 613392"/>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3394" name="Rectangle 613393"/>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针对性 </a:t>
              </a:r>
              <a:endParaRPr kumimoji="0" lang="en-US" altLang="zh-CN"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endParaRPr>
            </a:p>
          </p:txBody>
        </p:sp>
      </p:grpSp>
      <p:grpSp>
        <p:nvGrpSpPr>
          <p:cNvPr id="6" name="Group 19"/>
          <p:cNvGrpSpPr/>
          <p:nvPr/>
        </p:nvGrpSpPr>
        <p:grpSpPr>
          <a:xfrm>
            <a:off x="449263" y="5227638"/>
            <a:ext cx="3768725" cy="584200"/>
            <a:chOff x="-849" y="1234"/>
            <a:chExt cx="2374" cy="428"/>
          </a:xfrm>
        </p:grpSpPr>
        <p:sp>
          <p:nvSpPr>
            <p:cNvPr id="613396" name="Rectangle 613395"/>
            <p:cNvSpPr>
              <a:spLocks noChangeArrowheads="1"/>
            </p:cNvSpPr>
            <p:nvPr/>
          </p:nvSpPr>
          <p:spPr bwMode="auto">
            <a:xfrm>
              <a:off x="-849" y="1234"/>
              <a:ext cx="2374" cy="428"/>
            </a:xfrm>
            <a:prstGeom prst="rect">
              <a:avLst/>
            </a:prstGeom>
            <a:gradFill rotWithShape="0">
              <a:gsLst>
                <a:gs pos="0">
                  <a:schemeClr val="accent1"/>
                </a:gs>
                <a:gs pos="100000">
                  <a:schemeClr val="accent1">
                    <a:gamma/>
                    <a:shade val="16078"/>
                    <a:invGamma/>
                  </a:schemeClr>
                </a:gs>
              </a:gsLst>
              <a:lin ang="0" scaled="1"/>
            </a:gradFill>
            <a:ln w="12700" cap="sq" cmpd="sng" algn="ctr">
              <a:noFill/>
              <a:prstDash val="solid"/>
              <a:miter lim="800000"/>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13397" name="Rectangle 613396"/>
            <p:cNvSpPr>
              <a:spLocks noChangeArrowheads="1"/>
            </p:cNvSpPr>
            <p:nvPr/>
          </p:nvSpPr>
          <p:spPr bwMode="auto">
            <a:xfrm>
              <a:off x="-811" y="1281"/>
              <a:ext cx="2297" cy="335"/>
            </a:xfrm>
            <a:prstGeom prst="rect">
              <a:avLst/>
            </a:prstGeom>
            <a:gradFill rotWithShape="0">
              <a:gsLst>
                <a:gs pos="0">
                  <a:schemeClr val="bg1">
                    <a:gamma/>
                    <a:shade val="16078"/>
                    <a:invGamma/>
                  </a:schemeClr>
                </a:gs>
                <a:gs pos="100000">
                  <a:schemeClr val="bg1"/>
                </a:gs>
              </a:gsLst>
              <a:lin ang="0" scaled="1"/>
            </a:gradFill>
            <a:ln w="12700" cap="sq" cmpd="sng" algn="ctr">
              <a:noFill/>
              <a:prstDash val="solid"/>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互动性 </a:t>
              </a:r>
              <a:endParaRPr kumimoji="0" 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9163" name="Rectangle 50185"/>
          <p:cNvSpPr/>
          <p:nvPr/>
        </p:nvSpPr>
        <p:spPr>
          <a:xfrm>
            <a:off x="606425" y="968375"/>
            <a:ext cx="7762875" cy="762000"/>
          </a:xfrm>
          <a:prstGeom prst="rect">
            <a:avLst/>
          </a:prstGeom>
          <a:noFill/>
          <a:ln w="9525">
            <a:noFill/>
          </a:ln>
        </p:spPr>
        <p:txBody>
          <a:bodyPr>
            <a:spAutoFit/>
          </a:bodyPr>
          <a:p>
            <a:pPr algn="l">
              <a:lnSpc>
                <a:spcPct val="100000"/>
              </a:lnSpc>
              <a:buNone/>
            </a:pPr>
            <a:r>
              <a:rPr lang="zh-CN" altLang="en-US" sz="4400" b="1" dirty="0">
                <a:solidFill>
                  <a:srgbClr val="FF9933"/>
                </a:solidFill>
                <a:latin typeface="宋体" panose="02010600030101010101" pitchFamily="2" charset="-122"/>
              </a:rPr>
              <a:t>道琼斯财经资讯数据库的特点</a:t>
            </a:r>
            <a:endParaRPr lang="zh-CN" altLang="en-US" sz="4400" b="1" dirty="0">
              <a:solidFill>
                <a:srgbClr val="FF9933"/>
              </a:solidFill>
              <a:latin typeface="宋体" panose="02010600030101010101" pitchFamily="2" charset="-122"/>
            </a:endParaRPr>
          </a:p>
        </p:txBody>
      </p:sp>
      <p:sp>
        <p:nvSpPr>
          <p:cNvPr id="613399" name="TextBox 613398"/>
          <p:cNvSpPr txBox="1"/>
          <p:nvPr/>
        </p:nvSpPr>
        <p:spPr>
          <a:xfrm>
            <a:off x="4348163" y="2565400"/>
            <a:ext cx="4795837" cy="2455863"/>
          </a:xfrm>
          <a:prstGeom prst="rect">
            <a:avLst/>
          </a:prstGeom>
          <a:noFill/>
          <a:ln w="9525">
            <a:noFill/>
          </a:ln>
        </p:spPr>
        <p:txBody>
          <a:bodyPr>
            <a:spAutoFit/>
          </a:bodyPr>
          <a:p>
            <a:pPr marL="339725" algn="l" eaLnBrk="0" hangingPunct="0">
              <a:lnSpc>
                <a:spcPct val="100000"/>
              </a:lnSpc>
              <a:spcBef>
                <a:spcPct val="10000"/>
              </a:spcBef>
              <a:buNone/>
            </a:pPr>
            <a:r>
              <a:rPr lang="zh-CN" altLang="en-US" sz="3600" b="1" dirty="0">
                <a:latin typeface="Arial" panose="020B0604020202020204" pitchFamily="34" charset="0"/>
              </a:rPr>
              <a:t>专题报道：按需生成</a:t>
            </a:r>
            <a:endParaRPr lang="zh-CN" altLang="en-US" sz="3600" b="1" dirty="0">
              <a:latin typeface="Arial" panose="020B0604020202020204" pitchFamily="34" charset="0"/>
            </a:endParaRPr>
          </a:p>
          <a:p>
            <a:pPr marL="339725" algn="l" eaLnBrk="0" hangingPunct="0">
              <a:lnSpc>
                <a:spcPct val="100000"/>
              </a:lnSpc>
              <a:spcBef>
                <a:spcPct val="10000"/>
              </a:spcBef>
              <a:buNone/>
            </a:pPr>
            <a:r>
              <a:rPr lang="zh-CN" altLang="en-US" sz="3600" b="1" dirty="0">
                <a:latin typeface="Arial" panose="020B0604020202020204" pitchFamily="34" charset="0"/>
              </a:rPr>
              <a:t>经营之道：时时案例</a:t>
            </a:r>
            <a:endParaRPr lang="zh-CN" altLang="en-US" sz="3600" b="1" dirty="0">
              <a:latin typeface="Arial" panose="020B0604020202020204" pitchFamily="34" charset="0"/>
            </a:endParaRPr>
          </a:p>
          <a:p>
            <a:pPr marL="339725" algn="l" eaLnBrk="0" hangingPunct="0">
              <a:lnSpc>
                <a:spcPct val="100000"/>
              </a:lnSpc>
              <a:spcBef>
                <a:spcPct val="10000"/>
              </a:spcBef>
              <a:buNone/>
            </a:pPr>
            <a:r>
              <a:rPr lang="zh-CN" altLang="en-US" sz="3600" b="1" dirty="0">
                <a:latin typeface="Arial" panose="020B0604020202020204" pitchFamily="34" charset="0"/>
              </a:rPr>
              <a:t>双语阅读：精选推荐</a:t>
            </a:r>
            <a:endParaRPr lang="en-US" altLang="zh-CN" sz="3600" b="1" dirty="0">
              <a:latin typeface="Arial" panose="020B0604020202020204" pitchFamily="34" charset="0"/>
            </a:endParaRPr>
          </a:p>
          <a:p>
            <a:pPr marL="339725" algn="l" eaLnBrk="0" hangingPunct="0">
              <a:lnSpc>
                <a:spcPct val="100000"/>
              </a:lnSpc>
              <a:spcBef>
                <a:spcPct val="10000"/>
              </a:spcBef>
              <a:buNone/>
            </a:pPr>
            <a:r>
              <a:rPr lang="zh-CN" altLang="en-US" sz="3600" b="1" dirty="0">
                <a:latin typeface="Arial" panose="020B0604020202020204" pitchFamily="34" charset="0"/>
              </a:rPr>
              <a:t>专家资源：随时互动</a:t>
            </a:r>
            <a:endParaRPr lang="zh-CN" altLang="en-US" sz="3600" b="1" dirty="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13399"/>
                                        </p:tgtEl>
                                        <p:attrNameLst>
                                          <p:attrName>style.visibility</p:attrName>
                                        </p:attrNameLst>
                                      </p:cBhvr>
                                      <p:to>
                                        <p:strVal val="visible"/>
                                      </p:to>
                                    </p:set>
                                    <p:animEffect transition="in" filter="slide(fromLeft)">
                                      <p:cBhvr>
                                        <p:cTn id="12" dur="500"/>
                                        <p:tgtEl>
                                          <p:spTgt spid="613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9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Shape 625665"/>
          <p:cNvSpPr/>
          <p:nvPr/>
        </p:nvSpPr>
        <p:spPr>
          <a:xfrm>
            <a:off x="679450" y="835025"/>
            <a:ext cx="7880350" cy="661988"/>
          </a:xfrm>
          <a:prstGeom prst="rect">
            <a:avLst/>
          </a:prstGeom>
          <a:noFill/>
          <a:ln w="9525">
            <a:noFill/>
          </a:ln>
        </p:spPr>
        <p:txBody>
          <a:bodyPr lIns="0" tIns="0" rIns="0" bIns="0"/>
          <a:p>
            <a:pPr marL="342900" indent="-342900">
              <a:lnSpc>
                <a:spcPct val="93000"/>
              </a:lnSpc>
              <a:buNone/>
            </a:pPr>
            <a:r>
              <a:rPr lang="zh-CN" altLang="en-US" sz="4000" b="1" dirty="0">
                <a:solidFill>
                  <a:schemeClr val="accent1"/>
                </a:solidFill>
                <a:latin typeface="Arial" panose="020B0604020202020204" pitchFamily="34" charset="0"/>
              </a:rPr>
              <a:t>提     纲</a:t>
            </a:r>
            <a:endParaRPr lang="zh-CN" altLang="en-US" sz="2100" b="1" dirty="0">
              <a:solidFill>
                <a:schemeClr val="tx2"/>
              </a:solidFill>
              <a:latin typeface="Arial" panose="020B0604020202020204" pitchFamily="34" charset="0"/>
            </a:endParaRPr>
          </a:p>
        </p:txBody>
      </p:sp>
      <p:sp>
        <p:nvSpPr>
          <p:cNvPr id="50179" name="Shape 625666"/>
          <p:cNvSpPr/>
          <p:nvPr/>
        </p:nvSpPr>
        <p:spPr>
          <a:xfrm>
            <a:off x="412750" y="1484313"/>
            <a:ext cx="7880350" cy="5122862"/>
          </a:xfrm>
          <a:prstGeom prst="rect">
            <a:avLst/>
          </a:prstGeom>
          <a:noFill/>
          <a:ln w="9525">
            <a:noFill/>
          </a:ln>
        </p:spPr>
        <p:txBody>
          <a:bodyPr lIns="0" tIns="0" rIns="0" bIns="0">
            <a:spAutoFit/>
          </a:bodyPr>
          <a:p>
            <a:pPr algn="l" defTabSz="952500">
              <a:buNone/>
            </a:pPr>
            <a:r>
              <a:rPr lang="en-US" altLang="zh-CN" sz="3200" b="1" dirty="0">
                <a:latin typeface="Arial" panose="020B0604020202020204" pitchFamily="34" charset="0"/>
              </a:rPr>
              <a:t>1</a:t>
            </a:r>
            <a:r>
              <a:rPr lang="zh-CN" altLang="en-US" sz="3200" b="1" dirty="0">
                <a:latin typeface="Arial" panose="020B0604020202020204" pitchFamily="34" charset="0"/>
              </a:rPr>
              <a:t>、新华在线介绍：我们能够为您提供什么</a:t>
            </a:r>
            <a:endParaRPr lang="zh-CN" altLang="en-US" sz="1700" b="1" dirty="0">
              <a:latin typeface="Arial" panose="020B0604020202020204" pitchFamily="34" charset="0"/>
            </a:endParaRPr>
          </a:p>
          <a:p>
            <a:pPr algn="l" defTabSz="952500">
              <a:buNone/>
            </a:pPr>
            <a:r>
              <a:rPr lang="en-US" altLang="zh-CN" sz="3200" b="1" dirty="0">
                <a:latin typeface="Arial" panose="020B0604020202020204" pitchFamily="34" charset="0"/>
              </a:rPr>
              <a:t>2</a:t>
            </a:r>
            <a:r>
              <a:rPr lang="zh-CN" altLang="en-US" sz="3200" b="1" dirty="0">
                <a:latin typeface="Arial" panose="020B0604020202020204" pitchFamily="34" charset="0"/>
              </a:rPr>
              <a:t>、</a:t>
            </a:r>
            <a:r>
              <a:rPr lang="en-US" altLang="zh-CN" sz="3200" b="1" dirty="0">
                <a:latin typeface="Arial" panose="020B0604020202020204" pitchFamily="34" charset="0"/>
              </a:rPr>
              <a:t>UNI</a:t>
            </a:r>
            <a:r>
              <a:rPr lang="zh-CN" altLang="en-US" sz="3200" b="1" dirty="0">
                <a:latin typeface="Arial" panose="020B0604020202020204" pitchFamily="34" charset="0"/>
              </a:rPr>
              <a:t>数据库介绍</a:t>
            </a:r>
            <a:endParaRPr lang="zh-CN" altLang="en-US" sz="3200" b="1"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数据库的来源</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数据库的内容及特点</a:t>
            </a:r>
            <a:endParaRPr lang="zh-CN" altLang="en-US" sz="3200" dirty="0">
              <a:latin typeface="Arial" panose="020B0604020202020204" pitchFamily="34" charset="0"/>
            </a:endParaRPr>
          </a:p>
          <a:p>
            <a:pPr marL="871855" lvl="3" indent="-284480" algn="l" defTabSz="952500" eaLnBrk="1" hangingPunct="1"/>
            <a:r>
              <a:rPr lang="zh-CN" altLang="en-US" sz="3200" dirty="0">
                <a:solidFill>
                  <a:srgbClr val="CC3300"/>
                </a:solidFill>
                <a:latin typeface="Arial" panose="020B0604020202020204" pitchFamily="34" charset="0"/>
              </a:rPr>
              <a:t>数据库的使用</a:t>
            </a:r>
            <a:endParaRPr lang="zh-CN" altLang="en-US" sz="3200" dirty="0">
              <a:solidFill>
                <a:srgbClr val="CC3300"/>
              </a:solidFill>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市场活动</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为什么使用“道琼斯财经教育平台</a:t>
            </a:r>
            <a:r>
              <a:rPr lang="en-US" altLang="zh-CN" sz="3200" dirty="0">
                <a:latin typeface="Arial" panose="020B0604020202020204" pitchFamily="34" charset="0"/>
              </a:rPr>
              <a:t>”</a:t>
            </a:r>
            <a:endParaRPr lang="zh-CN" altLang="en-US" sz="3200" dirty="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51203"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51204" name="Shape 634881"/>
          <p:cNvSpPr>
            <a:spLocks noGrp="1"/>
          </p:cNvSpPr>
          <p:nvPr>
            <p:ph type="title"/>
          </p:nvPr>
        </p:nvSpPr>
        <p:spPr>
          <a:xfrm>
            <a:off x="679450" y="10763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solidFill>
                  <a:srgbClr val="FF9900"/>
                </a:solidFill>
                <a:ea typeface="宋体" panose="02010600030101010101" pitchFamily="2" charset="-122"/>
              </a:rPr>
            </a:br>
            <a:endParaRPr lang="zh-CN" altLang="en-US" sz="3400" dirty="0">
              <a:solidFill>
                <a:srgbClr val="FF9900"/>
              </a:solidFill>
              <a:ea typeface="宋体" panose="02010600030101010101" pitchFamily="2" charset="-122"/>
            </a:endParaRPr>
          </a:p>
        </p:txBody>
      </p:sp>
      <p:sp>
        <p:nvSpPr>
          <p:cNvPr id="51205" name="Shape 634882"/>
          <p:cNvSpPr>
            <a:spLocks noGrp="1"/>
          </p:cNvSpPr>
          <p:nvPr>
            <p:ph type="body"/>
          </p:nvPr>
        </p:nvSpPr>
        <p:spPr>
          <a:xfrm>
            <a:off x="511175" y="1720850"/>
            <a:ext cx="8632825" cy="1722438"/>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平台的登陆：</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网    址： </a:t>
            </a:r>
            <a:r>
              <a:rPr lang="en-US" altLang="zh-CN" sz="1800" dirty="0">
                <a:solidFill>
                  <a:srgbClr val="FF9900"/>
                </a:solidFill>
                <a:latin typeface="宋体" panose="02010600030101010101" pitchFamily="2" charset="-122"/>
                <a:ea typeface="宋体" panose="02010600030101010101" pitchFamily="2" charset="-122"/>
              </a:rPr>
              <a:t>http://uni.xinhuaonline.com</a:t>
            </a:r>
            <a:r>
              <a:rPr lang="zh-CN" altLang="en-US" sz="1800" dirty="0">
                <a:solidFill>
                  <a:schemeClr val="bg1"/>
                </a:solidFill>
                <a:latin typeface="宋体" panose="02010600030101010101" pitchFamily="2" charset="-122"/>
                <a:ea typeface="宋体" panose="02010600030101010101" pitchFamily="2" charset="-122"/>
              </a:rPr>
              <a:t>；</a:t>
            </a:r>
            <a:endParaRPr lang="zh-CN" altLang="en-US" sz="18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登陆方法：在锁定</a:t>
            </a:r>
            <a:r>
              <a:rPr lang="en-US" altLang="zh-CN" sz="1800" dirty="0">
                <a:solidFill>
                  <a:schemeClr val="bg1"/>
                </a:solidFill>
                <a:latin typeface="宋体" panose="02010600030101010101" pitchFamily="2" charset="-122"/>
                <a:ea typeface="宋体" panose="02010600030101010101" pitchFamily="2" charset="-122"/>
              </a:rPr>
              <a:t>IP</a:t>
            </a:r>
            <a:r>
              <a:rPr lang="zh-CN" altLang="en-US" sz="1800" dirty="0">
                <a:solidFill>
                  <a:schemeClr val="bg1"/>
                </a:solidFill>
                <a:latin typeface="宋体" panose="02010600030101010101" pitchFamily="2" charset="-122"/>
                <a:ea typeface="宋体" panose="02010600030101010101" pitchFamily="2" charset="-122"/>
              </a:rPr>
              <a:t>范围内输入</a:t>
            </a:r>
            <a:r>
              <a:rPr lang="en-US" altLang="zh-CN" sz="1800" dirty="0">
                <a:solidFill>
                  <a:schemeClr val="bg1"/>
                </a:solidFill>
                <a:latin typeface="宋体" panose="02010600030101010101" pitchFamily="2" charset="-122"/>
                <a:ea typeface="宋体" panose="02010600030101010101" pitchFamily="2" charset="-122"/>
              </a:rPr>
              <a:t>http://uni.xinhuaonline.com</a:t>
            </a:r>
            <a:r>
              <a:rPr lang="zh-CN" altLang="en-US" sz="1800" dirty="0">
                <a:solidFill>
                  <a:schemeClr val="bg1"/>
                </a:solidFill>
                <a:latin typeface="宋体" panose="02010600030101010101" pitchFamily="2" charset="-122"/>
                <a:ea typeface="宋体" panose="02010600030101010101" pitchFamily="2" charset="-122"/>
              </a:rPr>
              <a:t>不需用户名和密码，即可进入数据库。如需输入密码，请与新华在线联系；</a:t>
            </a:r>
            <a:endParaRPr lang="zh-CN" altLang="en-US" sz="18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登陆页面：</a:t>
            </a: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51206" name="Picture 8"/>
          <p:cNvPicPr>
            <a:picLocks noChangeAspect="1"/>
          </p:cNvPicPr>
          <p:nvPr/>
        </p:nvPicPr>
        <p:blipFill>
          <a:blip r:embed="rId1"/>
          <a:stretch>
            <a:fillRect/>
          </a:stretch>
        </p:blipFill>
        <p:spPr>
          <a:xfrm>
            <a:off x="723900" y="3419475"/>
            <a:ext cx="8667750" cy="3438525"/>
          </a:xfrm>
          <a:prstGeom prst="rect">
            <a:avLst/>
          </a:prstGeom>
          <a:noFill/>
          <a:ln w="57150">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52227"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52228" name="Shape 634881"/>
          <p:cNvSpPr>
            <a:spLocks noGrp="1"/>
          </p:cNvSpPr>
          <p:nvPr>
            <p:ph type="title"/>
          </p:nvPr>
        </p:nvSpPr>
        <p:spPr>
          <a:xfrm>
            <a:off x="679450" y="8731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solidFill>
                  <a:srgbClr val="FF9900"/>
                </a:solidFill>
                <a:ea typeface="宋体" panose="02010600030101010101" pitchFamily="2" charset="-122"/>
              </a:rPr>
            </a:br>
            <a:endParaRPr lang="zh-CN" altLang="en-US" sz="3400" dirty="0">
              <a:solidFill>
                <a:srgbClr val="FF9900"/>
              </a:solidFill>
              <a:ea typeface="宋体" panose="02010600030101010101" pitchFamily="2" charset="-122"/>
            </a:endParaRPr>
          </a:p>
        </p:txBody>
      </p:sp>
      <p:sp>
        <p:nvSpPr>
          <p:cNvPr id="52229" name="Shape 634882"/>
          <p:cNvSpPr>
            <a:spLocks noGrp="1"/>
          </p:cNvSpPr>
          <p:nvPr>
            <p:ph type="body"/>
          </p:nvPr>
        </p:nvSpPr>
        <p:spPr>
          <a:xfrm>
            <a:off x="511175" y="1682750"/>
            <a:ext cx="8632825" cy="2052638"/>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平台的功能：</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阅读功能：首页采用栏目重叠与滚动播报相结合，增加信息量与时效性；</a:t>
            </a:r>
            <a:endParaRPr lang="zh-CN" altLang="en-US" sz="1800" dirty="0">
              <a:solidFill>
                <a:schemeClr val="bg1"/>
              </a:solidFill>
              <a:latin typeface="宋体" panose="02010600030101010101" pitchFamily="2" charset="-122"/>
              <a:ea typeface="宋体" panose="02010600030101010101" pitchFamily="2" charset="-122"/>
            </a:endParaRPr>
          </a:p>
          <a:p>
            <a:pPr marL="0" indent="0" algn="ctr"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a:p>
            <a:pPr marL="0" indent="0" algn="ctr"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a:p>
            <a:pPr marL="0" indent="0" algn="ctr"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52230" name="Picture 7"/>
          <p:cNvPicPr>
            <a:picLocks noChangeAspect="1"/>
          </p:cNvPicPr>
          <p:nvPr/>
        </p:nvPicPr>
        <p:blipFill>
          <a:blip r:embed="rId1"/>
          <a:stretch>
            <a:fillRect/>
          </a:stretch>
        </p:blipFill>
        <p:spPr>
          <a:xfrm>
            <a:off x="1028700" y="2471738"/>
            <a:ext cx="8115300" cy="4119562"/>
          </a:xfrm>
          <a:prstGeom prst="rect">
            <a:avLst/>
          </a:prstGeom>
          <a:noFill/>
          <a:ln w="57150">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53251"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53252" name="Shape 634881"/>
          <p:cNvSpPr>
            <a:spLocks noGrp="1"/>
          </p:cNvSpPr>
          <p:nvPr>
            <p:ph type="title"/>
          </p:nvPr>
        </p:nvSpPr>
        <p:spPr>
          <a:xfrm>
            <a:off x="679450" y="8477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solidFill>
                  <a:srgbClr val="FF9900"/>
                </a:solidFill>
                <a:ea typeface="宋体" panose="02010600030101010101" pitchFamily="2" charset="-122"/>
              </a:rPr>
            </a:br>
            <a:endParaRPr lang="zh-CN" altLang="en-US" sz="3400" dirty="0">
              <a:solidFill>
                <a:srgbClr val="FF9900"/>
              </a:solidFill>
              <a:ea typeface="宋体" panose="02010600030101010101" pitchFamily="2" charset="-122"/>
            </a:endParaRPr>
          </a:p>
        </p:txBody>
      </p:sp>
      <p:sp>
        <p:nvSpPr>
          <p:cNvPr id="53253" name="Shape 634882"/>
          <p:cNvSpPr>
            <a:spLocks noGrp="1"/>
          </p:cNvSpPr>
          <p:nvPr>
            <p:ph type="body"/>
          </p:nvPr>
        </p:nvSpPr>
        <p:spPr>
          <a:xfrm>
            <a:off x="511175" y="1504950"/>
            <a:ext cx="8632825" cy="1071563"/>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平台的功能：</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阅读功能：英汉对照文章；文章篇幅过长时可下拉阅读；</a:t>
            </a:r>
            <a:endParaRPr lang="zh-CN" altLang="en-US" sz="18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53254" name="Picture 7"/>
          <p:cNvPicPr>
            <a:picLocks noChangeAspect="1"/>
          </p:cNvPicPr>
          <p:nvPr/>
        </p:nvPicPr>
        <p:blipFill>
          <a:blip r:embed="rId1"/>
          <a:stretch>
            <a:fillRect/>
          </a:stretch>
        </p:blipFill>
        <p:spPr>
          <a:xfrm>
            <a:off x="1443038" y="2266950"/>
            <a:ext cx="7415212" cy="4591050"/>
          </a:xfrm>
          <a:prstGeom prst="rect">
            <a:avLst/>
          </a:prstGeom>
          <a:noFill/>
          <a:ln w="57150">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54275"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54276" name="Shape 634881"/>
          <p:cNvSpPr>
            <a:spLocks noGrp="1"/>
          </p:cNvSpPr>
          <p:nvPr>
            <p:ph type="title"/>
          </p:nvPr>
        </p:nvSpPr>
        <p:spPr>
          <a:xfrm>
            <a:off x="679450" y="13176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ea typeface="宋体" panose="02010600030101010101" pitchFamily="2" charset="-122"/>
              </a:rPr>
            </a:br>
            <a:endParaRPr lang="zh-CN" altLang="en-US" sz="3400" dirty="0">
              <a:ea typeface="宋体" panose="02010600030101010101" pitchFamily="2" charset="-122"/>
            </a:endParaRPr>
          </a:p>
        </p:txBody>
      </p:sp>
      <p:sp>
        <p:nvSpPr>
          <p:cNvPr id="54277" name="Shape 634882"/>
          <p:cNvSpPr>
            <a:spLocks noGrp="1"/>
          </p:cNvSpPr>
          <p:nvPr>
            <p:ph type="body"/>
          </p:nvPr>
        </p:nvSpPr>
        <p:spPr>
          <a:xfrm>
            <a:off x="511175" y="2165350"/>
            <a:ext cx="8632825" cy="2052638"/>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平台的功能：</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阅读功能：英汉对照文章可点击中间箭头只阅读中文或英文，需要恢复英汉对照时点左侧箭头；</a:t>
            </a:r>
            <a:endParaRPr lang="zh-CN" altLang="en-US" sz="1800" dirty="0">
              <a:solidFill>
                <a:schemeClr val="bg1"/>
              </a:solidFill>
              <a:latin typeface="宋体" panose="02010600030101010101" pitchFamily="2" charset="-122"/>
              <a:ea typeface="宋体" panose="02010600030101010101" pitchFamily="2" charset="-122"/>
            </a:endParaRPr>
          </a:p>
          <a:p>
            <a:pPr marL="0" indent="0" algn="ctr"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a:p>
            <a:pPr marL="0" indent="0" algn="ctr"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54278" name="Picture 7"/>
          <p:cNvPicPr>
            <a:picLocks noChangeAspect="1"/>
          </p:cNvPicPr>
          <p:nvPr/>
        </p:nvPicPr>
        <p:blipFill>
          <a:blip r:embed="rId1"/>
          <a:stretch>
            <a:fillRect/>
          </a:stretch>
        </p:blipFill>
        <p:spPr>
          <a:xfrm>
            <a:off x="285750" y="3200400"/>
            <a:ext cx="8858250" cy="3714750"/>
          </a:xfrm>
          <a:prstGeom prst="rect">
            <a:avLst/>
          </a:prstGeom>
          <a:noFill/>
          <a:ln w="5715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Rectangle 2"/>
          <p:cNvSpPr>
            <a:spLocks noGrp="1"/>
          </p:cNvSpPr>
          <p:nvPr>
            <p:ph type="title"/>
          </p:nvPr>
        </p:nvSpPr>
        <p:spPr>
          <a:xfrm>
            <a:off x="139700" y="3336925"/>
            <a:ext cx="8966200" cy="2719388"/>
          </a:xfrm>
          <a:ln/>
        </p:spPr>
        <p:txBody>
          <a:bodyPr vert="horz" wrap="square" lIns="0" tIns="0" rIns="0" bIns="0" anchor="t"/>
          <a:p>
            <a:r>
              <a:rPr lang="zh-CN" altLang="en-US" sz="2400" dirty="0">
                <a:solidFill>
                  <a:schemeClr val="accent1"/>
                </a:solidFill>
                <a:ea typeface="宋体" panose="02010600030101010101" pitchFamily="2" charset="-122"/>
              </a:rPr>
              <a:t>超过</a:t>
            </a:r>
            <a:r>
              <a:rPr lang="en-US" altLang="zh-CN" sz="2400" dirty="0">
                <a:solidFill>
                  <a:schemeClr val="accent1"/>
                </a:solidFill>
                <a:ea typeface="宋体" panose="02010600030101010101" pitchFamily="2" charset="-122"/>
              </a:rPr>
              <a:t>70</a:t>
            </a:r>
            <a:r>
              <a:rPr lang="zh-CN" altLang="en-US" sz="2400" dirty="0">
                <a:solidFill>
                  <a:schemeClr val="accent1"/>
                </a:solidFill>
                <a:ea typeface="宋体" panose="02010600030101010101" pitchFamily="2" charset="-122"/>
              </a:rPr>
              <a:t>年办报历史、发行全球的中文报章——《星岛日报》；英文财经报章《英文虎报》、《头条日报》、《快线周报》等；一些颇具影响力的杂志：《超级睇楼王》、《东周刊》、《东</a:t>
            </a:r>
            <a:r>
              <a:rPr lang="en-US" altLang="zh-CN" sz="2400" dirty="0">
                <a:solidFill>
                  <a:schemeClr val="accent1"/>
                </a:solidFill>
                <a:ea typeface="宋体" panose="02010600030101010101" pitchFamily="2" charset="-122"/>
              </a:rPr>
              <a:t>Touch》、《PCM </a:t>
            </a:r>
            <a:r>
              <a:rPr lang="zh-CN" altLang="en-US" sz="2400" dirty="0">
                <a:solidFill>
                  <a:schemeClr val="accent1"/>
                </a:solidFill>
                <a:ea typeface="宋体" panose="02010600030101010101" pitchFamily="2" charset="-122"/>
              </a:rPr>
              <a:t>电脑广场》、《</a:t>
            </a:r>
            <a:r>
              <a:rPr lang="en-US" altLang="zh-CN" sz="2400" dirty="0">
                <a:solidFill>
                  <a:schemeClr val="accent1"/>
                </a:solidFill>
                <a:ea typeface="宋体" panose="02010600030101010101" pitchFamily="2" charset="-122"/>
              </a:rPr>
              <a:t>JET》、《Caz Buyer </a:t>
            </a:r>
            <a:r>
              <a:rPr lang="zh-CN" altLang="en-US" sz="2400" dirty="0">
                <a:solidFill>
                  <a:schemeClr val="accent1"/>
                </a:solidFill>
                <a:ea typeface="宋体" panose="02010600030101010101" pitchFamily="2" charset="-122"/>
              </a:rPr>
              <a:t>车买家》</a:t>
            </a:r>
            <a:br>
              <a:rPr lang="zh-CN" altLang="en-US" sz="2400" dirty="0">
                <a:solidFill>
                  <a:schemeClr val="accent1"/>
                </a:solidFill>
                <a:ea typeface="宋体" panose="02010600030101010101" pitchFamily="2" charset="-122"/>
              </a:rPr>
            </a:br>
            <a:br>
              <a:rPr lang="zh-CN" altLang="en-US" sz="2800" dirty="0">
                <a:solidFill>
                  <a:schemeClr val="accent1"/>
                </a:solidFill>
                <a:ea typeface="宋体" panose="02010600030101010101" pitchFamily="2" charset="-122"/>
              </a:rPr>
            </a:br>
            <a:r>
              <a:rPr lang="zh-CN" altLang="en-US" sz="2800" u="sng" dirty="0">
                <a:solidFill>
                  <a:srgbClr val="FF9900"/>
                </a:solidFill>
                <a:ea typeface="宋体" panose="02010600030101010101" pitchFamily="2" charset="-122"/>
              </a:rPr>
              <a:t>前香港行政长官董建华曾任星岛新闻集团董事长达八年</a:t>
            </a:r>
            <a:endParaRPr lang="zh-CN" altLang="en-US" sz="2800" u="sng" dirty="0">
              <a:solidFill>
                <a:srgbClr val="FF9900"/>
              </a:solidFill>
              <a:ea typeface="宋体" panose="02010600030101010101" pitchFamily="2" charset="-122"/>
            </a:endParaRPr>
          </a:p>
        </p:txBody>
      </p:sp>
      <p:graphicFrame>
        <p:nvGraphicFramePr>
          <p:cNvPr id="1026" name="Object 5"/>
          <p:cNvGraphicFramePr/>
          <p:nvPr>
            <p:ph idx="1"/>
          </p:nvPr>
        </p:nvGraphicFramePr>
        <p:xfrm>
          <a:off x="68263" y="711200"/>
          <a:ext cx="4060825" cy="2151063"/>
        </p:xfrm>
        <a:graphic>
          <a:graphicData uri="http://schemas.openxmlformats.org/presentationml/2006/ole">
            <mc:AlternateContent xmlns:mc="http://schemas.openxmlformats.org/markup-compatibility/2006">
              <mc:Choice xmlns:v="urn:schemas-microsoft-com:vml" Requires="v">
                <p:oleObj spid="_x0000_s3076" name="" r:id="rId1" imgW="4324350" imgH="2286000" progId="Imaging.Document">
                  <p:embed/>
                </p:oleObj>
              </mc:Choice>
              <mc:Fallback>
                <p:oleObj name="" r:id="rId1" imgW="4324350" imgH="2286000" progId="Imaging.Document">
                  <p:embed/>
                  <p:pic>
                    <p:nvPicPr>
                      <p:cNvPr id="0" name="图片 3075"/>
                      <p:cNvPicPr/>
                      <p:nvPr/>
                    </p:nvPicPr>
                    <p:blipFill>
                      <a:blip r:embed="rId2"/>
                      <a:stretch>
                        <a:fillRect/>
                      </a:stretch>
                    </p:blipFill>
                    <p:spPr>
                      <a:xfrm>
                        <a:off x="68263" y="711200"/>
                        <a:ext cx="4060825" cy="2151063"/>
                      </a:xfrm>
                      <a:prstGeom prst="rect">
                        <a:avLst/>
                      </a:prstGeom>
                      <a:noFill/>
                      <a:ln w="38100">
                        <a:miter/>
                      </a:ln>
                    </p:spPr>
                  </p:pic>
                </p:oleObj>
              </mc:Fallback>
            </mc:AlternateContent>
          </a:graphicData>
        </a:graphic>
      </p:graphicFrame>
      <p:sp>
        <p:nvSpPr>
          <p:cNvPr id="1028" name="Rectangle 7"/>
          <p:cNvSpPr/>
          <p:nvPr/>
        </p:nvSpPr>
        <p:spPr>
          <a:xfrm>
            <a:off x="4119563" y="758825"/>
            <a:ext cx="5138737" cy="1963738"/>
          </a:xfrm>
          <a:prstGeom prst="rect">
            <a:avLst/>
          </a:prstGeom>
          <a:noFill/>
          <a:ln w="9525">
            <a:noFill/>
          </a:ln>
        </p:spPr>
        <p:txBody>
          <a:bodyPr>
            <a:spAutoFit/>
          </a:bodyPr>
          <a:p>
            <a:pPr eaLnBrk="0" hangingPunct="0">
              <a:lnSpc>
                <a:spcPct val="100000"/>
              </a:lnSpc>
              <a:buNone/>
            </a:pPr>
            <a:r>
              <a:rPr lang="zh-CN" altLang="en-US" sz="2700" b="1" dirty="0">
                <a:solidFill>
                  <a:schemeClr val="accent1"/>
                </a:solidFill>
                <a:latin typeface="宋体" panose="02010600030101010101" pitchFamily="2" charset="-122"/>
              </a:rPr>
              <a:t>    </a:t>
            </a:r>
            <a:r>
              <a:rPr lang="zh-CN" altLang="en-US" b="1" dirty="0">
                <a:solidFill>
                  <a:schemeClr val="accent1"/>
                </a:solidFill>
                <a:latin typeface="宋体" panose="02010600030101010101" pitchFamily="2" charset="-122"/>
              </a:rPr>
              <a:t>星岛新闻集团有限公司是一家以出版与传媒为业务的企业。业务亦包括人力资本管理，宽频内容与服务等，出版多份收费与免费报章、杂志、图书及多媒体</a:t>
            </a:r>
            <a:endParaRPr lang="zh-CN" altLang="en-US" b="1" dirty="0">
              <a:solidFill>
                <a:schemeClr val="accent1"/>
              </a:solidFill>
              <a:latin typeface="宋体" panose="0201060003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55299"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55300" name="Shape 634881"/>
          <p:cNvSpPr>
            <a:spLocks noGrp="1"/>
          </p:cNvSpPr>
          <p:nvPr>
            <p:ph type="title"/>
          </p:nvPr>
        </p:nvSpPr>
        <p:spPr>
          <a:xfrm>
            <a:off x="679450" y="8477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ea typeface="宋体" panose="02010600030101010101" pitchFamily="2" charset="-122"/>
              </a:rPr>
            </a:br>
            <a:endParaRPr lang="zh-CN" altLang="en-US" sz="3400" dirty="0">
              <a:ea typeface="宋体" panose="02010600030101010101" pitchFamily="2" charset="-122"/>
            </a:endParaRPr>
          </a:p>
        </p:txBody>
      </p:sp>
      <p:sp>
        <p:nvSpPr>
          <p:cNvPr id="55301" name="Shape 634882"/>
          <p:cNvSpPr>
            <a:spLocks noGrp="1"/>
          </p:cNvSpPr>
          <p:nvPr>
            <p:ph type="body"/>
          </p:nvPr>
        </p:nvSpPr>
        <p:spPr>
          <a:xfrm>
            <a:off x="511175" y="1784350"/>
            <a:ext cx="8632825" cy="1062038"/>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平台的功能：</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滚动下载功能：首页左侧栏目条下有“数据库介绍”“精选订阅”和“数据库培训资料下载”均可阅读下载；</a:t>
            </a: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55302" name="Picture 6" descr="未命名8"/>
          <p:cNvPicPr>
            <a:picLocks noChangeAspect="1"/>
          </p:cNvPicPr>
          <p:nvPr/>
        </p:nvPicPr>
        <p:blipFill>
          <a:blip r:embed="rId1"/>
          <a:stretch>
            <a:fillRect/>
          </a:stretch>
        </p:blipFill>
        <p:spPr>
          <a:xfrm>
            <a:off x="2108200" y="2981325"/>
            <a:ext cx="5354638" cy="3889375"/>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页脚占位符 1"/>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56323" name="灯片编号占位符 2"/>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pic>
        <p:nvPicPr>
          <p:cNvPr id="56324" name="Picture 4"/>
          <p:cNvPicPr>
            <a:picLocks noChangeAspect="1"/>
          </p:cNvPicPr>
          <p:nvPr/>
        </p:nvPicPr>
        <p:blipFill>
          <a:blip r:embed="rId1"/>
          <a:stretch>
            <a:fillRect/>
          </a:stretch>
        </p:blipFill>
        <p:spPr>
          <a:xfrm>
            <a:off x="19050" y="423863"/>
            <a:ext cx="9353550" cy="6434137"/>
          </a:xfrm>
          <a:prstGeom prst="rect">
            <a:avLst/>
          </a:prstGeom>
          <a:noFill/>
          <a:ln w="9525">
            <a:noFill/>
          </a:ln>
        </p:spPr>
      </p:pic>
      <p:sp>
        <p:nvSpPr>
          <p:cNvPr id="56325" name="椭圆形标注 2"/>
          <p:cNvSpPr/>
          <p:nvPr/>
        </p:nvSpPr>
        <p:spPr>
          <a:xfrm>
            <a:off x="3473450" y="711200"/>
            <a:ext cx="4673600" cy="1816100"/>
          </a:xfrm>
          <a:prstGeom prst="wedgeEllipseCallout">
            <a:avLst>
              <a:gd name="adj1" fmla="val -20833"/>
              <a:gd name="adj2" fmla="val 62500"/>
            </a:avLst>
          </a:prstGeom>
          <a:solidFill>
            <a:schemeClr val="accent1"/>
          </a:solidFill>
          <a:ln w="38100" cap="flat" cmpd="sng">
            <a:solidFill>
              <a:srgbClr val="33CC33"/>
            </a:solidFill>
            <a:prstDash val="solid"/>
            <a:round/>
            <a:headEnd type="none" w="med" len="med"/>
            <a:tailEnd type="none" w="med" len="med"/>
          </a:ln>
        </p:spPr>
        <p:txBody>
          <a:bodyPr/>
          <a:p>
            <a:pPr algn="l">
              <a:lnSpc>
                <a:spcPts val="2000"/>
              </a:lnSpc>
              <a:buFont typeface="Wingdings" panose="05000000000000000000" pitchFamily="2" charset="2"/>
              <a:buNone/>
            </a:pPr>
            <a:r>
              <a:rPr lang="zh-CN" altLang="en-US" sz="1400" b="1" dirty="0">
                <a:solidFill>
                  <a:srgbClr val="FF6600"/>
                </a:solidFill>
                <a:latin typeface="Arial" panose="020B0604020202020204" pitchFamily="34" charset="0"/>
              </a:rPr>
              <a:t>留下您的联系方式，</a:t>
            </a:r>
            <a:endParaRPr lang="en-US" altLang="zh-CN" sz="1400" b="1" dirty="0">
              <a:solidFill>
                <a:srgbClr val="FF6600"/>
              </a:solidFill>
              <a:latin typeface="Arial" panose="020B0604020202020204" pitchFamily="34" charset="0"/>
            </a:endParaRPr>
          </a:p>
          <a:p>
            <a:pPr algn="l">
              <a:lnSpc>
                <a:spcPts val="2000"/>
              </a:lnSpc>
              <a:buFont typeface="Wingdings" panose="05000000000000000000" pitchFamily="2" charset="2"/>
              <a:buNone/>
            </a:pPr>
            <a:r>
              <a:rPr lang="zh-CN" altLang="en-US" sz="1400" b="1" dirty="0">
                <a:solidFill>
                  <a:srgbClr val="FF6600"/>
                </a:solidFill>
                <a:latin typeface="Arial" panose="020B0604020202020204" pitchFamily="34" charset="0"/>
              </a:rPr>
              <a:t>您将每月定时收到我们的精选</a:t>
            </a:r>
            <a:r>
              <a:rPr lang="en-US" altLang="zh-CN" sz="1400" b="1" dirty="0">
                <a:solidFill>
                  <a:srgbClr val="FF6600"/>
                </a:solidFill>
                <a:latin typeface="Arial" panose="020B0604020202020204" pitchFamily="34" charset="0"/>
              </a:rPr>
              <a:t>~</a:t>
            </a:r>
            <a:endParaRPr lang="en-US" altLang="zh-CN" sz="1400" b="1" dirty="0">
              <a:solidFill>
                <a:srgbClr val="FF6600"/>
              </a:solidFill>
              <a:latin typeface="Arial" panose="020B0604020202020204" pitchFamily="34" charset="0"/>
            </a:endParaRPr>
          </a:p>
          <a:p>
            <a:pPr algn="l">
              <a:lnSpc>
                <a:spcPts val="2000"/>
              </a:lnSpc>
              <a:buFont typeface="Wingdings" panose="05000000000000000000" pitchFamily="2" charset="2"/>
              <a:buNone/>
            </a:pPr>
            <a:endParaRPr lang="en-US" altLang="zh-CN" sz="1400" b="1" dirty="0">
              <a:solidFill>
                <a:srgbClr val="FF6600"/>
              </a:solidFill>
              <a:latin typeface="Arial" panose="020B0604020202020204" pitchFamily="34" charset="0"/>
            </a:endParaRPr>
          </a:p>
          <a:p>
            <a:pPr algn="l">
              <a:lnSpc>
                <a:spcPts val="2000"/>
              </a:lnSpc>
              <a:buFont typeface="Wingdings" panose="05000000000000000000" pitchFamily="2" charset="2"/>
              <a:buNone/>
            </a:pPr>
            <a:r>
              <a:rPr lang="zh-CN" altLang="en-US" sz="1400" b="1" dirty="0">
                <a:solidFill>
                  <a:srgbClr val="FF6600"/>
                </a:solidFill>
                <a:latin typeface="Arial" panose="020B0604020202020204" pitchFamily="34" charset="0"/>
              </a:rPr>
              <a:t>您还可以选择进入我们的数据库，在</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精选订阅</a:t>
            </a:r>
            <a:r>
              <a:rPr lang="en-US" altLang="zh-CN" sz="1400" b="1" dirty="0">
                <a:solidFill>
                  <a:srgbClr val="FF6600"/>
                </a:solidFill>
                <a:latin typeface="Arial" panose="020B0604020202020204" pitchFamily="34" charset="0"/>
              </a:rPr>
              <a:t>”</a:t>
            </a:r>
            <a:r>
              <a:rPr lang="zh-CN" altLang="en-US" sz="1400" b="1" dirty="0">
                <a:solidFill>
                  <a:srgbClr val="FF6600"/>
                </a:solidFill>
                <a:latin typeface="Arial" panose="020B0604020202020204" pitchFamily="34" charset="0"/>
              </a:rPr>
              <a:t>栏目里任意下载。</a:t>
            </a:r>
            <a:endParaRPr lang="en-US" altLang="zh-CN" sz="1400" b="1" dirty="0">
              <a:solidFill>
                <a:srgbClr val="FF6600"/>
              </a:solidFill>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57347"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57348" name="Shape 634881"/>
          <p:cNvSpPr>
            <a:spLocks noGrp="1"/>
          </p:cNvSpPr>
          <p:nvPr>
            <p:ph type="title"/>
          </p:nvPr>
        </p:nvSpPr>
        <p:spPr>
          <a:xfrm>
            <a:off x="679450" y="8350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solidFill>
                  <a:srgbClr val="FF9900"/>
                </a:solidFill>
                <a:ea typeface="宋体" panose="02010600030101010101" pitchFamily="2" charset="-122"/>
              </a:rPr>
            </a:br>
            <a:endParaRPr lang="zh-CN" altLang="en-US" sz="3400" dirty="0">
              <a:solidFill>
                <a:srgbClr val="FF9900"/>
              </a:solidFill>
              <a:ea typeface="宋体" panose="02010600030101010101" pitchFamily="2" charset="-122"/>
            </a:endParaRPr>
          </a:p>
        </p:txBody>
      </p:sp>
      <p:sp>
        <p:nvSpPr>
          <p:cNvPr id="57349" name="Shape 634882"/>
          <p:cNvSpPr>
            <a:spLocks noGrp="1"/>
          </p:cNvSpPr>
          <p:nvPr>
            <p:ph type="body"/>
          </p:nvPr>
        </p:nvSpPr>
        <p:spPr>
          <a:xfrm>
            <a:off x="320675" y="1517650"/>
            <a:ext cx="8632825" cy="1392238"/>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平台的功能：</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检索功能：首页“检索”功能，能检索出标题符合条件的文章，例：输入“国庆”点击检索，检索出标题包含国庆的文章；</a:t>
            </a:r>
            <a:endParaRPr lang="zh-CN" altLang="en-US" sz="1800" dirty="0">
              <a:solidFill>
                <a:schemeClr val="bg1"/>
              </a:solidFill>
              <a:latin typeface="宋体" panose="02010600030101010101" pitchFamily="2" charset="-122"/>
              <a:ea typeface="宋体" panose="02010600030101010101" pitchFamily="2" charset="-122"/>
            </a:endParaRPr>
          </a:p>
          <a:p>
            <a:pPr marL="0" indent="0" algn="ctr"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57350" name="Picture 6" descr="未命名10"/>
          <p:cNvPicPr>
            <a:picLocks noChangeAspect="1"/>
          </p:cNvPicPr>
          <p:nvPr/>
        </p:nvPicPr>
        <p:blipFill>
          <a:blip r:embed="rId1"/>
          <a:stretch>
            <a:fillRect/>
          </a:stretch>
        </p:blipFill>
        <p:spPr>
          <a:xfrm>
            <a:off x="2851150" y="2630488"/>
            <a:ext cx="4048125" cy="4249737"/>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58371"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58372" name="Shape 634881"/>
          <p:cNvSpPr>
            <a:spLocks noGrp="1"/>
          </p:cNvSpPr>
          <p:nvPr>
            <p:ph type="title"/>
          </p:nvPr>
        </p:nvSpPr>
        <p:spPr>
          <a:xfrm>
            <a:off x="679450" y="9112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ea typeface="宋体" panose="02010600030101010101" pitchFamily="2" charset="-122"/>
              </a:rPr>
            </a:br>
            <a:endParaRPr lang="zh-CN" altLang="en-US" sz="3400" dirty="0">
              <a:ea typeface="宋体" panose="02010600030101010101" pitchFamily="2" charset="-122"/>
            </a:endParaRPr>
          </a:p>
        </p:txBody>
      </p:sp>
      <p:sp>
        <p:nvSpPr>
          <p:cNvPr id="58373" name="Shape 634882"/>
          <p:cNvSpPr>
            <a:spLocks noGrp="1"/>
          </p:cNvSpPr>
          <p:nvPr>
            <p:ph type="body"/>
          </p:nvPr>
        </p:nvSpPr>
        <p:spPr>
          <a:xfrm>
            <a:off x="511175" y="1657350"/>
            <a:ext cx="8632825" cy="1392238"/>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平台的功能：</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检索功能：首页“高级检索”功能，可结合时间与关键词在标题或全文中进行检索；</a:t>
            </a:r>
            <a:endParaRPr lang="zh-CN" altLang="en-US" sz="1800" dirty="0">
              <a:solidFill>
                <a:schemeClr val="bg1"/>
              </a:solidFill>
              <a:latin typeface="宋体" panose="02010600030101010101" pitchFamily="2" charset="-122"/>
              <a:ea typeface="宋体" panose="02010600030101010101" pitchFamily="2" charset="-122"/>
            </a:endParaRPr>
          </a:p>
          <a:p>
            <a:pPr marL="0" indent="0" algn="ctr" defTabSz="952500" eaLnBrk="1" hangingPunct="1">
              <a:lnSpc>
                <a:spcPct val="120000"/>
              </a:lnSpc>
              <a:buFont typeface="Wingdings" panose="05000000000000000000" pitchFamily="2" charset="2"/>
              <a:buNone/>
            </a:pP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58374" name="Picture 6" descr="未命名11"/>
          <p:cNvPicPr>
            <a:picLocks noChangeAspect="1"/>
          </p:cNvPicPr>
          <p:nvPr/>
        </p:nvPicPr>
        <p:blipFill>
          <a:blip r:embed="rId1"/>
          <a:stretch>
            <a:fillRect/>
          </a:stretch>
        </p:blipFill>
        <p:spPr>
          <a:xfrm>
            <a:off x="1587500" y="2513013"/>
            <a:ext cx="5938838" cy="4344987"/>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59395"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59396" name="Shape 634881"/>
          <p:cNvSpPr>
            <a:spLocks noGrp="1"/>
          </p:cNvSpPr>
          <p:nvPr>
            <p:ph type="title"/>
          </p:nvPr>
        </p:nvSpPr>
        <p:spPr>
          <a:xfrm>
            <a:off x="704850" y="8604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solidFill>
                  <a:srgbClr val="FF9900"/>
                </a:solidFill>
                <a:ea typeface="宋体" panose="02010600030101010101" pitchFamily="2" charset="-122"/>
              </a:rPr>
            </a:br>
            <a:endParaRPr lang="zh-CN" altLang="en-US" sz="3400" dirty="0">
              <a:solidFill>
                <a:srgbClr val="FF9900"/>
              </a:solidFill>
              <a:ea typeface="宋体" panose="02010600030101010101" pitchFamily="2" charset="-122"/>
            </a:endParaRPr>
          </a:p>
        </p:txBody>
      </p:sp>
      <p:sp>
        <p:nvSpPr>
          <p:cNvPr id="59397" name="Shape 634882"/>
          <p:cNvSpPr>
            <a:spLocks noGrp="1"/>
          </p:cNvSpPr>
          <p:nvPr>
            <p:ph type="body"/>
          </p:nvPr>
        </p:nvSpPr>
        <p:spPr>
          <a:xfrm>
            <a:off x="333375" y="1517650"/>
            <a:ext cx="8632825" cy="731838"/>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平台的功能：</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检索功能：高级检索 标题检索</a:t>
            </a: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59398" name="Picture 8"/>
          <p:cNvPicPr>
            <a:picLocks noChangeAspect="1"/>
          </p:cNvPicPr>
          <p:nvPr/>
        </p:nvPicPr>
        <p:blipFill>
          <a:blip r:embed="rId1"/>
          <a:stretch>
            <a:fillRect/>
          </a:stretch>
        </p:blipFill>
        <p:spPr>
          <a:xfrm>
            <a:off x="2343150" y="2300288"/>
            <a:ext cx="6153150" cy="4316412"/>
          </a:xfrm>
          <a:prstGeom prst="rect">
            <a:avLst/>
          </a:prstGeom>
          <a:noFill/>
          <a:ln w="57150">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1"/>
          <p:cNvSpPr>
            <a:spLocks noGrp="1"/>
          </p:cNvSpPr>
          <p:nvPr>
            <p:ph type="title"/>
          </p:nvPr>
        </p:nvSpPr>
        <p:spPr>
          <a:ln/>
        </p:spPr>
        <p:txBody>
          <a:bodyPr vert="horz" wrap="square" lIns="0" tIns="0" rIns="0" bIns="0" anchor="ctr"/>
          <a:p>
            <a:endParaRPr lang="zh-CN" altLang="en-US" dirty="0">
              <a:ea typeface="宋体" panose="02010600030101010101" pitchFamily="2" charset="-122"/>
            </a:endParaRPr>
          </a:p>
        </p:txBody>
      </p:sp>
      <p:sp>
        <p:nvSpPr>
          <p:cNvPr id="60419" name="文本占位符 2"/>
          <p:cNvSpPr>
            <a:spLocks noGrp="1"/>
          </p:cNvSpPr>
          <p:nvPr>
            <p:ph type="body" idx="1"/>
          </p:nvPr>
        </p:nvSpPr>
        <p:spPr>
          <a:ln/>
        </p:spPr>
        <p:txBody>
          <a:bodyPr vert="horz" wrap="square" lIns="0" tIns="0" rIns="0" bIns="0" anchor="t">
            <a:spAutoFit/>
          </a:bodyPr>
          <a:p>
            <a:endParaRPr lang="zh-CN" altLang="en-US" dirty="0">
              <a:ea typeface="宋体" panose="02010600030101010101" pitchFamily="2" charset="-122"/>
            </a:endParaRPr>
          </a:p>
        </p:txBody>
      </p:sp>
      <p:sp>
        <p:nvSpPr>
          <p:cNvPr id="60420" name="页脚占位符 3"/>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60421" name="灯片编号占位符 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pic>
        <p:nvPicPr>
          <p:cNvPr id="60422" name="Picture 2"/>
          <p:cNvPicPr>
            <a:picLocks noChangeAspect="1"/>
          </p:cNvPicPr>
          <p:nvPr/>
        </p:nvPicPr>
        <p:blipFill>
          <a:blip r:embed="rId1"/>
          <a:stretch>
            <a:fillRect/>
          </a:stretch>
        </p:blipFill>
        <p:spPr>
          <a:xfrm>
            <a:off x="361950" y="931863"/>
            <a:ext cx="8553450" cy="6019800"/>
          </a:xfrm>
          <a:prstGeom prst="rect">
            <a:avLst/>
          </a:prstGeom>
          <a:noFill/>
          <a:ln w="57150">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3"/>
          <p:cNvPicPr>
            <a:picLocks noChangeAspect="1"/>
          </p:cNvPicPr>
          <p:nvPr/>
        </p:nvPicPr>
        <p:blipFill>
          <a:blip r:embed="rId1"/>
          <a:stretch>
            <a:fillRect/>
          </a:stretch>
        </p:blipFill>
        <p:spPr>
          <a:xfrm>
            <a:off x="304800" y="628650"/>
            <a:ext cx="8839200" cy="6172200"/>
          </a:xfrm>
          <a:prstGeom prst="rect">
            <a:avLst/>
          </a:prstGeom>
          <a:noFill/>
          <a:ln w="57150">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62467"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62468" name="Shape 634881"/>
          <p:cNvSpPr>
            <a:spLocks noGrp="1"/>
          </p:cNvSpPr>
          <p:nvPr>
            <p:ph type="title"/>
          </p:nvPr>
        </p:nvSpPr>
        <p:spPr>
          <a:xfrm>
            <a:off x="641350" y="720725"/>
            <a:ext cx="7880350" cy="661988"/>
          </a:xfrm>
          <a:ln/>
        </p:spPr>
        <p:txBody>
          <a:bodyPr vert="horz" wrap="square" lIns="0" tIns="0" rIns="0" bIns="0" anchor="t"/>
          <a:p>
            <a:pPr marL="0" indent="0" algn="ctr" defTabSz="914400" eaLnBrk="1" hangingPunct="1"/>
            <a:r>
              <a:rPr lang="zh-CN" altLang="en-US" sz="4000" dirty="0">
                <a:solidFill>
                  <a:srgbClr val="FF9900"/>
                </a:solidFill>
                <a:ea typeface="宋体" panose="02010600030101010101" pitchFamily="2" charset="-122"/>
              </a:rPr>
              <a:t>道琼斯全球资讯教育平台使用说明</a:t>
            </a:r>
            <a:br>
              <a:rPr lang="zh-CN" altLang="en-US" sz="3400" dirty="0">
                <a:ea typeface="宋体" panose="02010600030101010101" pitchFamily="2" charset="-122"/>
              </a:rPr>
            </a:br>
            <a:endParaRPr lang="zh-CN" altLang="en-US" sz="3400" dirty="0">
              <a:ea typeface="宋体" panose="02010600030101010101" pitchFamily="2" charset="-122"/>
            </a:endParaRPr>
          </a:p>
        </p:txBody>
      </p:sp>
      <p:sp>
        <p:nvSpPr>
          <p:cNvPr id="62469" name="Shape 634882"/>
          <p:cNvSpPr>
            <a:spLocks noGrp="1"/>
          </p:cNvSpPr>
          <p:nvPr>
            <p:ph type="body"/>
          </p:nvPr>
        </p:nvSpPr>
        <p:spPr>
          <a:xfrm>
            <a:off x="511175" y="1517650"/>
            <a:ext cx="8632825" cy="731838"/>
          </a:xfrm>
          <a:ln/>
        </p:spPr>
        <p:txBody>
          <a:bodyPr vert="horz" wrap="square" lIns="0" tIns="0" rIns="0" bIns="0" anchor="t">
            <a:spAutoFit/>
          </a:bodyPr>
          <a:p>
            <a:pPr marL="0" indent="0" defTabSz="952500" eaLnBrk="1" hangingPunct="1">
              <a:lnSpc>
                <a:spcPct val="120000"/>
              </a:lnSpc>
              <a:buFont typeface="Wingdings" panose="05000000000000000000" pitchFamily="2" charset="2"/>
              <a:buNone/>
            </a:pPr>
            <a:r>
              <a:rPr lang="en-US" altLang="zh-CN" sz="2200" dirty="0">
                <a:solidFill>
                  <a:schemeClr val="bg1"/>
                </a:solidFill>
                <a:latin typeface="宋体" panose="02010600030101010101" pitchFamily="2" charset="-122"/>
                <a:ea typeface="宋体" panose="02010600030101010101" pitchFamily="2" charset="-122"/>
              </a:rPr>
              <a:t> UNI</a:t>
            </a:r>
            <a:r>
              <a:rPr lang="zh-CN" altLang="en-US" sz="2200" dirty="0">
                <a:solidFill>
                  <a:schemeClr val="bg1"/>
                </a:solidFill>
                <a:latin typeface="宋体" panose="02010600030101010101" pitchFamily="2" charset="-122"/>
                <a:ea typeface="宋体" panose="02010600030101010101" pitchFamily="2" charset="-122"/>
              </a:rPr>
              <a:t>平台的功能：</a:t>
            </a:r>
            <a:endParaRPr lang="en-US" altLang="zh-CN" sz="2200" dirty="0">
              <a:solidFill>
                <a:schemeClr val="bg1"/>
              </a:solidFill>
              <a:latin typeface="宋体" panose="02010600030101010101" pitchFamily="2" charset="-122"/>
              <a:ea typeface="宋体" panose="02010600030101010101" pitchFamily="2" charset="-122"/>
            </a:endParaRPr>
          </a:p>
          <a:p>
            <a:pPr marL="0" indent="0" defTabSz="952500" eaLnBrk="1" hangingPunct="1">
              <a:lnSpc>
                <a:spcPct val="120000"/>
              </a:lnSpc>
              <a:buFont typeface="Wingdings" panose="05000000000000000000" pitchFamily="2" charset="2"/>
              <a:buChar char="Ø"/>
            </a:pPr>
            <a:r>
              <a:rPr lang="zh-CN" altLang="en-US" sz="1800" dirty="0">
                <a:solidFill>
                  <a:schemeClr val="bg1"/>
                </a:solidFill>
                <a:latin typeface="宋体" panose="02010600030101010101" pitchFamily="2" charset="-122"/>
                <a:ea typeface="宋体" panose="02010600030101010101" pitchFamily="2" charset="-122"/>
              </a:rPr>
              <a:t>检索功能：高级检索 全文检索</a:t>
            </a:r>
            <a:endParaRPr lang="zh-CN" altLang="en-US" sz="1800" dirty="0">
              <a:solidFill>
                <a:schemeClr val="bg1"/>
              </a:solidFill>
              <a:latin typeface="宋体" panose="02010600030101010101" pitchFamily="2" charset="-122"/>
              <a:ea typeface="宋体" panose="02010600030101010101" pitchFamily="2" charset="-122"/>
            </a:endParaRPr>
          </a:p>
        </p:txBody>
      </p:sp>
      <p:pic>
        <p:nvPicPr>
          <p:cNvPr id="62470" name="Picture 6" descr="未命名1"/>
          <p:cNvPicPr>
            <a:picLocks noChangeAspect="1"/>
          </p:cNvPicPr>
          <p:nvPr/>
        </p:nvPicPr>
        <p:blipFill>
          <a:blip r:embed="rId1"/>
          <a:stretch>
            <a:fillRect/>
          </a:stretch>
        </p:blipFill>
        <p:spPr>
          <a:xfrm>
            <a:off x="2384425" y="2271713"/>
            <a:ext cx="6970713" cy="4549775"/>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3"/>
          <p:cNvPicPr>
            <a:picLocks noChangeAspect="1"/>
          </p:cNvPicPr>
          <p:nvPr/>
        </p:nvPicPr>
        <p:blipFill>
          <a:blip r:embed="rId1"/>
          <a:stretch>
            <a:fillRect/>
          </a:stretch>
        </p:blipFill>
        <p:spPr>
          <a:xfrm>
            <a:off x="400050" y="730250"/>
            <a:ext cx="8343900" cy="5765800"/>
          </a:xfrm>
          <a:prstGeom prst="rect">
            <a:avLst/>
          </a:prstGeom>
          <a:noFill/>
          <a:ln w="57150">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Picture 4"/>
          <p:cNvPicPr>
            <a:picLocks noChangeAspect="1"/>
          </p:cNvPicPr>
          <p:nvPr/>
        </p:nvPicPr>
        <p:blipFill>
          <a:blip r:embed="rId1"/>
          <a:stretch>
            <a:fillRect/>
          </a:stretch>
        </p:blipFill>
        <p:spPr>
          <a:xfrm>
            <a:off x="890588" y="3905250"/>
            <a:ext cx="7285037" cy="2981325"/>
          </a:xfrm>
          <a:prstGeom prst="rect">
            <a:avLst/>
          </a:prstGeom>
          <a:noFill/>
          <a:ln w="57150">
            <a:noFill/>
          </a:ln>
        </p:spPr>
      </p:pic>
      <p:pic>
        <p:nvPicPr>
          <p:cNvPr id="64515" name="Picture 5"/>
          <p:cNvPicPr>
            <a:picLocks noChangeAspect="1"/>
          </p:cNvPicPr>
          <p:nvPr/>
        </p:nvPicPr>
        <p:blipFill>
          <a:blip r:embed="rId2"/>
          <a:stretch>
            <a:fillRect/>
          </a:stretch>
        </p:blipFill>
        <p:spPr>
          <a:xfrm>
            <a:off x="895350" y="590550"/>
            <a:ext cx="7275513" cy="3357563"/>
          </a:xfrm>
          <a:prstGeom prst="rect">
            <a:avLst/>
          </a:prstGeom>
          <a:noFill/>
          <a:ln w="5715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5"/>
          <p:cNvSpPr/>
          <p:nvPr/>
        </p:nvSpPr>
        <p:spPr>
          <a:xfrm>
            <a:off x="482600" y="1206500"/>
            <a:ext cx="8534400" cy="609600"/>
          </a:xfrm>
          <a:prstGeom prst="rect">
            <a:avLst/>
          </a:prstGeom>
          <a:noFill/>
          <a:ln w="9525">
            <a:noFill/>
          </a:ln>
        </p:spPr>
        <p:txBody>
          <a:bodyPr/>
          <a:p>
            <a:pPr marL="342900" indent="-342900" algn="l" eaLnBrk="0" hangingPunct="0">
              <a:lnSpc>
                <a:spcPct val="93000"/>
              </a:lnSpc>
              <a:buNone/>
            </a:pPr>
            <a:r>
              <a:rPr lang="zh-CN" altLang="en-US" sz="3600" b="1" dirty="0">
                <a:solidFill>
                  <a:srgbClr val="FF9900"/>
                </a:solidFill>
                <a:latin typeface="Arial" panose="020B0604020202020204" pitchFamily="34" charset="0"/>
                <a:ea typeface="楷体_GB2312" pitchFamily="49" charset="-122"/>
              </a:rPr>
              <a:t>新华在线的服务已获得多家权威机构认可</a:t>
            </a:r>
            <a:endParaRPr lang="zh-CN" altLang="en-US" sz="3600" b="1" dirty="0">
              <a:solidFill>
                <a:srgbClr val="FF9900"/>
              </a:solidFill>
              <a:latin typeface="Arial" panose="020B0604020202020204" pitchFamily="34" charset="0"/>
              <a:ea typeface="楷体_GB2312" pitchFamily="49" charset="-122"/>
            </a:endParaRPr>
          </a:p>
        </p:txBody>
      </p:sp>
      <p:sp>
        <p:nvSpPr>
          <p:cNvPr id="12291" name="Rectangle 7"/>
          <p:cNvSpPr>
            <a:spLocks noGrp="1"/>
          </p:cNvSpPr>
          <p:nvPr>
            <p:ph type="body"/>
          </p:nvPr>
        </p:nvSpPr>
        <p:spPr>
          <a:xfrm>
            <a:off x="679450" y="1941513"/>
            <a:ext cx="7880350" cy="5176837"/>
          </a:xfrm>
          <a:ln/>
        </p:spPr>
        <p:txBody>
          <a:bodyPr vert="horz" wrap="square" lIns="0" tIns="0" rIns="0" bIns="0" anchor="t">
            <a:spAutoFit/>
          </a:bodyPr>
          <a:p>
            <a:pPr>
              <a:spcBef>
                <a:spcPct val="10000"/>
              </a:spcBef>
              <a:spcAft>
                <a:spcPct val="10000"/>
              </a:spcAft>
            </a:pPr>
            <a:r>
              <a:rPr lang="zh-CN" altLang="en-US" sz="2800" b="0" dirty="0">
                <a:solidFill>
                  <a:schemeClr val="bg1"/>
                </a:solidFill>
                <a:ea typeface="宋体" panose="02010600030101010101" pitchFamily="2" charset="-122"/>
              </a:rPr>
              <a:t>中国人民银行总行；</a:t>
            </a:r>
            <a:endParaRPr lang="zh-CN" altLang="en-US" sz="2800" b="0" dirty="0">
              <a:solidFill>
                <a:schemeClr val="bg1"/>
              </a:solidFill>
              <a:ea typeface="宋体" panose="02010600030101010101" pitchFamily="2" charset="-122"/>
            </a:endParaRPr>
          </a:p>
          <a:p>
            <a:pPr>
              <a:spcBef>
                <a:spcPct val="10000"/>
              </a:spcBef>
              <a:spcAft>
                <a:spcPct val="10000"/>
              </a:spcAft>
            </a:pPr>
            <a:r>
              <a:rPr lang="zh-CN" altLang="en-US" sz="2800" b="0" dirty="0">
                <a:solidFill>
                  <a:schemeClr val="bg1"/>
                </a:solidFill>
                <a:ea typeface="宋体" panose="02010600030101010101" pitchFamily="2" charset="-122"/>
              </a:rPr>
              <a:t>中国证监会及其全国分支机构；</a:t>
            </a:r>
            <a:endParaRPr lang="zh-CN" altLang="en-US" sz="2800" b="0" dirty="0">
              <a:solidFill>
                <a:schemeClr val="bg1"/>
              </a:solidFill>
              <a:ea typeface="宋体" panose="02010600030101010101" pitchFamily="2" charset="-122"/>
            </a:endParaRPr>
          </a:p>
          <a:p>
            <a:pPr>
              <a:spcBef>
                <a:spcPct val="10000"/>
              </a:spcBef>
              <a:spcAft>
                <a:spcPct val="10000"/>
              </a:spcAft>
            </a:pPr>
            <a:r>
              <a:rPr lang="zh-CN" altLang="en-US" sz="2800" b="0" dirty="0">
                <a:solidFill>
                  <a:schemeClr val="bg1"/>
                </a:solidFill>
                <a:ea typeface="宋体" panose="02010600030101010101" pitchFamily="2" charset="-122"/>
              </a:rPr>
              <a:t>中国保监会及其全国分支机构；</a:t>
            </a:r>
            <a:endParaRPr lang="zh-CN" altLang="en-US" sz="2800" b="0" dirty="0">
              <a:solidFill>
                <a:schemeClr val="bg1"/>
              </a:solidFill>
              <a:ea typeface="宋体" panose="02010600030101010101" pitchFamily="2" charset="-122"/>
            </a:endParaRPr>
          </a:p>
          <a:p>
            <a:pPr>
              <a:spcBef>
                <a:spcPct val="10000"/>
              </a:spcBef>
              <a:spcAft>
                <a:spcPct val="10000"/>
              </a:spcAft>
            </a:pPr>
            <a:r>
              <a:rPr lang="zh-CN" altLang="en-US" sz="2800" b="0" dirty="0">
                <a:solidFill>
                  <a:schemeClr val="bg1"/>
                </a:solidFill>
                <a:ea typeface="宋体" panose="02010600030101010101" pitchFamily="2" charset="-122"/>
              </a:rPr>
              <a:t>中国外汇交易中心；</a:t>
            </a:r>
            <a:endParaRPr lang="zh-CN" altLang="en-US" sz="2800" b="0" dirty="0">
              <a:solidFill>
                <a:schemeClr val="bg1"/>
              </a:solidFill>
              <a:ea typeface="宋体" panose="02010600030101010101" pitchFamily="2" charset="-122"/>
            </a:endParaRPr>
          </a:p>
          <a:p>
            <a:pPr>
              <a:spcBef>
                <a:spcPct val="10000"/>
              </a:spcBef>
              <a:spcAft>
                <a:spcPct val="10000"/>
              </a:spcAft>
            </a:pPr>
            <a:r>
              <a:rPr lang="zh-CN" altLang="en-US" sz="2800" b="0" dirty="0">
                <a:solidFill>
                  <a:schemeClr val="bg1"/>
                </a:solidFill>
                <a:ea typeface="宋体" panose="02010600030101010101" pitchFamily="2" charset="-122"/>
              </a:rPr>
              <a:t>深圳证券交易所</a:t>
            </a:r>
            <a:endParaRPr lang="zh-CN" altLang="en-US" sz="2800" b="0" dirty="0">
              <a:solidFill>
                <a:schemeClr val="bg1"/>
              </a:solidFill>
              <a:ea typeface="宋体" panose="02010600030101010101" pitchFamily="2" charset="-122"/>
            </a:endParaRPr>
          </a:p>
          <a:p>
            <a:pPr>
              <a:spcBef>
                <a:spcPct val="10000"/>
              </a:spcBef>
              <a:spcAft>
                <a:spcPct val="10000"/>
              </a:spcAft>
            </a:pPr>
            <a:r>
              <a:rPr lang="zh-CN" altLang="en-US" sz="2800" b="0" dirty="0">
                <a:solidFill>
                  <a:schemeClr val="bg1"/>
                </a:solidFill>
                <a:ea typeface="宋体" panose="02010600030101010101" pitchFamily="2" charset="-122"/>
              </a:rPr>
              <a:t>上海证券交易所</a:t>
            </a:r>
            <a:endParaRPr lang="zh-CN" altLang="en-US" sz="2800" b="0" dirty="0">
              <a:solidFill>
                <a:schemeClr val="bg1"/>
              </a:solidFill>
              <a:ea typeface="宋体" panose="02010600030101010101" pitchFamily="2" charset="-122"/>
            </a:endParaRPr>
          </a:p>
          <a:p>
            <a:pPr>
              <a:spcBef>
                <a:spcPct val="10000"/>
              </a:spcBef>
              <a:spcAft>
                <a:spcPct val="10000"/>
              </a:spcAft>
            </a:pPr>
            <a:r>
              <a:rPr lang="zh-CN" altLang="en-US" sz="2800" b="0" dirty="0">
                <a:solidFill>
                  <a:schemeClr val="bg1"/>
                </a:solidFill>
                <a:ea typeface="宋体" panose="02010600030101010101" pitchFamily="2" charset="-122"/>
              </a:rPr>
              <a:t>中金所</a:t>
            </a:r>
            <a:endParaRPr lang="en-US" altLang="zh-CN" sz="2800" b="0" dirty="0">
              <a:solidFill>
                <a:schemeClr val="bg1"/>
              </a:solidFill>
              <a:ea typeface="宋体" panose="02010600030101010101" pitchFamily="2" charset="-122"/>
            </a:endParaRPr>
          </a:p>
          <a:p>
            <a:pPr>
              <a:spcBef>
                <a:spcPct val="10000"/>
              </a:spcBef>
              <a:spcAft>
                <a:spcPct val="10000"/>
              </a:spcAft>
            </a:pPr>
            <a:r>
              <a:rPr lang="zh-CN" altLang="en-US" sz="2800" b="0" dirty="0">
                <a:solidFill>
                  <a:schemeClr val="bg1"/>
                </a:solidFill>
                <a:ea typeface="宋体" panose="02010600030101010101" pitchFamily="2" charset="-122"/>
              </a:rPr>
              <a:t>投资者保护协会</a:t>
            </a:r>
            <a:endParaRPr lang="zh-CN" altLang="en-US" sz="2800" b="0" dirty="0">
              <a:solidFill>
                <a:schemeClr val="bg1"/>
              </a:solidFill>
              <a:ea typeface="宋体" panose="02010600030101010101" pitchFamily="2" charset="-122"/>
            </a:endParaRPr>
          </a:p>
          <a:p>
            <a:pPr>
              <a:spcBef>
                <a:spcPct val="10000"/>
              </a:spcBef>
              <a:spcAft>
                <a:spcPct val="10000"/>
              </a:spcAft>
            </a:pPr>
            <a:r>
              <a:rPr lang="zh-CN" altLang="en-US" sz="3200" b="0" dirty="0">
                <a:solidFill>
                  <a:schemeClr val="bg1"/>
                </a:solidFill>
                <a:ea typeface="宋体" panose="02010600030101010101" pitchFamily="2" charset="-122"/>
              </a:rPr>
              <a:t> </a:t>
            </a:r>
            <a:r>
              <a:rPr lang="en-US" altLang="zh-CN" sz="3200" b="0" dirty="0">
                <a:solidFill>
                  <a:schemeClr val="bg1"/>
                </a:solidFill>
                <a:ea typeface="宋体" panose="02010600030101010101" pitchFamily="2" charset="-122"/>
              </a:rPr>
              <a:t>……</a:t>
            </a:r>
            <a:endParaRPr lang="en-US" altLang="zh-CN" sz="3200" b="0" dirty="0">
              <a:solidFill>
                <a:schemeClr val="bg1"/>
              </a:solidFill>
              <a:ea typeface="宋体" panose="02010600030101010101" pitchFamily="2" charset="-122"/>
            </a:endParaRPr>
          </a:p>
          <a:p>
            <a:pPr>
              <a:buNone/>
            </a:pPr>
            <a:endParaRPr lang="zh-CN" altLang="en-US" sz="3200" dirty="0">
              <a:solidFill>
                <a:schemeClr val="bg1"/>
              </a:solidFill>
              <a:ea typeface="宋体"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a:spLocks noGrp="1"/>
          </p:cNvSpPr>
          <p:nvPr>
            <p:ph type="title"/>
          </p:nvPr>
        </p:nvSpPr>
        <p:spPr>
          <a:xfrm>
            <a:off x="679450" y="1157288"/>
            <a:ext cx="7880350" cy="661987"/>
          </a:xfrm>
          <a:ln/>
        </p:spPr>
        <p:txBody>
          <a:bodyPr vert="horz" wrap="square" lIns="0" tIns="0" rIns="0" bIns="0" anchor="ctr"/>
          <a:p>
            <a:r>
              <a:rPr lang="zh-CN" altLang="en-US" sz="4800" dirty="0">
                <a:solidFill>
                  <a:srgbClr val="FF9933"/>
                </a:solidFill>
                <a:latin typeface="宋体" panose="02010600030101010101" pitchFamily="2" charset="-122"/>
                <a:ea typeface="宋体" panose="02010600030101010101" pitchFamily="2" charset="-122"/>
              </a:rPr>
              <a:t>数据库的使用案例</a:t>
            </a:r>
            <a:br>
              <a:rPr lang="zh-CN" altLang="en-US" sz="4800" dirty="0">
                <a:solidFill>
                  <a:srgbClr val="FF9933"/>
                </a:solidFill>
                <a:latin typeface="宋体" panose="02010600030101010101" pitchFamily="2" charset="-122"/>
                <a:ea typeface="宋体" panose="02010600030101010101" pitchFamily="2" charset="-122"/>
              </a:rPr>
            </a:br>
            <a:endParaRPr lang="zh-CN" altLang="en-US" sz="4800" dirty="0">
              <a:ea typeface="宋体" panose="02010600030101010101" pitchFamily="2" charset="-122"/>
            </a:endParaRPr>
          </a:p>
        </p:txBody>
      </p:sp>
      <p:sp>
        <p:nvSpPr>
          <p:cNvPr id="65539" name="文本占位符 2"/>
          <p:cNvSpPr>
            <a:spLocks noGrp="1"/>
          </p:cNvSpPr>
          <p:nvPr>
            <p:ph type="body" idx="1"/>
          </p:nvPr>
        </p:nvSpPr>
        <p:spPr>
          <a:xfrm>
            <a:off x="568325" y="1928813"/>
            <a:ext cx="8575675" cy="3940175"/>
          </a:xfrm>
          <a:ln/>
        </p:spPr>
        <p:txBody>
          <a:bodyPr vert="horz" wrap="square" lIns="0" tIns="0" rIns="0" bIns="0" anchor="t">
            <a:spAutoFit/>
          </a:bodyPr>
          <a:p>
            <a:r>
              <a:rPr lang="zh-CN" altLang="en-US" sz="3200" dirty="0">
                <a:solidFill>
                  <a:schemeClr val="bg1"/>
                </a:solidFill>
                <a:ea typeface="宋体" panose="02010600030101010101" pitchFamily="2" charset="-122"/>
              </a:rPr>
              <a:t>一、</a:t>
            </a:r>
            <a:r>
              <a:rPr lang="zh-CN" altLang="zh-CN" sz="3200" dirty="0">
                <a:solidFill>
                  <a:schemeClr val="bg1"/>
                </a:solidFill>
                <a:ea typeface="宋体" panose="02010600030101010101" pitchFamily="2" charset="-122"/>
              </a:rPr>
              <a:t>道琼斯全球财经资讯数据库适用院系：</a:t>
            </a:r>
            <a:endParaRPr lang="en-US" altLang="zh-CN" sz="3200" dirty="0">
              <a:solidFill>
                <a:schemeClr val="bg1"/>
              </a:solidFill>
              <a:ea typeface="宋体" panose="02010600030101010101" pitchFamily="2" charset="-122"/>
            </a:endParaRPr>
          </a:p>
          <a:p>
            <a:endParaRPr lang="zh-CN" altLang="zh-CN" sz="3200" dirty="0">
              <a:solidFill>
                <a:schemeClr val="bg1"/>
              </a:solidFill>
              <a:ea typeface="宋体" panose="02010600030101010101" pitchFamily="2" charset="-122"/>
            </a:endParaRPr>
          </a:p>
          <a:p>
            <a:r>
              <a:rPr lang="zh-CN" altLang="zh-CN" sz="3200" dirty="0">
                <a:solidFill>
                  <a:schemeClr val="bg1"/>
                </a:solidFill>
                <a:ea typeface="宋体" panose="02010600030101010101" pitchFamily="2" charset="-122"/>
              </a:rPr>
              <a:t>经济学系</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a:t>
            </a:r>
            <a:r>
              <a:rPr lang="en-US" altLang="zh-CN" sz="3200" dirty="0">
                <a:solidFill>
                  <a:schemeClr val="bg1"/>
                </a:solidFill>
                <a:ea typeface="宋体" panose="02010600030101010101" pitchFamily="2" charset="-122"/>
              </a:rPr>
              <a:t> ]          </a:t>
            </a:r>
            <a:r>
              <a:rPr lang="zh-CN" altLang="zh-CN" sz="3200" dirty="0">
                <a:solidFill>
                  <a:schemeClr val="bg1"/>
                </a:solidFill>
                <a:ea typeface="宋体" panose="02010600030101010101" pitchFamily="2" charset="-122"/>
              </a:rPr>
              <a:t>国际贸易学院</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a:t>
            </a:r>
            <a:r>
              <a:rPr lang="en-US" altLang="zh-CN" sz="3200" dirty="0">
                <a:solidFill>
                  <a:schemeClr val="bg1"/>
                </a:solidFill>
                <a:ea typeface="宋体" panose="02010600030101010101" pitchFamily="2" charset="-122"/>
              </a:rPr>
              <a:t> ]  </a:t>
            </a:r>
            <a:endParaRPr lang="en-US" altLang="zh-CN" sz="3200" dirty="0">
              <a:solidFill>
                <a:schemeClr val="bg1"/>
              </a:solidFill>
              <a:ea typeface="宋体" panose="02010600030101010101" pitchFamily="2" charset="-122"/>
            </a:endParaRPr>
          </a:p>
          <a:p>
            <a:r>
              <a:rPr lang="zh-CN" altLang="zh-CN" sz="3200" dirty="0">
                <a:solidFill>
                  <a:schemeClr val="bg1"/>
                </a:solidFill>
                <a:ea typeface="宋体" panose="02010600030101010101" pitchFamily="2" charset="-122"/>
              </a:rPr>
              <a:t>金融学院</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a:t>
            </a:r>
            <a:r>
              <a:rPr lang="en-US" altLang="zh-CN" sz="3200" dirty="0">
                <a:solidFill>
                  <a:schemeClr val="bg1"/>
                </a:solidFill>
                <a:ea typeface="宋体" panose="02010600030101010101" pitchFamily="2" charset="-122"/>
              </a:rPr>
              <a:t>]           </a:t>
            </a:r>
            <a:r>
              <a:rPr lang="zh-CN" altLang="zh-CN" sz="3200" dirty="0">
                <a:solidFill>
                  <a:schemeClr val="bg1"/>
                </a:solidFill>
                <a:ea typeface="宋体" panose="02010600030101010101" pitchFamily="2" charset="-122"/>
              </a:rPr>
              <a:t>财政与公共管理学院</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　</a:t>
            </a:r>
            <a:endParaRPr lang="en-US" altLang="zh-CN" sz="3200" dirty="0">
              <a:solidFill>
                <a:schemeClr val="bg1"/>
              </a:solidFill>
              <a:ea typeface="宋体" panose="02010600030101010101" pitchFamily="2" charset="-122"/>
            </a:endParaRPr>
          </a:p>
          <a:p>
            <a:r>
              <a:rPr lang="zh-CN" altLang="zh-CN" sz="3200" dirty="0">
                <a:solidFill>
                  <a:schemeClr val="bg1"/>
                </a:solidFill>
                <a:ea typeface="宋体" panose="02010600030101010101" pitchFamily="2" charset="-122"/>
              </a:rPr>
              <a:t>工商管理学院</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　外国语学院</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 </a:t>
            </a:r>
            <a:endParaRPr lang="zh-CN" altLang="zh-CN" sz="3200" dirty="0">
              <a:solidFill>
                <a:schemeClr val="bg1"/>
              </a:solidFill>
              <a:ea typeface="宋体" panose="02010600030101010101" pitchFamily="2" charset="-122"/>
            </a:endParaRPr>
          </a:p>
          <a:p>
            <a:r>
              <a:rPr lang="zh-CN" altLang="zh-CN" sz="3200" dirty="0">
                <a:solidFill>
                  <a:schemeClr val="bg1"/>
                </a:solidFill>
                <a:ea typeface="宋体" panose="02010600030101010101" pitchFamily="2" charset="-122"/>
              </a:rPr>
              <a:t>新闻传播学系</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 </a:t>
            </a:r>
            <a:r>
              <a:rPr lang="en-US" altLang="zh-CN" sz="3200" dirty="0">
                <a:solidFill>
                  <a:schemeClr val="bg1"/>
                </a:solidFill>
                <a:ea typeface="宋体" panose="02010600030101010101" pitchFamily="2" charset="-122"/>
              </a:rPr>
              <a:t>]</a:t>
            </a:r>
            <a:endParaRPr lang="en-US" altLang="zh-CN" sz="3200" dirty="0">
              <a:solidFill>
                <a:schemeClr val="bg1"/>
              </a:solidFill>
              <a:ea typeface="宋体" panose="02010600030101010101" pitchFamily="2" charset="-122"/>
            </a:endParaRPr>
          </a:p>
          <a:p>
            <a:r>
              <a:rPr lang="zh-CN" altLang="zh-CN" sz="3200" dirty="0">
                <a:solidFill>
                  <a:schemeClr val="bg1"/>
                </a:solidFill>
                <a:ea typeface="宋体" panose="02010600030101010101" pitchFamily="2" charset="-122"/>
              </a:rPr>
              <a:t>国际教育学院</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a:t>
            </a:r>
            <a:r>
              <a:rPr lang="en-US" altLang="zh-CN" sz="3200" dirty="0">
                <a:solidFill>
                  <a:schemeClr val="bg1"/>
                </a:solidFill>
                <a:ea typeface="宋体" panose="02010600030101010101" pitchFamily="2" charset="-122"/>
              </a:rPr>
              <a:t>]</a:t>
            </a:r>
            <a:r>
              <a:rPr lang="zh-CN" altLang="zh-CN" sz="3200" dirty="0">
                <a:solidFill>
                  <a:schemeClr val="bg1"/>
                </a:solidFill>
                <a:ea typeface="宋体" panose="02010600030101010101" pitchFamily="2" charset="-122"/>
              </a:rPr>
              <a:t>　</a:t>
            </a:r>
            <a:r>
              <a:rPr lang="en-US" altLang="zh-CN" sz="3200" dirty="0">
                <a:solidFill>
                  <a:schemeClr val="bg1"/>
                </a:solidFill>
                <a:ea typeface="宋体" panose="02010600030101010101" pitchFamily="2" charset="-122"/>
              </a:rPr>
              <a:t>   </a:t>
            </a:r>
            <a:endParaRPr lang="zh-CN" altLang="zh-CN" sz="3200" dirty="0">
              <a:solidFill>
                <a:schemeClr val="bg1"/>
              </a:solidFill>
              <a:ea typeface="宋体" panose="02010600030101010101" pitchFamily="2" charset="-122"/>
            </a:endParaRPr>
          </a:p>
          <a:p>
            <a:endParaRPr lang="zh-CN" altLang="en-US" sz="3200" dirty="0">
              <a:solidFill>
                <a:schemeClr val="bg1"/>
              </a:solidFill>
              <a:ea typeface="宋体" panose="02010600030101010101" pitchFamily="2" charset="-122"/>
            </a:endParaRPr>
          </a:p>
        </p:txBody>
      </p:sp>
      <p:sp>
        <p:nvSpPr>
          <p:cNvPr id="65540" name="页脚占位符 3"/>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65541" name="灯片编号占位符 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1"/>
          <p:cNvSpPr>
            <a:spLocks noGrp="1"/>
          </p:cNvSpPr>
          <p:nvPr>
            <p:ph type="title"/>
          </p:nvPr>
        </p:nvSpPr>
        <p:spPr>
          <a:ln/>
        </p:spPr>
        <p:txBody>
          <a:bodyPr vert="horz" wrap="square" lIns="0" tIns="0" rIns="0" bIns="0" anchor="ctr"/>
          <a:p>
            <a:r>
              <a:rPr lang="zh-CN" altLang="en-US" sz="2800" dirty="0">
                <a:solidFill>
                  <a:schemeClr val="bg1"/>
                </a:solidFill>
                <a:ea typeface="宋体" panose="02010600030101010101" pitchFamily="2" charset="-122"/>
              </a:rPr>
              <a:t>二</a:t>
            </a:r>
            <a:r>
              <a:rPr lang="zh-CN" altLang="zh-CN" sz="2800" dirty="0">
                <a:solidFill>
                  <a:schemeClr val="bg1"/>
                </a:solidFill>
                <a:ea typeface="宋体" panose="02010600030101010101" pitchFamily="2" charset="-122"/>
              </a:rPr>
              <a:t>、数据库曾针对何课题或研究项目提供支持</a:t>
            </a:r>
            <a:br>
              <a:rPr lang="zh-CN" altLang="zh-CN" sz="2800" dirty="0">
                <a:solidFill>
                  <a:schemeClr val="bg1"/>
                </a:solidFill>
                <a:ea typeface="宋体" panose="02010600030101010101" pitchFamily="2" charset="-122"/>
              </a:rPr>
            </a:br>
            <a:endParaRPr lang="zh-CN" altLang="en-US" sz="2800" dirty="0">
              <a:ea typeface="宋体" panose="02010600030101010101" pitchFamily="2" charset="-122"/>
            </a:endParaRPr>
          </a:p>
        </p:txBody>
      </p:sp>
      <p:sp>
        <p:nvSpPr>
          <p:cNvPr id="66563" name="文本占位符 2"/>
          <p:cNvSpPr>
            <a:spLocks noGrp="1"/>
          </p:cNvSpPr>
          <p:nvPr>
            <p:ph type="body" idx="1"/>
          </p:nvPr>
        </p:nvSpPr>
        <p:spPr>
          <a:xfrm>
            <a:off x="679450" y="1817688"/>
            <a:ext cx="8464550" cy="3694112"/>
          </a:xfrm>
          <a:ln/>
        </p:spPr>
        <p:txBody>
          <a:bodyPr vert="horz" wrap="square" lIns="0" tIns="0" rIns="0" bIns="0" anchor="t">
            <a:spAutoFit/>
          </a:bodyPr>
          <a:p>
            <a:r>
              <a:rPr lang="en-US" altLang="zh-CN" sz="2400" dirty="0">
                <a:solidFill>
                  <a:schemeClr val="bg1"/>
                </a:solidFill>
                <a:ea typeface="宋体" panose="02010600030101010101" pitchFamily="2" charset="-122"/>
              </a:rPr>
              <a:t>1</a:t>
            </a:r>
            <a:r>
              <a:rPr lang="zh-CN" altLang="zh-CN" sz="2400" dirty="0">
                <a:solidFill>
                  <a:schemeClr val="bg1"/>
                </a:solidFill>
                <a:ea typeface="宋体" panose="02010600030101010101" pitchFamily="2" charset="-122"/>
              </a:rPr>
              <a:t>、教学：</a:t>
            </a:r>
            <a:endParaRPr lang="zh-CN" altLang="zh-CN" sz="2400" dirty="0">
              <a:solidFill>
                <a:schemeClr val="bg1"/>
              </a:solidFill>
              <a:ea typeface="宋体" panose="02010600030101010101" pitchFamily="2" charset="-122"/>
            </a:endParaRPr>
          </a:p>
          <a:p>
            <a:r>
              <a:rPr lang="zh-CN" altLang="zh-CN" sz="2400" dirty="0">
                <a:solidFill>
                  <a:schemeClr val="bg1"/>
                </a:solidFill>
                <a:ea typeface="宋体" panose="02010600030101010101" pitchFamily="2" charset="-122"/>
              </a:rPr>
              <a:t>数据库中所收录的报纸，如华尔街日报的案例及图表，被外版</a:t>
            </a:r>
            <a:r>
              <a:rPr lang="en-US" altLang="zh-CN" sz="2400" dirty="0">
                <a:solidFill>
                  <a:schemeClr val="bg1"/>
                </a:solidFill>
                <a:ea typeface="宋体" panose="02010600030101010101" pitchFamily="2" charset="-122"/>
              </a:rPr>
              <a:t>MBA</a:t>
            </a:r>
            <a:r>
              <a:rPr lang="zh-CN" altLang="zh-CN" sz="2400" dirty="0">
                <a:solidFill>
                  <a:schemeClr val="bg1"/>
                </a:solidFill>
                <a:ea typeface="宋体" panose="02010600030101010101" pitchFamily="2" charset="-122"/>
              </a:rPr>
              <a:t>教材引用。湖北经济学院外国语学院周俊博翻译老师，一直在使用道琼斯财经教育频道的网站资料用于教学和科研。</a:t>
            </a:r>
            <a:r>
              <a:rPr lang="en-US" altLang="zh-CN" sz="2400" dirty="0">
                <a:solidFill>
                  <a:schemeClr val="bg1"/>
                </a:solidFill>
                <a:ea typeface="宋体" panose="02010600030101010101" pitchFamily="2" charset="-122"/>
              </a:rPr>
              <a:t>&lt;</a:t>
            </a:r>
            <a:r>
              <a:rPr lang="zh-CN" altLang="en-US" sz="2400" dirty="0">
                <a:solidFill>
                  <a:schemeClr val="bg1"/>
                </a:solidFill>
                <a:ea typeface="宋体" panose="02010600030101010101" pitchFamily="2" charset="-122"/>
              </a:rPr>
              <a:t>财经新闻英汉翻译教程</a:t>
            </a:r>
            <a:r>
              <a:rPr lang="en-US" altLang="zh-CN" sz="2400" dirty="0">
                <a:solidFill>
                  <a:schemeClr val="bg1"/>
                </a:solidFill>
                <a:ea typeface="宋体" panose="02010600030101010101" pitchFamily="2" charset="-122"/>
              </a:rPr>
              <a:t>&gt;</a:t>
            </a:r>
            <a:r>
              <a:rPr lang="zh-CN" altLang="zh-CN" sz="2400" dirty="0">
                <a:solidFill>
                  <a:schemeClr val="bg1"/>
                </a:solidFill>
                <a:ea typeface="宋体" panose="02010600030101010101" pitchFamily="2" charset="-122"/>
              </a:rPr>
              <a:t>，引用例证大部分来源于道琼斯全球财经资讯数据库。</a:t>
            </a:r>
            <a:endParaRPr lang="en-US" altLang="zh-CN" sz="2400" dirty="0">
              <a:solidFill>
                <a:schemeClr val="bg1"/>
              </a:solidFill>
              <a:ea typeface="宋体" panose="02010600030101010101" pitchFamily="2" charset="-122"/>
            </a:endParaRPr>
          </a:p>
          <a:p>
            <a:endParaRPr lang="en-US" altLang="zh-CN" sz="2400" dirty="0">
              <a:solidFill>
                <a:schemeClr val="bg1"/>
              </a:solidFill>
              <a:ea typeface="宋体" panose="02010600030101010101" pitchFamily="2" charset="-122"/>
            </a:endParaRPr>
          </a:p>
          <a:p>
            <a:endParaRPr lang="en-US" altLang="zh-CN" sz="2400" dirty="0">
              <a:solidFill>
                <a:schemeClr val="bg1"/>
              </a:solidFill>
              <a:ea typeface="宋体" panose="02010600030101010101" pitchFamily="2" charset="-122"/>
            </a:endParaRPr>
          </a:p>
          <a:p>
            <a:endParaRPr lang="en-US" altLang="zh-CN" sz="2400" dirty="0">
              <a:solidFill>
                <a:schemeClr val="bg1"/>
              </a:solidFill>
              <a:ea typeface="宋体" panose="02010600030101010101" pitchFamily="2" charset="-122"/>
            </a:endParaRPr>
          </a:p>
          <a:p>
            <a:endParaRPr lang="zh-CN" altLang="zh-CN" sz="2400" dirty="0">
              <a:solidFill>
                <a:schemeClr val="bg1"/>
              </a:solidFill>
              <a:ea typeface="宋体" panose="02010600030101010101" pitchFamily="2" charset="-122"/>
            </a:endParaRPr>
          </a:p>
        </p:txBody>
      </p:sp>
      <p:sp>
        <p:nvSpPr>
          <p:cNvPr id="66564" name="页脚占位符 3"/>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66565" name="灯片编号占位符 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pic>
        <p:nvPicPr>
          <p:cNvPr id="66566" name="图片 9" descr="财经英语周老师书记.png"/>
          <p:cNvPicPr>
            <a:picLocks noChangeAspect="1"/>
          </p:cNvPicPr>
          <p:nvPr/>
        </p:nvPicPr>
        <p:blipFill>
          <a:blip r:embed="rId1"/>
          <a:stretch>
            <a:fillRect/>
          </a:stretch>
        </p:blipFill>
        <p:spPr>
          <a:xfrm>
            <a:off x="1614488" y="4232275"/>
            <a:ext cx="6638925" cy="3248025"/>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文本占位符 2"/>
          <p:cNvSpPr>
            <a:spLocks noGrp="1"/>
          </p:cNvSpPr>
          <p:nvPr>
            <p:ph type="body" idx="1"/>
          </p:nvPr>
        </p:nvSpPr>
        <p:spPr>
          <a:xfrm>
            <a:off x="679450" y="1928813"/>
            <a:ext cx="8118475" cy="4267200"/>
          </a:xfrm>
          <a:ln/>
        </p:spPr>
        <p:txBody>
          <a:bodyPr vert="horz" wrap="square" lIns="0" tIns="0" rIns="0" bIns="0" anchor="t">
            <a:spAutoFit/>
          </a:bodyPr>
          <a:p>
            <a:r>
              <a:rPr lang="en-US" altLang="zh-CN" sz="2400" dirty="0">
                <a:solidFill>
                  <a:schemeClr val="bg1"/>
                </a:solidFill>
                <a:ea typeface="宋体" panose="02010600030101010101" pitchFamily="2" charset="-122"/>
              </a:rPr>
              <a:t>2</a:t>
            </a:r>
            <a:r>
              <a:rPr lang="zh-CN" altLang="zh-CN" sz="2400" dirty="0">
                <a:solidFill>
                  <a:schemeClr val="bg1"/>
                </a:solidFill>
                <a:ea typeface="宋体" panose="02010600030101010101" pitchFamily="2" charset="-122"/>
              </a:rPr>
              <a:t>、新闻：</a:t>
            </a:r>
            <a:endParaRPr lang="en-US" altLang="zh-CN" sz="2400" dirty="0">
              <a:solidFill>
                <a:schemeClr val="bg1"/>
              </a:solidFill>
              <a:ea typeface="宋体" panose="02010600030101010101" pitchFamily="2" charset="-122"/>
            </a:endParaRPr>
          </a:p>
          <a:p>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1)."</a:t>
            </a:r>
            <a:r>
              <a:rPr lang="zh-CN" altLang="zh-CN" sz="2400" dirty="0">
                <a:solidFill>
                  <a:schemeClr val="bg1"/>
                </a:solidFill>
                <a:ea typeface="宋体" panose="02010600030101010101" pitchFamily="2" charset="-122"/>
              </a:rPr>
              <a:t>中国制造</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的西方媒介形象（教育部人文社会科学规划项目</a:t>
            </a:r>
            <a:r>
              <a:rPr lang="en-US" altLang="zh-CN"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hlinkClick r:id="rId1"/>
              </a:rPr>
              <a:t>闫隽</a:t>
            </a:r>
            <a:r>
              <a:rPr lang="en-US" altLang="zh-CN" sz="2400" dirty="0">
                <a:solidFill>
                  <a:schemeClr val="bg1"/>
                </a:solidFill>
                <a:ea typeface="宋体" panose="02010600030101010101" pitchFamily="2" charset="-122"/>
                <a:hlinkClick r:id="rId2"/>
              </a:rPr>
              <a:t>  石静远</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华中科技大学</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新闻学院</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湖北</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武汉</a:t>
            </a:r>
            <a:r>
              <a:rPr lang="en-US" altLang="zh-CN" sz="2400" dirty="0">
                <a:solidFill>
                  <a:schemeClr val="bg1"/>
                </a:solidFill>
                <a:ea typeface="宋体" panose="02010600030101010101" pitchFamily="2" charset="-122"/>
              </a:rPr>
              <a:t>,430074</a:t>
            </a:r>
            <a:r>
              <a:rPr lang="zh-CN" altLang="zh-CN" sz="2400" dirty="0">
                <a:solidFill>
                  <a:schemeClr val="bg1"/>
                </a:solidFill>
                <a:ea typeface="宋体" panose="02010600030101010101" pitchFamily="2" charset="-122"/>
              </a:rPr>
              <a:t>）</a:t>
            </a:r>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2). </a:t>
            </a:r>
            <a:r>
              <a:rPr lang="zh-CN" altLang="zh-CN" sz="2400" dirty="0">
                <a:solidFill>
                  <a:schemeClr val="bg1"/>
                </a:solidFill>
                <a:ea typeface="宋体" panose="02010600030101010101" pitchFamily="2" charset="-122"/>
              </a:rPr>
              <a:t>三大财经报刊巨头的数字化发展模式分析及启示（北京工商大学青年教师科研启动基金，北京市特色专业建设项目</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新闻学</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阶段性成果</a:t>
            </a:r>
            <a:r>
              <a:rPr lang="en-US" altLang="zh-CN"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hlinkClick r:id="rId3"/>
              </a:rPr>
              <a:t>汤莉萍</a:t>
            </a:r>
            <a:r>
              <a:rPr lang="en-US" altLang="zh-CN" sz="2400" dirty="0">
                <a:solidFill>
                  <a:schemeClr val="bg1"/>
                </a:solidFill>
                <a:ea typeface="宋体" panose="02010600030101010101" pitchFamily="2" charset="-122"/>
                <a:hlinkClick r:id="rId4"/>
              </a:rPr>
              <a:t>  蔚薇</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北京工商大学艺术与传媒学院新闻系</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北京</a:t>
            </a:r>
            <a:r>
              <a:rPr lang="en-US" altLang="zh-CN" sz="2400" dirty="0">
                <a:solidFill>
                  <a:schemeClr val="bg1"/>
                </a:solidFill>
                <a:ea typeface="宋体" panose="02010600030101010101" pitchFamily="2" charset="-122"/>
              </a:rPr>
              <a:t>,100048</a:t>
            </a:r>
            <a:r>
              <a:rPr lang="zh-CN" altLang="zh-CN" sz="2400" dirty="0">
                <a:solidFill>
                  <a:schemeClr val="bg1"/>
                </a:solidFill>
                <a:ea typeface="宋体" panose="02010600030101010101" pitchFamily="2" charset="-122"/>
              </a:rPr>
              <a:t>）</a:t>
            </a:r>
            <a:endParaRPr lang="zh-CN" altLang="zh-CN" sz="2400" dirty="0">
              <a:solidFill>
                <a:schemeClr val="bg1"/>
              </a:solidFill>
              <a:ea typeface="宋体" panose="02010600030101010101" pitchFamily="2" charset="-122"/>
            </a:endParaRPr>
          </a:p>
          <a:p>
            <a:endParaRPr lang="zh-CN" altLang="en-US" sz="2400" dirty="0">
              <a:solidFill>
                <a:schemeClr val="bg1"/>
              </a:solidFill>
              <a:ea typeface="宋体" panose="02010600030101010101" pitchFamily="2" charset="-122"/>
            </a:endParaRPr>
          </a:p>
        </p:txBody>
      </p:sp>
      <p:sp>
        <p:nvSpPr>
          <p:cNvPr id="67587" name="页脚占位符 3"/>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67588" name="灯片编号占位符 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文本占位符 2"/>
          <p:cNvSpPr>
            <a:spLocks noGrp="1"/>
          </p:cNvSpPr>
          <p:nvPr>
            <p:ph type="body" idx="1"/>
          </p:nvPr>
        </p:nvSpPr>
        <p:spPr>
          <a:xfrm>
            <a:off x="47625" y="850900"/>
            <a:ext cx="8734425" cy="7756525"/>
          </a:xfrm>
          <a:ln/>
        </p:spPr>
        <p:txBody>
          <a:bodyPr vert="horz" wrap="square" lIns="0" tIns="0" rIns="0" bIns="0" anchor="t">
            <a:spAutoFit/>
          </a:bodyPr>
          <a:p>
            <a:r>
              <a:rPr lang="en-US" altLang="zh-CN" sz="2400" dirty="0">
                <a:solidFill>
                  <a:schemeClr val="bg1"/>
                </a:solidFill>
                <a:ea typeface="宋体" panose="02010600030101010101" pitchFamily="2" charset="-122"/>
              </a:rPr>
              <a:t>3</a:t>
            </a:r>
            <a:r>
              <a:rPr lang="zh-CN" altLang="zh-CN" sz="2400" dirty="0">
                <a:solidFill>
                  <a:schemeClr val="bg1"/>
                </a:solidFill>
                <a:ea typeface="宋体" panose="02010600030101010101" pitchFamily="2" charset="-122"/>
              </a:rPr>
              <a:t>、经济：</a:t>
            </a:r>
            <a:endParaRPr lang="en-US" altLang="zh-CN" sz="2400" dirty="0">
              <a:solidFill>
                <a:schemeClr val="bg1"/>
              </a:solidFill>
              <a:ea typeface="宋体" panose="02010600030101010101" pitchFamily="2" charset="-122"/>
            </a:endParaRPr>
          </a:p>
          <a:p>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1)</a:t>
            </a:r>
            <a:r>
              <a:rPr lang="zh-CN" altLang="zh-CN" sz="2400" dirty="0">
                <a:solidFill>
                  <a:schemeClr val="bg1"/>
                </a:solidFill>
                <a:ea typeface="宋体" panose="02010600030101010101" pitchFamily="2" charset="-122"/>
              </a:rPr>
              <a:t>．中美两国三地股指的同步性与传导机制——基于次贷危机以来道琼斯、恒生和上海综合指数日数据 （</a:t>
            </a:r>
            <a:r>
              <a:rPr lang="en-US" altLang="zh-CN" sz="2400" dirty="0">
                <a:solidFill>
                  <a:schemeClr val="bg1"/>
                </a:solidFill>
                <a:ea typeface="宋体" panose="02010600030101010101" pitchFamily="2" charset="-122"/>
                <a:hlinkClick r:id="rId1"/>
              </a:rPr>
              <a:t>赵果庆</a:t>
            </a:r>
            <a:r>
              <a:rPr lang="zh-CN" altLang="zh-CN" sz="2400" dirty="0">
                <a:solidFill>
                  <a:schemeClr val="bg1"/>
                </a:solidFill>
                <a:ea typeface="宋体" panose="02010600030101010101" pitchFamily="2" charset="-122"/>
              </a:rPr>
              <a:t>云南财经大学</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统计与数学学院</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昆明</a:t>
            </a:r>
            <a:r>
              <a:rPr lang="en-US" altLang="zh-CN" sz="2400" dirty="0">
                <a:solidFill>
                  <a:schemeClr val="bg1"/>
                </a:solidFill>
                <a:ea typeface="宋体" panose="02010600030101010101" pitchFamily="2" charset="-122"/>
              </a:rPr>
              <a:t>,650221   </a:t>
            </a:r>
            <a:r>
              <a:rPr lang="zh-CN" altLang="zh-CN" sz="2400" dirty="0">
                <a:solidFill>
                  <a:schemeClr val="bg1"/>
                </a:solidFill>
                <a:ea typeface="宋体" panose="02010600030101010101" pitchFamily="2" charset="-122"/>
              </a:rPr>
              <a:t>田存志昆明理工大学</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经济与管理学院</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昆明</a:t>
            </a:r>
            <a:r>
              <a:rPr lang="en-US" altLang="zh-CN" sz="2400" dirty="0">
                <a:solidFill>
                  <a:schemeClr val="bg1"/>
                </a:solidFill>
                <a:ea typeface="宋体" panose="02010600030101010101" pitchFamily="2" charset="-122"/>
              </a:rPr>
              <a:t>,650094 </a:t>
            </a:r>
            <a:r>
              <a:rPr lang="zh-CN" altLang="zh-CN" sz="2400" dirty="0">
                <a:solidFill>
                  <a:schemeClr val="bg1"/>
                </a:solidFill>
                <a:ea typeface="宋体" panose="02010600030101010101" pitchFamily="2" charset="-122"/>
              </a:rPr>
              <a:t>国家社会科学基金，教育部规划基金）</a:t>
            </a:r>
            <a:r>
              <a:rPr lang="en-US" altLang="zh-CN" sz="2400" dirty="0">
                <a:solidFill>
                  <a:schemeClr val="bg1"/>
                </a:solidFill>
                <a:ea typeface="宋体" panose="02010600030101010101" pitchFamily="2" charset="-122"/>
              </a:rPr>
              <a:t> </a:t>
            </a:r>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2).</a:t>
            </a:r>
            <a:r>
              <a:rPr lang="zh-CN" altLang="zh-CN" sz="2400" dirty="0">
                <a:solidFill>
                  <a:schemeClr val="bg1"/>
                </a:solidFill>
                <a:ea typeface="宋体" panose="02010600030101010101" pitchFamily="2" charset="-122"/>
              </a:rPr>
              <a:t>道琼斯工业指数与纳斯达克指数的非线性协整分析（国务院侨务办公室科研项目）国立华侨大学经济管理学院</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福建</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泉州</a:t>
            </a:r>
            <a:r>
              <a:rPr lang="en-US" altLang="zh-CN" sz="2400" dirty="0">
                <a:solidFill>
                  <a:schemeClr val="bg1"/>
                </a:solidFill>
                <a:ea typeface="宋体" panose="02010600030101010101" pitchFamily="2" charset="-122"/>
              </a:rPr>
              <a:t>,362011   </a:t>
            </a:r>
            <a:r>
              <a:rPr lang="en-US" altLang="zh-CN" sz="2400" dirty="0">
                <a:solidFill>
                  <a:schemeClr val="bg1"/>
                </a:solidFill>
                <a:ea typeface="宋体" panose="02010600030101010101" pitchFamily="2" charset="-122"/>
                <a:hlinkClick r:id="rId2"/>
              </a:rPr>
              <a:t>程细玉</a:t>
            </a:r>
            <a:r>
              <a:rPr lang="en-US" altLang="zh-CN" sz="2400" dirty="0">
                <a:solidFill>
                  <a:schemeClr val="bg1"/>
                </a:solidFill>
                <a:ea typeface="宋体" panose="02010600030101010101" pitchFamily="2" charset="-122"/>
                <a:hlinkClick r:id="rId3"/>
              </a:rPr>
              <a:t>     陈余芳</a:t>
            </a:r>
            <a:r>
              <a:rPr lang="zh-CN" altLang="zh-CN" sz="2400" dirty="0">
                <a:solidFill>
                  <a:schemeClr val="bg1"/>
                </a:solidFill>
                <a:ea typeface="宋体" panose="02010600030101010101" pitchFamily="2" charset="-122"/>
              </a:rPr>
              <a:t>）</a:t>
            </a:r>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3)</a:t>
            </a:r>
            <a:r>
              <a:rPr lang="zh-CN" altLang="zh-CN" sz="2400" dirty="0">
                <a:solidFill>
                  <a:schemeClr val="bg1"/>
                </a:solidFill>
                <a:ea typeface="宋体" panose="02010600030101010101" pitchFamily="2" charset="-122"/>
              </a:rPr>
              <a:t>．国际金融市场与国际原油期货市场溢出效应实证检验——基于</a:t>
            </a:r>
            <a:r>
              <a:rPr lang="en-US" altLang="zh-CN" sz="2400" dirty="0">
                <a:solidFill>
                  <a:schemeClr val="bg1"/>
                </a:solidFill>
                <a:ea typeface="宋体" panose="02010600030101010101" pitchFamily="2" charset="-122"/>
              </a:rPr>
              <a:t>VAR-BEKK</a:t>
            </a:r>
            <a:r>
              <a:rPr lang="zh-CN" altLang="zh-CN" sz="2400" dirty="0">
                <a:solidFill>
                  <a:schemeClr val="bg1"/>
                </a:solidFill>
                <a:ea typeface="宋体" panose="02010600030101010101" pitchFamily="2" charset="-122"/>
              </a:rPr>
              <a:t>模型的分析（教育部人文社科基金后期资助项目</a:t>
            </a:r>
            <a:r>
              <a:rPr lang="en-US" altLang="zh-CN"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hlinkClick r:id="rId4"/>
              </a:rPr>
              <a:t>姚小剑</a:t>
            </a:r>
            <a:r>
              <a:rPr lang="zh-CN" altLang="zh-CN" sz="2400" dirty="0">
                <a:solidFill>
                  <a:schemeClr val="bg1"/>
                </a:solidFill>
                <a:ea typeface="宋体" panose="02010600030101010101" pitchFamily="2" charset="-122"/>
              </a:rPr>
              <a:t>西安石油大学</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经济管理学院</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陕西</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西安</a:t>
            </a:r>
            <a:r>
              <a:rPr lang="en-US" altLang="zh-CN" sz="2400" dirty="0">
                <a:solidFill>
                  <a:schemeClr val="bg1"/>
                </a:solidFill>
                <a:ea typeface="宋体" panose="02010600030101010101" pitchFamily="2" charset="-122"/>
              </a:rPr>
              <a:t>,710065   </a:t>
            </a:r>
            <a:r>
              <a:rPr lang="en-US" altLang="zh-CN" sz="2400" dirty="0">
                <a:solidFill>
                  <a:schemeClr val="bg1"/>
                </a:solidFill>
                <a:ea typeface="宋体" panose="02010600030101010101" pitchFamily="2" charset="-122"/>
                <a:hlinkClick r:id="rId5"/>
              </a:rPr>
              <a:t>扈文秀</a:t>
            </a:r>
            <a:r>
              <a:rPr lang="zh-CN" altLang="zh-CN" sz="2400" dirty="0">
                <a:solidFill>
                  <a:schemeClr val="bg1"/>
                </a:solidFill>
                <a:ea typeface="宋体" panose="02010600030101010101" pitchFamily="2" charset="-122"/>
              </a:rPr>
              <a:t>西安理工大</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学经济管理学院</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陕西</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西安</a:t>
            </a:r>
            <a:r>
              <a:rPr lang="en-US" altLang="zh-CN" sz="2400" dirty="0">
                <a:solidFill>
                  <a:schemeClr val="bg1"/>
                </a:solidFill>
                <a:ea typeface="宋体" panose="02010600030101010101" pitchFamily="2" charset="-122"/>
              </a:rPr>
              <a:t>,710048</a:t>
            </a:r>
            <a:r>
              <a:rPr lang="zh-CN" altLang="zh-CN" sz="2400" dirty="0">
                <a:solidFill>
                  <a:schemeClr val="bg1"/>
                </a:solidFill>
                <a:ea typeface="宋体" panose="02010600030101010101" pitchFamily="2" charset="-122"/>
              </a:rPr>
              <a:t>）</a:t>
            </a:r>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4). 4</a:t>
            </a:r>
            <a:r>
              <a:rPr lang="zh-CN" altLang="zh-CN" sz="2400" dirty="0">
                <a:solidFill>
                  <a:schemeClr val="bg1"/>
                </a:solidFill>
                <a:ea typeface="宋体" panose="02010600030101010101" pitchFamily="2" charset="-122"/>
              </a:rPr>
              <a:t>种汇率和</a:t>
            </a:r>
            <a:r>
              <a:rPr lang="en-US" altLang="zh-CN" sz="2400" dirty="0">
                <a:solidFill>
                  <a:schemeClr val="bg1"/>
                </a:solidFill>
                <a:ea typeface="宋体" panose="02010600030101010101" pitchFamily="2" charset="-122"/>
              </a:rPr>
              <a:t>4</a:t>
            </a:r>
            <a:r>
              <a:rPr lang="zh-CN" altLang="zh-CN" sz="2400" dirty="0">
                <a:solidFill>
                  <a:schemeClr val="bg1"/>
                </a:solidFill>
                <a:ea typeface="宋体" panose="02010600030101010101" pitchFamily="2" charset="-122"/>
              </a:rPr>
              <a:t>种股指的协整分析</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（国家自然科学基金</a:t>
            </a:r>
            <a:r>
              <a:rPr lang="en-US" altLang="zh-CN"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hlinkClick r:id="rId6"/>
              </a:rPr>
              <a:t>唐洪敏</a:t>
            </a:r>
            <a:r>
              <a:rPr lang="en-US" altLang="zh-CN"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hlinkClick r:id="rId7"/>
              </a:rPr>
              <a:t>  孙召利</a:t>
            </a:r>
            <a:r>
              <a:rPr lang="zh-CN" altLang="zh-CN" sz="2400" dirty="0">
                <a:solidFill>
                  <a:schemeClr val="bg1"/>
                </a:solidFill>
                <a:ea typeface="宋体" panose="02010600030101010101" pitchFamily="2" charset="-122"/>
              </a:rPr>
              <a:t>北京大学概率统计系</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金融数学系</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北京</a:t>
            </a:r>
            <a:r>
              <a:rPr lang="en-US" altLang="zh-CN" sz="2400" dirty="0">
                <a:solidFill>
                  <a:schemeClr val="bg1"/>
                </a:solidFill>
                <a:ea typeface="宋体" panose="02010600030101010101" pitchFamily="2" charset="-122"/>
              </a:rPr>
              <a:t>,100871</a:t>
            </a:r>
            <a:r>
              <a:rPr lang="zh-CN" altLang="zh-CN" sz="2400" dirty="0">
                <a:solidFill>
                  <a:schemeClr val="bg1"/>
                </a:solidFill>
                <a:ea typeface="宋体" panose="02010600030101010101" pitchFamily="2" charset="-122"/>
              </a:rPr>
              <a:t>）</a:t>
            </a:r>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5</a:t>
            </a:r>
            <a:r>
              <a:rPr lang="zh-CN" altLang="zh-CN" sz="2400" dirty="0">
                <a:solidFill>
                  <a:schemeClr val="bg1"/>
                </a:solidFill>
                <a:ea typeface="宋体" panose="02010600030101010101" pitchFamily="2" charset="-122"/>
              </a:rPr>
              <a:t>）中国的通货膨胀</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一个新开放宏观模型及其检验（吴剑飞</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方勇</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南京大学</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国家社科基金项目</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产品内分工与全球经济失衡问题研究</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项目号</a:t>
            </a:r>
            <a:r>
              <a:rPr lang="en-US" altLang="zh-CN" sz="2400" dirty="0">
                <a:solidFill>
                  <a:schemeClr val="bg1"/>
                </a:solidFill>
                <a:ea typeface="宋体" panose="02010600030101010101" pitchFamily="2" charset="-122"/>
              </a:rPr>
              <a:t>07CJL025)</a:t>
            </a:r>
            <a:r>
              <a:rPr lang="zh-CN" altLang="zh-CN" sz="2400" dirty="0">
                <a:solidFill>
                  <a:schemeClr val="bg1"/>
                </a:solidFill>
                <a:ea typeface="宋体" panose="02010600030101010101" pitchFamily="2" charset="-122"/>
              </a:rPr>
              <a:t>资助）</a:t>
            </a:r>
            <a:endParaRPr lang="zh-CN" altLang="zh-CN" sz="2400" dirty="0">
              <a:solidFill>
                <a:schemeClr val="bg1"/>
              </a:solidFill>
              <a:ea typeface="宋体" panose="02010600030101010101" pitchFamily="2" charset="-122"/>
            </a:endParaRPr>
          </a:p>
        </p:txBody>
      </p:sp>
      <p:sp>
        <p:nvSpPr>
          <p:cNvPr id="68611" name="页脚占位符 3"/>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68612" name="灯片编号占位符 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文本占位符 2"/>
          <p:cNvSpPr>
            <a:spLocks noGrp="1"/>
          </p:cNvSpPr>
          <p:nvPr>
            <p:ph type="body" idx="1"/>
          </p:nvPr>
        </p:nvSpPr>
        <p:spPr>
          <a:xfrm>
            <a:off x="269875" y="889000"/>
            <a:ext cx="8464550" cy="7092950"/>
          </a:xfrm>
          <a:ln/>
        </p:spPr>
        <p:txBody>
          <a:bodyPr vert="horz" wrap="square" lIns="0" tIns="0" rIns="0" bIns="0" anchor="t">
            <a:spAutoFit/>
          </a:bodyPr>
          <a:p>
            <a:endParaRPr lang="zh-CN" altLang="zh-CN" sz="18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6</a:t>
            </a:r>
            <a:r>
              <a:rPr lang="zh-CN" altLang="zh-CN" sz="2400" dirty="0">
                <a:solidFill>
                  <a:schemeClr val="bg1"/>
                </a:solidFill>
                <a:ea typeface="宋体" panose="02010600030101010101" pitchFamily="2" charset="-122"/>
              </a:rPr>
              <a:t>）企业跨境并购中控制权缺失下的整合问题研究（马金城</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李时</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东北财经大学</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教育部人文社会科学研究项目</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转型经济下中国企业战略动态演化的</a:t>
            </a:r>
            <a:r>
              <a:rPr lang="en-US" altLang="zh-CN" sz="2400" dirty="0">
                <a:solidFill>
                  <a:schemeClr val="bg1"/>
                </a:solidFill>
                <a:ea typeface="宋体" panose="02010600030101010101" pitchFamily="2" charset="-122"/>
              </a:rPr>
              <a:t>VSR</a:t>
            </a:r>
            <a:r>
              <a:rPr lang="zh-CN" altLang="zh-CN" sz="2400" dirty="0">
                <a:solidFill>
                  <a:schemeClr val="bg1"/>
                </a:solidFill>
                <a:ea typeface="宋体" panose="02010600030101010101" pitchFamily="2" charset="-122"/>
              </a:rPr>
              <a:t>框架解释及其跨案例研究</a:t>
            </a:r>
            <a:r>
              <a:rPr lang="en-US" altLang="zh-CN" sz="2400" dirty="0">
                <a:solidFill>
                  <a:schemeClr val="bg1"/>
                </a:solidFill>
                <a:ea typeface="宋体" panose="02010600030101010101" pitchFamily="2" charset="-122"/>
              </a:rPr>
              <a:t>”(08JC630011)</a:t>
            </a:r>
            <a:r>
              <a:rPr lang="zh-CN" altLang="zh-CN" sz="2400" dirty="0">
                <a:solidFill>
                  <a:schemeClr val="bg1"/>
                </a:solidFill>
                <a:ea typeface="宋体" panose="02010600030101010101" pitchFamily="2" charset="-122"/>
              </a:rPr>
              <a:t>的成果）</a:t>
            </a:r>
            <a:endParaRPr lang="zh-CN" altLang="en-US"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7</a:t>
            </a:r>
            <a:r>
              <a:rPr lang="zh-CN" altLang="zh-CN" sz="2400" dirty="0">
                <a:solidFill>
                  <a:schemeClr val="bg1"/>
                </a:solidFill>
                <a:ea typeface="宋体" panose="02010600030101010101" pitchFamily="2" charset="-122"/>
              </a:rPr>
              <a:t>）国际货币体系改革</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背景、原因、措施及中国的参与（张明</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中国社会科学院世界经济与政治研究所</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中国社会科学院</a:t>
            </a:r>
            <a:r>
              <a:rPr lang="en-US" altLang="zh-CN" sz="2400" dirty="0">
                <a:solidFill>
                  <a:schemeClr val="bg1"/>
                </a:solidFill>
                <a:ea typeface="宋体" panose="02010600030101010101" pitchFamily="2" charset="-122"/>
              </a:rPr>
              <a:t>A</a:t>
            </a:r>
            <a:r>
              <a:rPr lang="zh-CN" altLang="zh-CN" sz="2400" dirty="0">
                <a:solidFill>
                  <a:schemeClr val="bg1"/>
                </a:solidFill>
                <a:ea typeface="宋体" panose="02010600030101010101" pitchFamily="2" charset="-122"/>
              </a:rPr>
              <a:t>类重大课题</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中国加入国际汇率政策合作机制研究</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的一部分）</a:t>
            </a:r>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8</a:t>
            </a:r>
            <a:r>
              <a:rPr lang="zh-CN" altLang="zh-CN" sz="2400" dirty="0">
                <a:solidFill>
                  <a:schemeClr val="bg1"/>
                </a:solidFill>
                <a:ea typeface="宋体" panose="02010600030101010101" pitchFamily="2" charset="-122"/>
              </a:rPr>
              <a:t>）境外战略投资者减持中国国有控股商业银行股权的原因、影响与对策（项卫星</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李珺</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吉林大学中国国有经济研究中心</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吉林大学经济学院 教育部人文社会科学研究</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应急</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项目</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国际金融危机应对研究</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批准号</a:t>
            </a:r>
            <a:r>
              <a:rPr lang="en-US" altLang="zh-CN" sz="2400" dirty="0">
                <a:solidFill>
                  <a:schemeClr val="bg1"/>
                </a:solidFill>
                <a:ea typeface="宋体" panose="02010600030101010101" pitchFamily="2" charset="-122"/>
              </a:rPr>
              <a:t>:2009JYJR053)</a:t>
            </a:r>
            <a:r>
              <a:rPr lang="zh-CN" altLang="zh-CN" sz="2400" dirty="0">
                <a:solidFill>
                  <a:schemeClr val="bg1"/>
                </a:solidFill>
                <a:ea typeface="宋体" panose="02010600030101010101" pitchFamily="2" charset="-122"/>
              </a:rPr>
              <a:t>的阶段性成果）</a:t>
            </a:r>
            <a:endParaRPr lang="zh-CN" altLang="zh-CN" sz="2400" dirty="0">
              <a:solidFill>
                <a:schemeClr val="bg1"/>
              </a:solidFill>
              <a:ea typeface="宋体" panose="02010600030101010101" pitchFamily="2" charset="-122"/>
            </a:endParaRPr>
          </a:p>
          <a:p>
            <a:r>
              <a:rPr lang="en-US" altLang="zh-CN" sz="2400" dirty="0">
                <a:solidFill>
                  <a:schemeClr val="bg1"/>
                </a:solidFill>
                <a:ea typeface="宋体" panose="02010600030101010101" pitchFamily="2" charset="-122"/>
              </a:rPr>
              <a:t>9</a:t>
            </a:r>
            <a:r>
              <a:rPr lang="zh-CN" altLang="zh-CN" sz="2400" dirty="0">
                <a:solidFill>
                  <a:schemeClr val="bg1"/>
                </a:solidFill>
                <a:ea typeface="宋体" panose="02010600030101010101" pitchFamily="2" charset="-122"/>
              </a:rPr>
              <a:t>）中国商贸流通服务业影响力研究</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中国社会科学院财政与贸易经济研究所课题组</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宋则</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赵凯</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宋则研究员主持的</a:t>
            </a:r>
            <a:r>
              <a:rPr lang="en-US" altLang="zh-CN" sz="2400" dirty="0">
                <a:solidFill>
                  <a:schemeClr val="bg1"/>
                </a:solidFill>
                <a:ea typeface="宋体" panose="02010600030101010101" pitchFamily="2" charset="-122"/>
              </a:rPr>
              <a:t>2007</a:t>
            </a:r>
            <a:r>
              <a:rPr lang="zh-CN" altLang="zh-CN" sz="2400" dirty="0">
                <a:solidFill>
                  <a:schemeClr val="bg1"/>
                </a:solidFill>
                <a:ea typeface="宋体" panose="02010600030101010101" pitchFamily="2" charset="-122"/>
              </a:rPr>
              <a:t>年度国家社科基金项目《中国现代流通服务业影响力研究》最终成果</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批准号为</a:t>
            </a:r>
            <a:r>
              <a:rPr lang="en-US" altLang="zh-CN" sz="2400" dirty="0">
                <a:solidFill>
                  <a:schemeClr val="bg1"/>
                </a:solidFill>
                <a:ea typeface="宋体" panose="02010600030101010101" pitchFamily="2" charset="-122"/>
              </a:rPr>
              <a:t>07BJY118)</a:t>
            </a:r>
            <a:endParaRPr lang="zh-CN" altLang="zh-CN" sz="2400" dirty="0">
              <a:solidFill>
                <a:schemeClr val="bg1"/>
              </a:solidFill>
              <a:ea typeface="宋体" panose="02010600030101010101" pitchFamily="2" charset="-122"/>
            </a:endParaRPr>
          </a:p>
          <a:p>
            <a:endParaRPr lang="zh-CN" altLang="en-US" sz="1800" dirty="0">
              <a:solidFill>
                <a:schemeClr val="bg1"/>
              </a:solidFill>
              <a:ea typeface="宋体" panose="02010600030101010101" pitchFamily="2" charset="-122"/>
            </a:endParaRPr>
          </a:p>
          <a:p>
            <a:endParaRPr lang="zh-CN" altLang="en-US" dirty="0">
              <a:ea typeface="宋体" panose="02010600030101010101" pitchFamily="2" charset="-122"/>
            </a:endParaRPr>
          </a:p>
        </p:txBody>
      </p:sp>
      <p:sp>
        <p:nvSpPr>
          <p:cNvPr id="69635" name="页脚占位符 3"/>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69636" name="灯片编号占位符 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文本占位符 2"/>
          <p:cNvSpPr>
            <a:spLocks noGrp="1"/>
          </p:cNvSpPr>
          <p:nvPr>
            <p:ph type="body" idx="1"/>
          </p:nvPr>
        </p:nvSpPr>
        <p:spPr>
          <a:xfrm>
            <a:off x="679450" y="1928813"/>
            <a:ext cx="7880350" cy="2954337"/>
          </a:xfrm>
          <a:ln/>
        </p:spPr>
        <p:txBody>
          <a:bodyPr vert="horz" wrap="square" lIns="0" tIns="0" rIns="0" bIns="0" anchor="t">
            <a:spAutoFit/>
          </a:bodyPr>
          <a:p>
            <a:r>
              <a:rPr lang="en-US" altLang="zh-CN" sz="2400" dirty="0">
                <a:solidFill>
                  <a:schemeClr val="bg1"/>
                </a:solidFill>
                <a:ea typeface="宋体" panose="02010600030101010101" pitchFamily="2" charset="-122"/>
              </a:rPr>
              <a:t>4</a:t>
            </a:r>
            <a:r>
              <a:rPr lang="zh-CN" altLang="zh-CN" sz="2400" dirty="0">
                <a:solidFill>
                  <a:schemeClr val="bg1"/>
                </a:solidFill>
                <a:ea typeface="宋体" panose="02010600030101010101" pitchFamily="2" charset="-122"/>
              </a:rPr>
              <a:t>、人文：</a:t>
            </a:r>
            <a:endParaRPr lang="en-US" altLang="zh-CN" sz="2400" dirty="0">
              <a:solidFill>
                <a:schemeClr val="bg1"/>
              </a:solidFill>
              <a:ea typeface="宋体" panose="02010600030101010101" pitchFamily="2" charset="-122"/>
            </a:endParaRPr>
          </a:p>
          <a:p>
            <a:endParaRPr lang="en-US" altLang="zh-CN" sz="2400" dirty="0">
              <a:solidFill>
                <a:schemeClr val="bg1"/>
              </a:solidFill>
              <a:ea typeface="宋体" panose="02010600030101010101" pitchFamily="2" charset="-122"/>
            </a:endParaRPr>
          </a:p>
          <a:p>
            <a:endParaRPr lang="zh-CN" altLang="zh-CN" sz="2400" dirty="0">
              <a:solidFill>
                <a:schemeClr val="bg1"/>
              </a:solidFill>
              <a:ea typeface="宋体" panose="02010600030101010101" pitchFamily="2" charset="-122"/>
            </a:endParaRPr>
          </a:p>
          <a:p>
            <a:r>
              <a:rPr lang="zh-CN" altLang="zh-CN" sz="2400" dirty="0">
                <a:solidFill>
                  <a:schemeClr val="bg1"/>
                </a:solidFill>
                <a:ea typeface="宋体" panose="02010600030101010101" pitchFamily="2" charset="-122"/>
              </a:rPr>
              <a:t>基于框架理论下的国庆</a:t>
            </a:r>
            <a:r>
              <a:rPr lang="en-US" altLang="zh-CN" sz="2400" dirty="0">
                <a:solidFill>
                  <a:schemeClr val="bg1"/>
                </a:solidFill>
                <a:ea typeface="宋体" panose="02010600030101010101" pitchFamily="2" charset="-122"/>
              </a:rPr>
              <a:t>60</a:t>
            </a:r>
            <a:r>
              <a:rPr lang="zh-CN" altLang="zh-CN" sz="2400" dirty="0">
                <a:solidFill>
                  <a:schemeClr val="bg1"/>
                </a:solidFill>
                <a:ea typeface="宋体" panose="02010600030101010101" pitchFamily="2" charset="-122"/>
              </a:rPr>
              <a:t>年阅兵中外报道比较研究</a:t>
            </a:r>
            <a:r>
              <a:rPr lang="en-US" altLang="zh-CN"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hlinkClick r:id="rId1"/>
              </a:rPr>
              <a:t>武文颖</a:t>
            </a:r>
            <a:r>
              <a:rPr lang="en-US" altLang="zh-CN"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hlinkClick r:id="rId2"/>
              </a:rPr>
              <a:t>王卓</a:t>
            </a:r>
            <a:r>
              <a:rPr lang="en-US" altLang="zh-CN" sz="2400" dirty="0">
                <a:solidFill>
                  <a:schemeClr val="bg1"/>
                </a:solidFill>
                <a:ea typeface="宋体" panose="02010600030101010101" pitchFamily="2" charset="-122"/>
              </a:rPr>
              <a:t> </a:t>
            </a:r>
            <a:r>
              <a:rPr lang="zh-CN" altLang="zh-CN" sz="2400" dirty="0">
                <a:solidFill>
                  <a:schemeClr val="bg1"/>
                </a:solidFill>
                <a:ea typeface="宋体" panose="02010600030101010101" pitchFamily="2" charset="-122"/>
              </a:rPr>
              <a:t>大连理工大学人文学院</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辽宁大连</a:t>
            </a:r>
            <a:r>
              <a:rPr lang="en-US" altLang="zh-CN" sz="2400" dirty="0">
                <a:solidFill>
                  <a:schemeClr val="bg1"/>
                </a:solidFill>
                <a:ea typeface="宋体" panose="02010600030101010101" pitchFamily="2" charset="-122"/>
              </a:rPr>
              <a:t>,116023  </a:t>
            </a:r>
            <a:r>
              <a:rPr lang="zh-CN" altLang="zh-CN" sz="2400" dirty="0">
                <a:solidFill>
                  <a:schemeClr val="bg1"/>
                </a:solidFill>
                <a:ea typeface="宋体" panose="02010600030101010101" pitchFamily="2" charset="-122"/>
              </a:rPr>
              <a:t>教育部哲学社会科学研究重大课题</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高校思政、党建、稳定、网络</a:t>
            </a:r>
            <a:r>
              <a:rPr lang="en-US" altLang="zh-CN" sz="2400" dirty="0">
                <a:solidFill>
                  <a:schemeClr val="bg1"/>
                </a:solidFill>
                <a:ea typeface="宋体" panose="02010600030101010101" pitchFamily="2" charset="-122"/>
              </a:rPr>
              <a:t>)</a:t>
            </a:r>
            <a:r>
              <a:rPr lang="zh-CN" altLang="zh-CN" sz="2400" dirty="0">
                <a:solidFill>
                  <a:schemeClr val="bg1"/>
                </a:solidFill>
                <a:ea typeface="宋体" panose="02010600030101010101" pitchFamily="2" charset="-122"/>
              </a:rPr>
              <a:t>委托项目成果</a:t>
            </a:r>
            <a:r>
              <a:rPr lang="en-US" altLang="zh-CN" sz="2400" dirty="0">
                <a:solidFill>
                  <a:schemeClr val="bg1"/>
                </a:solidFill>
                <a:ea typeface="宋体" panose="02010600030101010101" pitchFamily="2" charset="-122"/>
              </a:rPr>
              <a:t>  </a:t>
            </a:r>
            <a:endParaRPr lang="zh-CN" altLang="zh-CN" sz="2400" dirty="0">
              <a:solidFill>
                <a:schemeClr val="bg1"/>
              </a:solidFill>
              <a:ea typeface="宋体" panose="02010600030101010101" pitchFamily="2" charset="-122"/>
            </a:endParaRPr>
          </a:p>
          <a:p>
            <a:endParaRPr lang="zh-CN" altLang="en-US" sz="2400" dirty="0">
              <a:solidFill>
                <a:schemeClr val="bg1"/>
              </a:solidFill>
              <a:ea typeface="宋体" panose="02010600030101010101" pitchFamily="2" charset="-122"/>
            </a:endParaRPr>
          </a:p>
        </p:txBody>
      </p:sp>
      <p:sp>
        <p:nvSpPr>
          <p:cNvPr id="70659" name="页脚占位符 3"/>
          <p:cNvSpPr txBox="1">
            <a:spLocks noGrp="1"/>
          </p:cNvSpPr>
          <p:nvPr>
            <p:ph type="ftr" sz="quarter" idx="3"/>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r>
              <a:rPr lang="en-US" altLang="zh-CN" sz="600" dirty="0">
                <a:solidFill>
                  <a:srgbClr val="000099"/>
                </a:solidFill>
              </a:rPr>
              <a:t>Document number</a:t>
            </a:r>
            <a:endParaRPr lang="zh-CN" altLang="en-US" sz="600" dirty="0">
              <a:solidFill>
                <a:srgbClr val="000099"/>
              </a:solidFill>
            </a:endParaRPr>
          </a:p>
        </p:txBody>
      </p:sp>
      <p:sp>
        <p:nvSpPr>
          <p:cNvPr id="70660" name="灯片编号占位符 4"/>
          <p:cNvSpPr txBox="1">
            <a:spLocks noGrp="1"/>
          </p:cNvSpPr>
          <p:nvPr>
            <p:ph type="sldNum" sz="quarter" idx="4"/>
          </p:nvPr>
        </p:nvSpPr>
        <p:spPr>
          <a:ln>
            <a:noFill/>
          </a:ln>
        </p:spPr>
        <p:txBody>
          <a:bodyPr lIns="0" tIns="0" rIns="0" bIns="0">
            <a:spAutoFit/>
          </a:bodyPr>
          <a:lstStyle>
            <a:lvl1pPr marL="0" lvl="0" indent="0" algn="ctr" defTabSz="914400" rtl="0" eaLnBrk="0" fontAlgn="base" latinLnBrk="0" hangingPunct="0">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50000"/>
              </a:lnSpc>
              <a:spcBef>
                <a:spcPct val="0"/>
              </a:spcBef>
              <a:spcAft>
                <a:spcPct val="0"/>
              </a:spcAft>
              <a:buFont typeface="Wingdings" panose="05000000000000000000" pitchFamily="2" charset="2"/>
              <a:buChar char="Ø"/>
              <a:defRPr sz="2400" b="0" i="0" u="none" kern="1200" baseline="0">
                <a:solidFill>
                  <a:schemeClr val="bg1"/>
                </a:solidFill>
                <a:latin typeface="Arial" panose="020B0604020202020204" pitchFamily="34" charset="0"/>
                <a:ea typeface="宋体" panose="02010600030101010101" pitchFamily="2" charset="-122"/>
                <a:cs typeface="+mn-cs"/>
              </a:defRPr>
            </a:lvl5pPr>
          </a:lstStyle>
          <a:p>
            <a:pPr lvl="0" algn="l" eaLnBrk="1" hangingPunct="1">
              <a:lnSpc>
                <a:spcPct val="100000"/>
              </a:lnSpc>
              <a:buNone/>
            </a:pPr>
            <a:fld id="{9A0DB2DC-4C9A-4742-B13C-FB6460FD3503}" type="slidenum">
              <a:rPr lang="zh-CN" altLang="en-US" sz="600" dirty="0">
                <a:solidFill>
                  <a:srgbClr val="000099"/>
                </a:solidFill>
              </a:rPr>
            </a:fld>
            <a:endParaRPr lang="zh-CN" altLang="en-US" sz="600" dirty="0">
              <a:solidFill>
                <a:srgbClr val="00009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Shape 625665"/>
          <p:cNvSpPr/>
          <p:nvPr/>
        </p:nvSpPr>
        <p:spPr>
          <a:xfrm>
            <a:off x="679450" y="695325"/>
            <a:ext cx="7880350" cy="661988"/>
          </a:xfrm>
          <a:prstGeom prst="rect">
            <a:avLst/>
          </a:prstGeom>
          <a:noFill/>
          <a:ln w="9525">
            <a:noFill/>
          </a:ln>
        </p:spPr>
        <p:txBody>
          <a:bodyPr lIns="0" tIns="0" rIns="0" bIns="0"/>
          <a:p>
            <a:pPr marL="342900" indent="-342900">
              <a:lnSpc>
                <a:spcPct val="93000"/>
              </a:lnSpc>
              <a:buNone/>
            </a:pPr>
            <a:r>
              <a:rPr lang="zh-CN" altLang="en-US" sz="4000" b="1" dirty="0">
                <a:solidFill>
                  <a:schemeClr val="accent1"/>
                </a:solidFill>
                <a:latin typeface="Arial" panose="020B0604020202020204" pitchFamily="34" charset="0"/>
              </a:rPr>
              <a:t>提     纲</a:t>
            </a:r>
            <a:endParaRPr lang="zh-CN" altLang="en-US" sz="2100" b="1" dirty="0">
              <a:solidFill>
                <a:schemeClr val="tx2"/>
              </a:solidFill>
              <a:latin typeface="Arial" panose="020B0604020202020204" pitchFamily="34" charset="0"/>
            </a:endParaRPr>
          </a:p>
        </p:txBody>
      </p:sp>
      <p:sp>
        <p:nvSpPr>
          <p:cNvPr id="71683" name="Shape 625666"/>
          <p:cNvSpPr/>
          <p:nvPr/>
        </p:nvSpPr>
        <p:spPr>
          <a:xfrm>
            <a:off x="412750" y="1344613"/>
            <a:ext cx="7880350" cy="5122862"/>
          </a:xfrm>
          <a:prstGeom prst="rect">
            <a:avLst/>
          </a:prstGeom>
          <a:noFill/>
          <a:ln w="9525">
            <a:noFill/>
          </a:ln>
        </p:spPr>
        <p:txBody>
          <a:bodyPr lIns="0" tIns="0" rIns="0" bIns="0">
            <a:spAutoFit/>
          </a:bodyPr>
          <a:p>
            <a:pPr algn="l" defTabSz="952500">
              <a:buNone/>
            </a:pPr>
            <a:r>
              <a:rPr lang="en-US" altLang="zh-CN" sz="3200" b="1" dirty="0">
                <a:latin typeface="Arial" panose="020B0604020202020204" pitchFamily="34" charset="0"/>
              </a:rPr>
              <a:t>1</a:t>
            </a:r>
            <a:r>
              <a:rPr lang="zh-CN" altLang="en-US" sz="3200" b="1" dirty="0">
                <a:latin typeface="Arial" panose="020B0604020202020204" pitchFamily="34" charset="0"/>
              </a:rPr>
              <a:t>、新华在线介绍：我们能够为您提供什么</a:t>
            </a:r>
            <a:endParaRPr lang="zh-CN" altLang="en-US" sz="1700" b="1" dirty="0">
              <a:latin typeface="Arial" panose="020B0604020202020204" pitchFamily="34" charset="0"/>
            </a:endParaRPr>
          </a:p>
          <a:p>
            <a:pPr algn="l" defTabSz="952500">
              <a:buNone/>
            </a:pPr>
            <a:r>
              <a:rPr lang="en-US" altLang="zh-CN" sz="3200" b="1" dirty="0">
                <a:latin typeface="Arial" panose="020B0604020202020204" pitchFamily="34" charset="0"/>
              </a:rPr>
              <a:t>2</a:t>
            </a:r>
            <a:r>
              <a:rPr lang="zh-CN" altLang="en-US" sz="3200" b="1" dirty="0">
                <a:latin typeface="Arial" panose="020B0604020202020204" pitchFamily="34" charset="0"/>
              </a:rPr>
              <a:t>、</a:t>
            </a:r>
            <a:r>
              <a:rPr lang="en-US" altLang="zh-CN" sz="3200" b="1" dirty="0">
                <a:latin typeface="Arial" panose="020B0604020202020204" pitchFamily="34" charset="0"/>
              </a:rPr>
              <a:t>UNI</a:t>
            </a:r>
            <a:r>
              <a:rPr lang="zh-CN" altLang="en-US" sz="3200" b="1" dirty="0">
                <a:latin typeface="Arial" panose="020B0604020202020204" pitchFamily="34" charset="0"/>
              </a:rPr>
              <a:t>数据库介绍</a:t>
            </a:r>
            <a:endParaRPr lang="zh-CN" altLang="en-US" sz="3200" b="1"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数据库的来源</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数据库的内容及特点</a:t>
            </a:r>
            <a:endParaRPr lang="zh-CN" altLang="en-US" sz="3200" dirty="0">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数据库的使用</a:t>
            </a:r>
            <a:endParaRPr lang="zh-CN" altLang="en-US" sz="3200" dirty="0">
              <a:latin typeface="Arial" panose="020B0604020202020204" pitchFamily="34" charset="0"/>
            </a:endParaRPr>
          </a:p>
          <a:p>
            <a:pPr marL="871855" lvl="3" indent="-284480" algn="l" defTabSz="952500" eaLnBrk="1" hangingPunct="1"/>
            <a:r>
              <a:rPr lang="zh-CN" altLang="en-US" sz="3200" dirty="0">
                <a:solidFill>
                  <a:srgbClr val="CC3300"/>
                </a:solidFill>
                <a:latin typeface="Arial" panose="020B0604020202020204" pitchFamily="34" charset="0"/>
              </a:rPr>
              <a:t>市场活动</a:t>
            </a:r>
            <a:endParaRPr lang="zh-CN" altLang="en-US" sz="3200" dirty="0">
              <a:solidFill>
                <a:srgbClr val="CC3300"/>
              </a:solidFill>
              <a:latin typeface="Arial" panose="020B0604020202020204" pitchFamily="34" charset="0"/>
            </a:endParaRPr>
          </a:p>
          <a:p>
            <a:pPr marL="871855" lvl="3" indent="-284480" algn="l" defTabSz="952500" eaLnBrk="1" hangingPunct="1"/>
            <a:r>
              <a:rPr lang="zh-CN" altLang="en-US" sz="3200" dirty="0">
                <a:latin typeface="Arial" panose="020B0604020202020204" pitchFamily="34" charset="0"/>
              </a:rPr>
              <a:t>为什么使用“道琼斯财经教育平台</a:t>
            </a:r>
            <a:r>
              <a:rPr lang="en-US" altLang="zh-CN" sz="3200" dirty="0">
                <a:latin typeface="Arial" panose="020B0604020202020204" pitchFamily="34" charset="0"/>
              </a:rPr>
              <a:t>”</a:t>
            </a:r>
            <a:endParaRPr lang="zh-CN" altLang="en-US" sz="3200" dirty="0">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50185"/>
          <p:cNvSpPr/>
          <p:nvPr/>
        </p:nvSpPr>
        <p:spPr>
          <a:xfrm>
            <a:off x="835025" y="447675"/>
            <a:ext cx="7762875" cy="1919288"/>
          </a:xfrm>
          <a:prstGeom prst="rect">
            <a:avLst/>
          </a:prstGeom>
          <a:noFill/>
          <a:ln w="9525">
            <a:noFill/>
          </a:ln>
        </p:spPr>
        <p:txBody>
          <a:bodyPr>
            <a:spAutoFit/>
          </a:bodyPr>
          <a:p>
            <a:pPr algn="l">
              <a:lnSpc>
                <a:spcPct val="100000"/>
              </a:lnSpc>
              <a:buNone/>
            </a:pPr>
            <a:r>
              <a:rPr lang="zh-CN" altLang="en-US" sz="4400" b="1" dirty="0">
                <a:solidFill>
                  <a:srgbClr val="FF9933"/>
                </a:solidFill>
                <a:latin typeface="宋体" panose="02010600030101010101" pitchFamily="2" charset="-122"/>
              </a:rPr>
              <a:t>数据库的市场推广</a:t>
            </a:r>
            <a:endParaRPr lang="zh-CN" altLang="en-US" sz="4400" b="1" dirty="0">
              <a:solidFill>
                <a:srgbClr val="FF9933"/>
              </a:solidFill>
              <a:latin typeface="宋体" panose="02010600030101010101" pitchFamily="2" charset="-122"/>
            </a:endParaRPr>
          </a:p>
          <a:p>
            <a:pPr algn="l">
              <a:lnSpc>
                <a:spcPct val="100000"/>
              </a:lnSpc>
              <a:buNone/>
            </a:pPr>
            <a:r>
              <a:rPr lang="en-US" altLang="zh-CN" sz="4400" b="1" dirty="0">
                <a:solidFill>
                  <a:srgbClr val="FF9933"/>
                </a:solidFill>
                <a:latin typeface="宋体" panose="02010600030101010101" pitchFamily="2" charset="-122"/>
              </a:rPr>
              <a:t>   ------</a:t>
            </a:r>
            <a:r>
              <a:rPr lang="zh-CN" altLang="en-US" sz="3200" b="1" dirty="0">
                <a:solidFill>
                  <a:srgbClr val="FF9900"/>
                </a:solidFill>
                <a:latin typeface="Arial" panose="020B0604020202020204" pitchFamily="34" charset="0"/>
              </a:rPr>
              <a:t>“英语竞赛”</a:t>
            </a:r>
            <a:r>
              <a:rPr lang="en-US" altLang="zh-CN" sz="3200" b="1" dirty="0">
                <a:solidFill>
                  <a:srgbClr val="FF9900"/>
                </a:solidFill>
                <a:latin typeface="Arial" panose="020B0604020202020204" pitchFamily="34" charset="0"/>
              </a:rPr>
              <a:t>,</a:t>
            </a:r>
            <a:r>
              <a:rPr lang="zh-CN" altLang="en-US" sz="3200" b="1" dirty="0">
                <a:solidFill>
                  <a:srgbClr val="FF9900"/>
                </a:solidFill>
                <a:latin typeface="Arial" panose="020B0604020202020204" pitchFamily="34" charset="0"/>
              </a:rPr>
              <a:t>激发学习兴趣</a:t>
            </a:r>
            <a:endParaRPr lang="zh-CN" altLang="en-US" sz="3200" b="1" dirty="0">
              <a:solidFill>
                <a:srgbClr val="FF9900"/>
              </a:solidFill>
              <a:latin typeface="Arial" panose="020B0604020202020204" pitchFamily="34" charset="0"/>
            </a:endParaRPr>
          </a:p>
          <a:p>
            <a:pPr algn="l">
              <a:lnSpc>
                <a:spcPct val="100000"/>
              </a:lnSpc>
              <a:buNone/>
            </a:pPr>
            <a:endParaRPr lang="en-US" altLang="zh-CN" sz="3200" b="1" dirty="0">
              <a:solidFill>
                <a:srgbClr val="FF9900"/>
              </a:solidFill>
              <a:latin typeface="宋体" panose="02010600030101010101" pitchFamily="2" charset="-122"/>
            </a:endParaRPr>
          </a:p>
        </p:txBody>
      </p:sp>
      <p:sp>
        <p:nvSpPr>
          <p:cNvPr id="72707" name="Rectangle 24580"/>
          <p:cNvSpPr/>
          <p:nvPr/>
        </p:nvSpPr>
        <p:spPr>
          <a:xfrm>
            <a:off x="635000" y="1666875"/>
            <a:ext cx="8229600" cy="4357688"/>
          </a:xfrm>
          <a:prstGeom prst="rect">
            <a:avLst/>
          </a:prstGeom>
          <a:noFill/>
          <a:ln w="9525">
            <a:noFill/>
          </a:ln>
        </p:spPr>
        <p:txBody>
          <a:bodyPr/>
          <a:p>
            <a:pPr algn="l" defTabSz="952500">
              <a:lnSpc>
                <a:spcPct val="120000"/>
              </a:lnSpc>
              <a:spcBef>
                <a:spcPts val="600"/>
              </a:spcBef>
              <a:spcAft>
                <a:spcPts val="600"/>
              </a:spcAft>
              <a:buFont typeface="Wingdings" panose="05000000000000000000" pitchFamily="2" charset="2"/>
              <a:buNone/>
            </a:pPr>
            <a:r>
              <a:rPr lang="en-US" altLang="zh-CN" sz="2000" b="1" dirty="0">
                <a:solidFill>
                  <a:srgbClr val="FFC000"/>
                </a:solidFill>
                <a:latin typeface="Arial" panose="020B0604020202020204" pitchFamily="34" charset="0"/>
              </a:rPr>
              <a:t>2005</a:t>
            </a:r>
            <a:r>
              <a:rPr lang="zh-CN" altLang="en-US" sz="2000" b="1" dirty="0">
                <a:solidFill>
                  <a:srgbClr val="FFC000"/>
                </a:solidFill>
                <a:latin typeface="Arial" panose="020B0604020202020204" pitchFamily="34" charset="0"/>
              </a:rPr>
              <a:t>年</a:t>
            </a:r>
            <a:r>
              <a:rPr lang="en-US" altLang="zh-CN" sz="2000" b="1" dirty="0">
                <a:solidFill>
                  <a:srgbClr val="FFC000"/>
                </a:solidFill>
                <a:latin typeface="Arial" panose="020B0604020202020204" pitchFamily="34" charset="0"/>
              </a:rPr>
              <a:t>9</a:t>
            </a:r>
            <a:r>
              <a:rPr lang="zh-CN" altLang="en-US" sz="2000" b="1" dirty="0">
                <a:solidFill>
                  <a:srgbClr val="FFC000"/>
                </a:solidFill>
                <a:latin typeface="Arial" panose="020B0604020202020204" pitchFamily="34" charset="0"/>
              </a:rPr>
              <a:t>月第一届财经英语大赛</a:t>
            </a:r>
            <a:endParaRPr lang="en-US" altLang="zh-CN" sz="2000" b="1" dirty="0">
              <a:solidFill>
                <a:srgbClr val="FFC000"/>
              </a:solidFill>
              <a:latin typeface="Arial" panose="020B0604020202020204" pitchFamily="34" charset="0"/>
            </a:endParaRPr>
          </a:p>
          <a:p>
            <a:pPr algn="l" defTabSz="952500">
              <a:lnSpc>
                <a:spcPct val="120000"/>
              </a:lnSpc>
              <a:spcBef>
                <a:spcPts val="600"/>
              </a:spcBef>
              <a:spcAft>
                <a:spcPts val="600"/>
              </a:spcAft>
              <a:buFont typeface="Wingdings" panose="05000000000000000000" pitchFamily="2" charset="2"/>
              <a:buNone/>
            </a:pPr>
            <a:r>
              <a:rPr lang="zh-CN" altLang="en-US" sz="2000" b="1" dirty="0">
                <a:latin typeface="Arial" panose="020B0604020202020204" pitchFamily="34" charset="0"/>
              </a:rPr>
              <a:t>全国</a:t>
            </a:r>
            <a:r>
              <a:rPr lang="en-US" altLang="en-US" sz="2000" b="1" dirty="0">
                <a:latin typeface="Arial" panose="020B0604020202020204" pitchFamily="34" charset="0"/>
              </a:rPr>
              <a:t>100</a:t>
            </a:r>
            <a:r>
              <a:rPr lang="zh-CN" altLang="en-US" sz="2000" b="1" dirty="0">
                <a:latin typeface="Arial" panose="020B0604020202020204" pitchFamily="34" charset="0"/>
              </a:rPr>
              <a:t>所高校</a:t>
            </a:r>
            <a:r>
              <a:rPr lang="en-US" altLang="zh-CN" sz="2000" b="1" dirty="0">
                <a:latin typeface="Arial" panose="020B0604020202020204" pitchFamily="34" charset="0"/>
              </a:rPr>
              <a:t>,</a:t>
            </a:r>
            <a:r>
              <a:rPr lang="en-US" altLang="en-US" sz="2000" b="1" dirty="0">
                <a:latin typeface="Arial" panose="020B0604020202020204" pitchFamily="34" charset="0"/>
              </a:rPr>
              <a:t>10510</a:t>
            </a:r>
            <a:r>
              <a:rPr lang="zh-CN" altLang="en-US" sz="2000" b="1" dirty="0">
                <a:latin typeface="Arial" panose="020B0604020202020204" pitchFamily="34" charset="0"/>
              </a:rPr>
              <a:t>名同学参加</a:t>
            </a:r>
            <a:r>
              <a:rPr lang="en-US" altLang="zh-CN" sz="2000" b="1" dirty="0">
                <a:latin typeface="Arial" panose="020B0604020202020204" pitchFamily="34" charset="0"/>
              </a:rPr>
              <a:t>,</a:t>
            </a:r>
            <a:r>
              <a:rPr lang="zh-CN" altLang="en-US" sz="2000" b="1" dirty="0">
                <a:latin typeface="Arial" panose="020B0604020202020204" pitchFamily="34" charset="0"/>
              </a:rPr>
              <a:t> 有 </a:t>
            </a:r>
            <a:r>
              <a:rPr lang="en-US" altLang="zh-CN" sz="2000" b="1" dirty="0">
                <a:latin typeface="Arial" panose="020B0604020202020204" pitchFamily="34" charset="0"/>
              </a:rPr>
              <a:t>80</a:t>
            </a:r>
            <a:r>
              <a:rPr lang="zh-CN" altLang="en-US" sz="2000" b="1" dirty="0">
                <a:latin typeface="Arial" panose="020B0604020202020204" pitchFamily="34" charset="0"/>
              </a:rPr>
              <a:t>名同学获优秀奖，</a:t>
            </a:r>
            <a:r>
              <a:rPr lang="en-US" altLang="zh-CN" sz="2000" b="1" dirty="0">
                <a:latin typeface="Arial" panose="020B0604020202020204" pitchFamily="34" charset="0"/>
              </a:rPr>
              <a:t>5</a:t>
            </a:r>
            <a:r>
              <a:rPr lang="zh-CN" altLang="en-US" sz="2000" b="1" dirty="0">
                <a:latin typeface="Arial" panose="020B0604020202020204" pitchFamily="34" charset="0"/>
              </a:rPr>
              <a:t>名获精英奖</a:t>
            </a:r>
            <a:endParaRPr lang="zh-CN" altLang="en-US" sz="2000" b="1" dirty="0">
              <a:latin typeface="Arial" panose="020B0604020202020204" pitchFamily="34" charset="0"/>
            </a:endParaRPr>
          </a:p>
          <a:p>
            <a:pPr algn="l" defTabSz="952500">
              <a:lnSpc>
                <a:spcPct val="120000"/>
              </a:lnSpc>
              <a:spcBef>
                <a:spcPts val="600"/>
              </a:spcBef>
              <a:spcAft>
                <a:spcPts val="600"/>
              </a:spcAft>
              <a:buNone/>
            </a:pPr>
            <a:r>
              <a:rPr lang="en-US" altLang="zh-CN" sz="2000" b="1" dirty="0">
                <a:solidFill>
                  <a:srgbClr val="FFC000"/>
                </a:solidFill>
                <a:latin typeface="Arial" panose="020B0604020202020204" pitchFamily="34" charset="0"/>
              </a:rPr>
              <a:t>2006</a:t>
            </a:r>
            <a:r>
              <a:rPr lang="zh-CN" altLang="en-US" sz="2000" b="1" dirty="0">
                <a:solidFill>
                  <a:srgbClr val="FFC000"/>
                </a:solidFill>
                <a:latin typeface="Arial" panose="020B0604020202020204" pitchFamily="34" charset="0"/>
              </a:rPr>
              <a:t>年</a:t>
            </a:r>
            <a:r>
              <a:rPr lang="en-US" altLang="zh-CN" sz="2000" b="1" dirty="0">
                <a:solidFill>
                  <a:srgbClr val="FFC000"/>
                </a:solidFill>
                <a:latin typeface="Arial" panose="020B0604020202020204" pitchFamily="34" charset="0"/>
              </a:rPr>
              <a:t>5</a:t>
            </a:r>
            <a:r>
              <a:rPr lang="zh-CN" altLang="en-US" sz="2000" b="1" dirty="0">
                <a:solidFill>
                  <a:srgbClr val="FFC000"/>
                </a:solidFill>
                <a:latin typeface="Arial" panose="020B0604020202020204" pitchFamily="34" charset="0"/>
              </a:rPr>
              <a:t>月第二届财经英语大赛</a:t>
            </a:r>
            <a:endParaRPr lang="en-US" altLang="zh-CN" sz="2000" b="1" dirty="0">
              <a:solidFill>
                <a:srgbClr val="FFC000"/>
              </a:solidFill>
              <a:latin typeface="Arial" panose="020B0604020202020204" pitchFamily="34" charset="0"/>
            </a:endParaRPr>
          </a:p>
          <a:p>
            <a:pPr algn="l" defTabSz="952500">
              <a:lnSpc>
                <a:spcPct val="120000"/>
              </a:lnSpc>
              <a:spcBef>
                <a:spcPts val="600"/>
              </a:spcBef>
              <a:spcAft>
                <a:spcPts val="600"/>
              </a:spcAft>
              <a:buNone/>
            </a:pPr>
            <a:r>
              <a:rPr lang="zh-CN" altLang="en-US" sz="2000" b="1" dirty="0">
                <a:latin typeface="Arial" panose="020B0604020202020204" pitchFamily="34" charset="0"/>
              </a:rPr>
              <a:t>全国</a:t>
            </a:r>
            <a:r>
              <a:rPr lang="en-US" altLang="zh-CN" sz="2000" b="1" dirty="0">
                <a:latin typeface="Arial" panose="020B0604020202020204" pitchFamily="34" charset="0"/>
              </a:rPr>
              <a:t>127</a:t>
            </a:r>
            <a:r>
              <a:rPr lang="zh-CN" altLang="en-US" sz="2000" b="1" dirty="0">
                <a:latin typeface="Arial" panose="020B0604020202020204" pitchFamily="34" charset="0"/>
              </a:rPr>
              <a:t>所高校</a:t>
            </a:r>
            <a:r>
              <a:rPr lang="en-US" altLang="zh-CN" sz="2000" b="1" dirty="0">
                <a:latin typeface="Arial" panose="020B0604020202020204" pitchFamily="34" charset="0"/>
              </a:rPr>
              <a:t>,24890</a:t>
            </a:r>
            <a:r>
              <a:rPr lang="zh-CN" altLang="en-US" sz="2000" b="1" dirty="0">
                <a:latin typeface="Arial" panose="020B0604020202020204" pitchFamily="34" charset="0"/>
              </a:rPr>
              <a:t>名同学参加</a:t>
            </a:r>
            <a:r>
              <a:rPr lang="en-US" altLang="zh-CN" sz="2000" b="1" dirty="0">
                <a:latin typeface="Arial" panose="020B0604020202020204" pitchFamily="34" charset="0"/>
              </a:rPr>
              <a:t>,</a:t>
            </a:r>
            <a:r>
              <a:rPr lang="zh-CN" altLang="en-US" sz="2000" b="1" dirty="0">
                <a:latin typeface="Arial" panose="020B0604020202020204" pitchFamily="34" charset="0"/>
              </a:rPr>
              <a:t>有 </a:t>
            </a:r>
            <a:r>
              <a:rPr lang="en-US" altLang="zh-CN" sz="2000" b="1" dirty="0">
                <a:latin typeface="Arial" panose="020B0604020202020204" pitchFamily="34" charset="0"/>
              </a:rPr>
              <a:t>86</a:t>
            </a:r>
            <a:r>
              <a:rPr lang="zh-CN" altLang="en-US" sz="2000" b="1" dirty="0">
                <a:latin typeface="Arial" panose="020B0604020202020204" pitchFamily="34" charset="0"/>
              </a:rPr>
              <a:t>名同学获优秀奖，</a:t>
            </a:r>
            <a:r>
              <a:rPr lang="en-US" altLang="zh-CN" sz="2000" b="1" dirty="0">
                <a:latin typeface="Arial" panose="020B0604020202020204" pitchFamily="34" charset="0"/>
              </a:rPr>
              <a:t>5</a:t>
            </a:r>
            <a:r>
              <a:rPr lang="zh-CN" altLang="en-US" sz="2000" b="1" dirty="0">
                <a:latin typeface="Arial" panose="020B0604020202020204" pitchFamily="34" charset="0"/>
              </a:rPr>
              <a:t>名获精英奖</a:t>
            </a:r>
            <a:endParaRPr lang="zh-CN" altLang="en-US" sz="2000" b="1" dirty="0">
              <a:latin typeface="Arial" panose="020B0604020202020204" pitchFamily="34" charset="0"/>
            </a:endParaRPr>
          </a:p>
          <a:p>
            <a:pPr algn="l" defTabSz="952500">
              <a:lnSpc>
                <a:spcPct val="120000"/>
              </a:lnSpc>
              <a:spcBef>
                <a:spcPts val="600"/>
              </a:spcBef>
              <a:spcAft>
                <a:spcPts val="600"/>
              </a:spcAft>
              <a:buNone/>
            </a:pPr>
            <a:r>
              <a:rPr lang="en-US" altLang="zh-CN" sz="2000" b="1" dirty="0">
                <a:solidFill>
                  <a:srgbClr val="FFC000"/>
                </a:solidFill>
                <a:latin typeface="Arial" panose="020B0604020202020204" pitchFamily="34" charset="0"/>
              </a:rPr>
              <a:t>2007</a:t>
            </a:r>
            <a:r>
              <a:rPr lang="zh-CN" altLang="en-US" sz="2000" b="1" dirty="0">
                <a:solidFill>
                  <a:srgbClr val="FFC000"/>
                </a:solidFill>
                <a:latin typeface="Arial" panose="020B0604020202020204" pitchFamily="34" charset="0"/>
              </a:rPr>
              <a:t>年</a:t>
            </a:r>
            <a:r>
              <a:rPr lang="en-US" altLang="zh-CN" sz="2000" b="1" dirty="0">
                <a:solidFill>
                  <a:srgbClr val="FFC000"/>
                </a:solidFill>
                <a:latin typeface="Arial" panose="020B0604020202020204" pitchFamily="34" charset="0"/>
              </a:rPr>
              <a:t>5</a:t>
            </a:r>
            <a:r>
              <a:rPr lang="zh-CN" altLang="en-US" sz="2000" b="1" dirty="0">
                <a:solidFill>
                  <a:srgbClr val="FFC000"/>
                </a:solidFill>
                <a:latin typeface="Arial" panose="020B0604020202020204" pitchFamily="34" charset="0"/>
              </a:rPr>
              <a:t>月第三届财经英语大赛</a:t>
            </a:r>
            <a:endParaRPr lang="en-US" altLang="zh-CN" sz="2000" b="1" dirty="0">
              <a:solidFill>
                <a:srgbClr val="FFC000"/>
              </a:solidFill>
              <a:latin typeface="Arial" panose="020B0604020202020204" pitchFamily="34" charset="0"/>
            </a:endParaRPr>
          </a:p>
          <a:p>
            <a:pPr algn="l" defTabSz="952500">
              <a:lnSpc>
                <a:spcPct val="120000"/>
              </a:lnSpc>
              <a:spcBef>
                <a:spcPts val="600"/>
              </a:spcBef>
              <a:spcAft>
                <a:spcPts val="600"/>
              </a:spcAft>
              <a:buNone/>
            </a:pPr>
            <a:r>
              <a:rPr lang="zh-CN" altLang="en-US" sz="2000" b="1" dirty="0">
                <a:latin typeface="Arial" panose="020B0604020202020204" pitchFamily="34" charset="0"/>
              </a:rPr>
              <a:t>全国</a:t>
            </a:r>
            <a:r>
              <a:rPr lang="en-US" altLang="zh-CN" sz="2000" b="1" dirty="0">
                <a:latin typeface="Arial" panose="020B0604020202020204" pitchFamily="34" charset="0"/>
              </a:rPr>
              <a:t>154</a:t>
            </a:r>
            <a:r>
              <a:rPr lang="zh-CN" altLang="en-US" sz="2000" b="1" dirty="0">
                <a:latin typeface="Arial" panose="020B0604020202020204" pitchFamily="34" charset="0"/>
              </a:rPr>
              <a:t>所高校</a:t>
            </a:r>
            <a:r>
              <a:rPr lang="en-US" altLang="zh-CN" sz="2000" b="1" dirty="0">
                <a:latin typeface="Arial" panose="020B0604020202020204" pitchFamily="34" charset="0"/>
              </a:rPr>
              <a:t>, 32105</a:t>
            </a:r>
            <a:r>
              <a:rPr lang="zh-CN" altLang="en-US" sz="2000" b="1" dirty="0">
                <a:latin typeface="Arial" panose="020B0604020202020204" pitchFamily="34" charset="0"/>
              </a:rPr>
              <a:t>名同学参加</a:t>
            </a:r>
            <a:r>
              <a:rPr lang="en-US" altLang="zh-CN" sz="2000" b="1" dirty="0">
                <a:latin typeface="Arial" panose="020B0604020202020204" pitchFamily="34" charset="0"/>
              </a:rPr>
              <a:t>,</a:t>
            </a:r>
            <a:r>
              <a:rPr lang="zh-CN" altLang="en-US" sz="2000" b="1" dirty="0">
                <a:latin typeface="Arial" panose="020B0604020202020204" pitchFamily="34" charset="0"/>
              </a:rPr>
              <a:t>有 </a:t>
            </a:r>
            <a:r>
              <a:rPr lang="en-US" altLang="zh-CN" sz="2000" b="1" dirty="0">
                <a:latin typeface="Arial" panose="020B0604020202020204" pitchFamily="34" charset="0"/>
              </a:rPr>
              <a:t>84</a:t>
            </a:r>
            <a:r>
              <a:rPr lang="zh-CN" altLang="en-US" sz="2000" b="1" dirty="0">
                <a:latin typeface="Arial" panose="020B0604020202020204" pitchFamily="34" charset="0"/>
              </a:rPr>
              <a:t>名同学获优秀奖，</a:t>
            </a:r>
            <a:r>
              <a:rPr lang="en-US" altLang="zh-CN" sz="2000" b="1" dirty="0">
                <a:latin typeface="Arial" panose="020B0604020202020204" pitchFamily="34" charset="0"/>
              </a:rPr>
              <a:t>5</a:t>
            </a:r>
            <a:r>
              <a:rPr lang="zh-CN" altLang="en-US" sz="2000" b="1" dirty="0">
                <a:latin typeface="Arial" panose="020B0604020202020204" pitchFamily="34" charset="0"/>
              </a:rPr>
              <a:t>名获精英奖</a:t>
            </a:r>
            <a:endParaRPr lang="zh-CN" altLang="en-US" sz="2000" b="1" dirty="0">
              <a:latin typeface="Arial" panose="020B0604020202020204" pitchFamily="34" charset="0"/>
            </a:endParaRPr>
          </a:p>
          <a:p>
            <a:pPr algn="l" defTabSz="952500">
              <a:lnSpc>
                <a:spcPct val="120000"/>
              </a:lnSpc>
              <a:spcBef>
                <a:spcPts val="600"/>
              </a:spcBef>
              <a:spcAft>
                <a:spcPts val="600"/>
              </a:spcAft>
              <a:buNone/>
            </a:pPr>
            <a:r>
              <a:rPr lang="en-US" altLang="zh-CN" sz="2000" b="1" dirty="0">
                <a:solidFill>
                  <a:srgbClr val="FFC000"/>
                </a:solidFill>
                <a:latin typeface="Arial" panose="020B0604020202020204" pitchFamily="34" charset="0"/>
              </a:rPr>
              <a:t>2008</a:t>
            </a:r>
            <a:r>
              <a:rPr lang="zh-CN" altLang="en-US" sz="2000" b="1" dirty="0">
                <a:solidFill>
                  <a:srgbClr val="FFC000"/>
                </a:solidFill>
                <a:latin typeface="Arial" panose="020B0604020202020204" pitchFamily="34" charset="0"/>
              </a:rPr>
              <a:t>年</a:t>
            </a:r>
            <a:r>
              <a:rPr lang="en-US" altLang="zh-CN" sz="2000" b="1" dirty="0">
                <a:solidFill>
                  <a:srgbClr val="FFC000"/>
                </a:solidFill>
                <a:latin typeface="Arial" panose="020B0604020202020204" pitchFamily="34" charset="0"/>
              </a:rPr>
              <a:t>5</a:t>
            </a:r>
            <a:r>
              <a:rPr lang="zh-CN" altLang="en-US" sz="2000" b="1" dirty="0">
                <a:solidFill>
                  <a:srgbClr val="FFC000"/>
                </a:solidFill>
                <a:latin typeface="Arial" panose="020B0604020202020204" pitchFamily="34" charset="0"/>
              </a:rPr>
              <a:t>月第四届财经英语大赛</a:t>
            </a:r>
            <a:endParaRPr lang="zh-CN" altLang="en-US" sz="2000" b="1" dirty="0">
              <a:solidFill>
                <a:srgbClr val="FFC000"/>
              </a:solidFill>
              <a:latin typeface="Arial" panose="020B0604020202020204" pitchFamily="34" charset="0"/>
            </a:endParaRPr>
          </a:p>
          <a:p>
            <a:pPr algn="l" defTabSz="952500">
              <a:lnSpc>
                <a:spcPct val="120000"/>
              </a:lnSpc>
              <a:spcBef>
                <a:spcPts val="600"/>
              </a:spcBef>
              <a:spcAft>
                <a:spcPts val="600"/>
              </a:spcAft>
              <a:buNone/>
            </a:pPr>
            <a:r>
              <a:rPr lang="zh-CN" altLang="en-US" sz="2000" b="1" dirty="0">
                <a:latin typeface="Arial" panose="020B0604020202020204" pitchFamily="34" charset="0"/>
              </a:rPr>
              <a:t>全国</a:t>
            </a:r>
            <a:r>
              <a:rPr lang="en-US" altLang="zh-CN" sz="2000" b="1" dirty="0">
                <a:latin typeface="Arial" panose="020B0604020202020204" pitchFamily="34" charset="0"/>
              </a:rPr>
              <a:t>146</a:t>
            </a:r>
            <a:r>
              <a:rPr lang="zh-CN" altLang="en-US" sz="2000" b="1" dirty="0">
                <a:latin typeface="Arial" panose="020B0604020202020204" pitchFamily="34" charset="0"/>
              </a:rPr>
              <a:t>所高校</a:t>
            </a:r>
            <a:r>
              <a:rPr lang="en-US" altLang="zh-CN" sz="2000" b="1" dirty="0">
                <a:latin typeface="Arial" panose="020B0604020202020204" pitchFamily="34" charset="0"/>
              </a:rPr>
              <a:t>,29891</a:t>
            </a:r>
            <a:r>
              <a:rPr lang="zh-CN" altLang="en-US" sz="2000" b="1" dirty="0">
                <a:latin typeface="Arial" panose="020B0604020202020204" pitchFamily="34" charset="0"/>
              </a:rPr>
              <a:t>名同学参加</a:t>
            </a:r>
            <a:r>
              <a:rPr lang="en-US" altLang="zh-CN" sz="2000" b="1" dirty="0">
                <a:latin typeface="Arial" panose="020B0604020202020204" pitchFamily="34" charset="0"/>
              </a:rPr>
              <a:t>,</a:t>
            </a:r>
            <a:r>
              <a:rPr lang="zh-CN" altLang="en-US" sz="2000" b="1" dirty="0">
                <a:latin typeface="Arial" panose="020B0604020202020204" pitchFamily="34" charset="0"/>
              </a:rPr>
              <a:t>有 </a:t>
            </a:r>
            <a:r>
              <a:rPr lang="en-US" altLang="zh-CN" sz="2000" b="1" dirty="0">
                <a:latin typeface="Arial" panose="020B0604020202020204" pitchFamily="34" charset="0"/>
              </a:rPr>
              <a:t>80</a:t>
            </a:r>
            <a:r>
              <a:rPr lang="zh-CN" altLang="en-US" sz="2000" b="1" dirty="0">
                <a:latin typeface="Arial" panose="020B0604020202020204" pitchFamily="34" charset="0"/>
              </a:rPr>
              <a:t>名同学获优秀奖，</a:t>
            </a:r>
            <a:r>
              <a:rPr lang="en-US" altLang="zh-CN" sz="2000" b="1" dirty="0">
                <a:latin typeface="Arial" panose="020B0604020202020204" pitchFamily="34" charset="0"/>
              </a:rPr>
              <a:t>5</a:t>
            </a:r>
            <a:r>
              <a:rPr lang="zh-CN" altLang="en-US" sz="2000" b="1" dirty="0">
                <a:latin typeface="Arial" panose="020B0604020202020204" pitchFamily="34" charset="0"/>
              </a:rPr>
              <a:t>名获精英奖</a:t>
            </a:r>
            <a:r>
              <a:rPr lang="en-US" altLang="zh-CN" sz="1800" b="1" dirty="0">
                <a:solidFill>
                  <a:srgbClr val="FFC000"/>
                </a:solidFill>
                <a:latin typeface="Arial" panose="020B0604020202020204" pitchFamily="34" charset="0"/>
              </a:rPr>
              <a:t>2009</a:t>
            </a:r>
            <a:r>
              <a:rPr lang="zh-CN" altLang="en-US" sz="1800" b="1" dirty="0">
                <a:solidFill>
                  <a:srgbClr val="FFC000"/>
                </a:solidFill>
                <a:latin typeface="Arial" panose="020B0604020202020204" pitchFamily="34" charset="0"/>
              </a:rPr>
              <a:t>年</a:t>
            </a:r>
            <a:r>
              <a:rPr lang="en-US" altLang="zh-CN" sz="1800" b="1" dirty="0">
                <a:solidFill>
                  <a:srgbClr val="FFC000"/>
                </a:solidFill>
                <a:latin typeface="Arial" panose="020B0604020202020204" pitchFamily="34" charset="0"/>
              </a:rPr>
              <a:t>5</a:t>
            </a:r>
            <a:r>
              <a:rPr lang="zh-CN" altLang="en-US" sz="1800" b="1" dirty="0">
                <a:solidFill>
                  <a:srgbClr val="FFC000"/>
                </a:solidFill>
                <a:latin typeface="Arial" panose="020B0604020202020204" pitchFamily="34" charset="0"/>
              </a:rPr>
              <a:t>月第五届财经英语大赛</a:t>
            </a:r>
            <a:endParaRPr lang="zh-CN" altLang="en-US" sz="1800" b="1" dirty="0">
              <a:solidFill>
                <a:srgbClr val="FFC000"/>
              </a:solidFill>
              <a:latin typeface="Arial" panose="020B0604020202020204" pitchFamily="34" charset="0"/>
            </a:endParaRPr>
          </a:p>
          <a:p>
            <a:pPr algn="l" defTabSz="952500">
              <a:lnSpc>
                <a:spcPct val="120000"/>
              </a:lnSpc>
              <a:spcBef>
                <a:spcPts val="600"/>
              </a:spcBef>
              <a:spcAft>
                <a:spcPts val="600"/>
              </a:spcAft>
              <a:buNone/>
            </a:pPr>
            <a:r>
              <a:rPr lang="zh-CN" altLang="en-US" sz="1800" b="1" dirty="0">
                <a:latin typeface="Arial" panose="020B0604020202020204" pitchFamily="34" charset="0"/>
              </a:rPr>
              <a:t>全国</a:t>
            </a:r>
            <a:r>
              <a:rPr lang="en-US" altLang="zh-CN" sz="1800" b="1" dirty="0">
                <a:latin typeface="Arial" panose="020B0604020202020204" pitchFamily="34" charset="0"/>
              </a:rPr>
              <a:t>204</a:t>
            </a:r>
            <a:r>
              <a:rPr lang="zh-CN" altLang="en-US" sz="1800" b="1" dirty="0">
                <a:latin typeface="Arial" panose="020B0604020202020204" pitchFamily="34" charset="0"/>
              </a:rPr>
              <a:t>所高校</a:t>
            </a:r>
            <a:r>
              <a:rPr lang="en-US" altLang="zh-CN" sz="1800" b="1" dirty="0">
                <a:latin typeface="Arial" panose="020B0604020202020204" pitchFamily="34" charset="0"/>
              </a:rPr>
              <a:t>,32000</a:t>
            </a:r>
            <a:r>
              <a:rPr lang="zh-CN" altLang="en-US" sz="1800" b="1" dirty="0">
                <a:latin typeface="Arial" panose="020B0604020202020204" pitchFamily="34" charset="0"/>
              </a:rPr>
              <a:t>多名同学参加</a:t>
            </a:r>
            <a:r>
              <a:rPr lang="en-US" altLang="zh-CN" sz="1800" b="1" dirty="0">
                <a:latin typeface="Arial" panose="020B0604020202020204" pitchFamily="34" charset="0"/>
              </a:rPr>
              <a:t>,</a:t>
            </a:r>
            <a:r>
              <a:rPr lang="zh-CN" altLang="en-US" sz="1800" b="1" dirty="0">
                <a:latin typeface="Arial" panose="020B0604020202020204" pitchFamily="34" charset="0"/>
              </a:rPr>
              <a:t>有 </a:t>
            </a:r>
            <a:r>
              <a:rPr lang="en-US" altLang="zh-CN" sz="1800" b="1" dirty="0">
                <a:latin typeface="Arial" panose="020B0604020202020204" pitchFamily="34" charset="0"/>
              </a:rPr>
              <a:t>80</a:t>
            </a:r>
            <a:r>
              <a:rPr lang="zh-CN" altLang="en-US" sz="1800" b="1" dirty="0">
                <a:latin typeface="Arial" panose="020B0604020202020204" pitchFamily="34" charset="0"/>
              </a:rPr>
              <a:t>名同学获优秀奖，</a:t>
            </a:r>
            <a:r>
              <a:rPr lang="en-US" altLang="zh-CN" sz="1800" b="1" dirty="0">
                <a:latin typeface="Arial" panose="020B0604020202020204" pitchFamily="34" charset="0"/>
              </a:rPr>
              <a:t>4</a:t>
            </a:r>
            <a:r>
              <a:rPr lang="zh-CN" altLang="en-US" sz="1800" b="1" dirty="0">
                <a:latin typeface="Arial" panose="020B0604020202020204" pitchFamily="34" charset="0"/>
              </a:rPr>
              <a:t>名奖学金奖，</a:t>
            </a:r>
            <a:r>
              <a:rPr lang="en-US" altLang="zh-CN" sz="1800" b="1" dirty="0">
                <a:latin typeface="Arial" panose="020B0604020202020204" pitchFamily="34" charset="0"/>
              </a:rPr>
              <a:t>4</a:t>
            </a:r>
            <a:r>
              <a:rPr lang="zh-CN" altLang="en-US" sz="1800" b="1" dirty="0">
                <a:latin typeface="Arial" panose="020B0604020202020204" pitchFamily="34" charset="0"/>
              </a:rPr>
              <a:t>名获精英奖</a:t>
            </a:r>
            <a:endParaRPr lang="zh-CN" altLang="en-US" sz="1800" b="1" dirty="0">
              <a:latin typeface="Arial" panose="020B0604020202020204" pitchFamily="34" charset="0"/>
            </a:endParaRPr>
          </a:p>
          <a:p>
            <a:pPr algn="l" defTabSz="952500">
              <a:lnSpc>
                <a:spcPct val="120000"/>
              </a:lnSpc>
              <a:spcBef>
                <a:spcPts val="600"/>
              </a:spcBef>
              <a:spcAft>
                <a:spcPts val="600"/>
              </a:spcAft>
              <a:buNone/>
            </a:pPr>
            <a:endParaRPr lang="zh-CN" altLang="en-US" sz="2000" b="1" dirty="0">
              <a:latin typeface="Arial" panose="020B0604020202020204" pitchFamily="34" charset="0"/>
            </a:endParaRPr>
          </a:p>
          <a:p>
            <a:pPr algn="l" defTabSz="952500">
              <a:lnSpc>
                <a:spcPct val="120000"/>
              </a:lnSpc>
              <a:spcBef>
                <a:spcPts val="600"/>
              </a:spcBef>
              <a:spcAft>
                <a:spcPts val="600"/>
              </a:spcAft>
              <a:buNone/>
            </a:pPr>
            <a:endParaRPr lang="zh-CN" altLang="en-US" sz="2000" b="1" dirty="0">
              <a:latin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5"/>
          <p:cNvSpPr/>
          <p:nvPr/>
        </p:nvSpPr>
        <p:spPr>
          <a:xfrm>
            <a:off x="457200" y="846138"/>
            <a:ext cx="8229600" cy="814387"/>
          </a:xfrm>
          <a:prstGeom prst="rect">
            <a:avLst/>
          </a:prstGeom>
          <a:noFill/>
          <a:ln w="9525">
            <a:noFill/>
          </a:ln>
        </p:spPr>
        <p:txBody>
          <a:bodyPr lIns="0" tIns="0" rIns="0" bIns="0" anchor="ctr"/>
          <a:p>
            <a:pPr marL="342900" indent="-342900" eaLnBrk="0" hangingPunct="0">
              <a:lnSpc>
                <a:spcPct val="93000"/>
              </a:lnSpc>
              <a:buNone/>
            </a:pPr>
            <a:r>
              <a:rPr lang="zh-CN" altLang="en-US" sz="4000" b="1" dirty="0">
                <a:solidFill>
                  <a:srgbClr val="FFC000"/>
                </a:solidFill>
                <a:latin typeface="Arial" panose="020B0604020202020204" pitchFamily="34" charset="0"/>
              </a:rPr>
              <a:t>道琼斯财经新加坡之旅</a:t>
            </a:r>
            <a:endParaRPr lang="zh-CN" altLang="en-US" sz="4000" b="1" dirty="0">
              <a:solidFill>
                <a:srgbClr val="FFC000"/>
              </a:solidFill>
              <a:latin typeface="Arial" panose="020B0604020202020204" pitchFamily="34" charset="0"/>
            </a:endParaRPr>
          </a:p>
        </p:txBody>
      </p:sp>
      <p:sp>
        <p:nvSpPr>
          <p:cNvPr id="73731" name="文本占位符 6"/>
          <p:cNvSpPr/>
          <p:nvPr/>
        </p:nvSpPr>
        <p:spPr>
          <a:xfrm>
            <a:off x="425450" y="2995613"/>
            <a:ext cx="4040188" cy="549275"/>
          </a:xfrm>
          <a:prstGeom prst="rect">
            <a:avLst/>
          </a:prstGeom>
          <a:noFill/>
          <a:ln w="9525">
            <a:noFill/>
          </a:ln>
        </p:spPr>
        <p:txBody>
          <a:bodyPr lIns="0" tIns="0" rIns="0" bIns="0" anchor="b">
            <a:spAutoFit/>
          </a:bodyPr>
          <a:p>
            <a:pPr eaLnBrk="0" hangingPunct="0">
              <a:lnSpc>
                <a:spcPct val="100000"/>
              </a:lnSpc>
              <a:buNone/>
            </a:pPr>
            <a:r>
              <a:rPr lang="zh-CN" altLang="en-US" sz="3600" b="1" dirty="0">
                <a:solidFill>
                  <a:srgbClr val="FFC000"/>
                </a:solidFill>
                <a:latin typeface="Arial" panose="020B0604020202020204" pitchFamily="34" charset="0"/>
              </a:rPr>
              <a:t>颁奖</a:t>
            </a:r>
            <a:endParaRPr lang="zh-CN" altLang="en-US" sz="3600" b="1" dirty="0">
              <a:solidFill>
                <a:srgbClr val="FFC000"/>
              </a:solidFill>
              <a:latin typeface="Arial" panose="020B0604020202020204" pitchFamily="34" charset="0"/>
            </a:endParaRPr>
          </a:p>
        </p:txBody>
      </p:sp>
      <p:pic>
        <p:nvPicPr>
          <p:cNvPr id="73732" name="内容占位符 11" descr="1IMG_8965.JPG"/>
          <p:cNvPicPr>
            <a:picLocks noChangeAspect="1"/>
          </p:cNvPicPr>
          <p:nvPr/>
        </p:nvPicPr>
        <p:blipFill>
          <a:blip r:embed="rId1"/>
          <a:stretch>
            <a:fillRect/>
          </a:stretch>
        </p:blipFill>
        <p:spPr>
          <a:xfrm>
            <a:off x="520700" y="3765550"/>
            <a:ext cx="4040188" cy="2697163"/>
          </a:xfrm>
          <a:prstGeom prst="rect">
            <a:avLst/>
          </a:prstGeom>
          <a:noFill/>
          <a:ln w="9525">
            <a:noFill/>
          </a:ln>
        </p:spPr>
      </p:pic>
      <p:sp>
        <p:nvSpPr>
          <p:cNvPr id="73733" name="文本占位符 8"/>
          <p:cNvSpPr/>
          <p:nvPr/>
        </p:nvSpPr>
        <p:spPr>
          <a:xfrm>
            <a:off x="4613275" y="2995613"/>
            <a:ext cx="4041775" cy="549275"/>
          </a:xfrm>
          <a:prstGeom prst="rect">
            <a:avLst/>
          </a:prstGeom>
          <a:noFill/>
          <a:ln w="9525">
            <a:noFill/>
          </a:ln>
        </p:spPr>
        <p:txBody>
          <a:bodyPr lIns="0" tIns="0" rIns="0" bIns="0" anchor="b">
            <a:spAutoFit/>
          </a:bodyPr>
          <a:p>
            <a:pPr eaLnBrk="0" hangingPunct="0">
              <a:lnSpc>
                <a:spcPct val="100000"/>
              </a:lnSpc>
              <a:buNone/>
            </a:pPr>
            <a:r>
              <a:rPr lang="zh-CN" altLang="en-US" sz="3600" b="1" dirty="0">
                <a:solidFill>
                  <a:srgbClr val="FFC000"/>
                </a:solidFill>
                <a:latin typeface="Arial" panose="020B0604020202020204" pitchFamily="34" charset="0"/>
              </a:rPr>
              <a:t>亚太区总裁培训</a:t>
            </a:r>
            <a:endParaRPr lang="zh-CN" altLang="en-US" sz="3600" b="1" dirty="0">
              <a:solidFill>
                <a:srgbClr val="FFC000"/>
              </a:solidFill>
              <a:latin typeface="Arial" panose="020B0604020202020204" pitchFamily="34" charset="0"/>
            </a:endParaRPr>
          </a:p>
        </p:txBody>
      </p:sp>
      <p:pic>
        <p:nvPicPr>
          <p:cNvPr id="73734" name="内容占位符 8" descr="IMG_9244.JPG"/>
          <p:cNvPicPr>
            <a:picLocks noChangeAspect="1"/>
          </p:cNvPicPr>
          <p:nvPr/>
        </p:nvPicPr>
        <p:blipFill>
          <a:blip r:embed="rId2"/>
          <a:stretch>
            <a:fillRect/>
          </a:stretch>
        </p:blipFill>
        <p:spPr>
          <a:xfrm>
            <a:off x="4651375" y="3786188"/>
            <a:ext cx="4040188" cy="2693987"/>
          </a:xfrm>
          <a:prstGeom prst="rect">
            <a:avLst/>
          </a:prstGeom>
          <a:noFill/>
          <a:ln w="9525">
            <a:noFill/>
          </a:ln>
        </p:spPr>
      </p:pic>
      <p:sp>
        <p:nvSpPr>
          <p:cNvPr id="73735" name="矩形 8"/>
          <p:cNvSpPr/>
          <p:nvPr/>
        </p:nvSpPr>
        <p:spPr>
          <a:xfrm>
            <a:off x="1039813" y="1884363"/>
            <a:ext cx="6180137" cy="974725"/>
          </a:xfrm>
          <a:prstGeom prst="rect">
            <a:avLst/>
          </a:prstGeom>
          <a:noFill/>
          <a:ln w="9525">
            <a:noFill/>
          </a:ln>
        </p:spPr>
        <p:txBody>
          <a:bodyPr>
            <a:spAutoFit/>
          </a:bodyPr>
          <a:p>
            <a:pPr algn="l" defTabSz="952500">
              <a:lnSpc>
                <a:spcPct val="120000"/>
              </a:lnSpc>
              <a:spcBef>
                <a:spcPts val="600"/>
              </a:spcBef>
              <a:spcAft>
                <a:spcPts val="600"/>
              </a:spcAft>
              <a:buFont typeface="Wingdings" panose="05000000000000000000" pitchFamily="2" charset="2"/>
              <a:buNone/>
            </a:pPr>
            <a:r>
              <a:rPr lang="en-US" altLang="en-US" sz="2000" b="1" dirty="0">
                <a:latin typeface="Arial" panose="020B0604020202020204" pitchFamily="34" charset="0"/>
              </a:rPr>
              <a:t>80</a:t>
            </a:r>
            <a:r>
              <a:rPr lang="zh-CN" altLang="en-US" sz="2000" b="1" dirty="0">
                <a:latin typeface="Arial" panose="020B0604020202020204" pitchFamily="34" charset="0"/>
              </a:rPr>
              <a:t>名同学通过初赛，获得道琼斯总裁签发获奖证书</a:t>
            </a:r>
            <a:endParaRPr lang="en-US" altLang="zh-CN" sz="2000" b="1" dirty="0">
              <a:latin typeface="Arial" panose="020B0604020202020204" pitchFamily="34" charset="0"/>
            </a:endParaRPr>
          </a:p>
          <a:p>
            <a:pPr algn="l" defTabSz="952500">
              <a:lnSpc>
                <a:spcPct val="120000"/>
              </a:lnSpc>
              <a:spcBef>
                <a:spcPts val="600"/>
              </a:spcBef>
              <a:spcAft>
                <a:spcPts val="600"/>
              </a:spcAft>
              <a:buFont typeface="Wingdings" panose="05000000000000000000" pitchFamily="2" charset="2"/>
              <a:buNone/>
            </a:pPr>
            <a:r>
              <a:rPr lang="en-US" altLang="zh-CN" sz="2000" b="1" dirty="0">
                <a:latin typeface="Arial" panose="020B0604020202020204" pitchFamily="34" charset="0"/>
              </a:rPr>
              <a:t>5</a:t>
            </a:r>
            <a:r>
              <a:rPr lang="zh-CN" altLang="en-US" sz="2000" b="1" dirty="0">
                <a:latin typeface="Arial" panose="020B0604020202020204" pitchFamily="34" charset="0"/>
              </a:rPr>
              <a:t>名同学获得精英奖，到道琼斯新加坡总部考察学习</a:t>
            </a:r>
            <a:endParaRPr lang="en-US" altLang="zh-CN" sz="2000" b="1" dirty="0">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1"/>
          <p:cNvSpPr/>
          <p:nvPr/>
        </p:nvSpPr>
        <p:spPr>
          <a:xfrm>
            <a:off x="377825" y="1366838"/>
            <a:ext cx="8229600" cy="1143000"/>
          </a:xfrm>
          <a:prstGeom prst="rect">
            <a:avLst/>
          </a:prstGeom>
          <a:noFill/>
          <a:ln w="9525">
            <a:noFill/>
          </a:ln>
        </p:spPr>
        <p:txBody>
          <a:bodyPr lIns="0" tIns="0" rIns="0" bIns="0" anchor="ctr"/>
          <a:p>
            <a:pPr marL="342900" indent="-342900" eaLnBrk="0" hangingPunct="0">
              <a:lnSpc>
                <a:spcPct val="93000"/>
              </a:lnSpc>
              <a:buNone/>
            </a:pPr>
            <a:r>
              <a:rPr lang="zh-CN" altLang="en-US" sz="4000" b="1" dirty="0">
                <a:solidFill>
                  <a:srgbClr val="FFC000"/>
                </a:solidFill>
                <a:latin typeface="Arial" panose="020B0604020202020204" pitchFamily="34" charset="0"/>
              </a:rPr>
              <a:t>道琼斯财经之旅</a:t>
            </a:r>
            <a:endParaRPr lang="zh-CN" altLang="en-US" sz="4000" b="1" dirty="0">
              <a:solidFill>
                <a:schemeClr val="tx2"/>
              </a:solidFill>
              <a:latin typeface="Arial" panose="020B0604020202020204" pitchFamily="34" charset="0"/>
            </a:endParaRPr>
          </a:p>
        </p:txBody>
      </p:sp>
      <p:sp>
        <p:nvSpPr>
          <p:cNvPr id="74755" name="文本占位符 2"/>
          <p:cNvSpPr/>
          <p:nvPr/>
        </p:nvSpPr>
        <p:spPr>
          <a:xfrm>
            <a:off x="457200" y="2784475"/>
            <a:ext cx="4040188" cy="609600"/>
          </a:xfrm>
          <a:prstGeom prst="rect">
            <a:avLst/>
          </a:prstGeom>
          <a:noFill/>
          <a:ln w="9525">
            <a:noFill/>
          </a:ln>
        </p:spPr>
        <p:txBody>
          <a:bodyPr lIns="0" tIns="0" rIns="0" bIns="0" anchor="b">
            <a:spAutoFit/>
          </a:bodyPr>
          <a:p>
            <a:pPr eaLnBrk="0" hangingPunct="0">
              <a:lnSpc>
                <a:spcPct val="100000"/>
              </a:lnSpc>
              <a:buNone/>
            </a:pPr>
            <a:r>
              <a:rPr lang="zh-CN" altLang="en-US" sz="4000" b="1" dirty="0">
                <a:solidFill>
                  <a:srgbClr val="FFC000"/>
                </a:solidFill>
                <a:latin typeface="Arial" panose="020B0604020202020204" pitchFamily="34" charset="0"/>
              </a:rPr>
              <a:t>赠书</a:t>
            </a:r>
            <a:endParaRPr lang="zh-CN" altLang="en-US" sz="4000" b="1" dirty="0">
              <a:solidFill>
                <a:srgbClr val="FFC000"/>
              </a:solidFill>
              <a:latin typeface="Arial" panose="020B0604020202020204" pitchFamily="34" charset="0"/>
            </a:endParaRPr>
          </a:p>
        </p:txBody>
      </p:sp>
      <p:sp>
        <p:nvSpPr>
          <p:cNvPr id="74756" name="文本占位符 4"/>
          <p:cNvSpPr/>
          <p:nvPr/>
        </p:nvSpPr>
        <p:spPr>
          <a:xfrm>
            <a:off x="4645025" y="2808288"/>
            <a:ext cx="4041775" cy="549275"/>
          </a:xfrm>
          <a:prstGeom prst="rect">
            <a:avLst/>
          </a:prstGeom>
          <a:noFill/>
          <a:ln w="9525">
            <a:noFill/>
          </a:ln>
        </p:spPr>
        <p:txBody>
          <a:bodyPr lIns="0" tIns="0" rIns="0" bIns="0" anchor="b">
            <a:spAutoFit/>
          </a:bodyPr>
          <a:p>
            <a:pPr eaLnBrk="0" hangingPunct="0">
              <a:lnSpc>
                <a:spcPct val="100000"/>
              </a:lnSpc>
              <a:buNone/>
            </a:pPr>
            <a:r>
              <a:rPr lang="zh-CN" altLang="en-US" sz="3600" b="1" dirty="0">
                <a:solidFill>
                  <a:srgbClr val="FFC000"/>
                </a:solidFill>
                <a:latin typeface="Arial" panose="020B0604020202020204" pitchFamily="34" charset="0"/>
              </a:rPr>
              <a:t>新加坡办公室参观</a:t>
            </a:r>
            <a:endParaRPr lang="zh-CN" altLang="en-US" sz="3600" b="1" dirty="0">
              <a:solidFill>
                <a:srgbClr val="FFC000"/>
              </a:solidFill>
              <a:latin typeface="Arial" panose="020B0604020202020204" pitchFamily="34" charset="0"/>
            </a:endParaRPr>
          </a:p>
        </p:txBody>
      </p:sp>
      <p:pic>
        <p:nvPicPr>
          <p:cNvPr id="74757" name="内容占位符 9" descr="IMG_9214.JPG"/>
          <p:cNvPicPr>
            <a:picLocks noChangeAspect="1"/>
          </p:cNvPicPr>
          <p:nvPr/>
        </p:nvPicPr>
        <p:blipFill>
          <a:blip r:embed="rId1"/>
          <a:stretch>
            <a:fillRect/>
          </a:stretch>
        </p:blipFill>
        <p:spPr>
          <a:xfrm>
            <a:off x="4467225" y="3476625"/>
            <a:ext cx="4041775" cy="2693988"/>
          </a:xfrm>
          <a:prstGeom prst="rect">
            <a:avLst/>
          </a:prstGeom>
          <a:noFill/>
          <a:ln w="9525">
            <a:noFill/>
          </a:ln>
        </p:spPr>
      </p:pic>
      <p:pic>
        <p:nvPicPr>
          <p:cNvPr id="74758" name="内容占位符 9" descr="IMG_9249.JPG"/>
          <p:cNvPicPr>
            <a:picLocks noChangeAspect="1"/>
          </p:cNvPicPr>
          <p:nvPr/>
        </p:nvPicPr>
        <p:blipFill>
          <a:blip r:embed="rId2"/>
          <a:stretch>
            <a:fillRect/>
          </a:stretch>
        </p:blipFill>
        <p:spPr>
          <a:xfrm>
            <a:off x="484188" y="3462338"/>
            <a:ext cx="4038600" cy="269557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hape 24576"/>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13315" name="Shape 24577"/>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13316" name="Rectangle 24578"/>
          <p:cNvSpPr/>
          <p:nvPr/>
        </p:nvSpPr>
        <p:spPr>
          <a:xfrm>
            <a:off x="982663" y="2124075"/>
            <a:ext cx="7162800" cy="3402013"/>
          </a:xfrm>
          <a:prstGeom prst="rect">
            <a:avLst/>
          </a:prstGeom>
          <a:noFill/>
          <a:ln w="9525">
            <a:noFill/>
          </a:ln>
        </p:spPr>
        <p:txBody>
          <a:bodyPr/>
          <a:p>
            <a:pPr algn="l" defTabSz="952500">
              <a:lnSpc>
                <a:spcPct val="100000"/>
              </a:lnSpc>
              <a:buNone/>
            </a:pPr>
            <a:endParaRPr lang="zh-CN" altLang="en-US" sz="2000" b="1" dirty="0">
              <a:latin typeface="Arial" panose="020B0604020202020204" pitchFamily="34" charset="0"/>
            </a:endParaRPr>
          </a:p>
        </p:txBody>
      </p:sp>
      <p:sp>
        <p:nvSpPr>
          <p:cNvPr id="13317" name="Rectangle 24579"/>
          <p:cNvSpPr/>
          <p:nvPr/>
        </p:nvSpPr>
        <p:spPr>
          <a:xfrm>
            <a:off x="606425" y="968375"/>
            <a:ext cx="8042275" cy="762000"/>
          </a:xfrm>
          <a:prstGeom prst="rect">
            <a:avLst/>
          </a:prstGeom>
          <a:noFill/>
          <a:ln w="9525">
            <a:noFill/>
          </a:ln>
        </p:spPr>
        <p:txBody>
          <a:bodyPr>
            <a:spAutoFit/>
          </a:bodyPr>
          <a:p>
            <a:pPr algn="l">
              <a:lnSpc>
                <a:spcPct val="100000"/>
              </a:lnSpc>
              <a:buNone/>
            </a:pPr>
            <a:r>
              <a:rPr lang="zh-CN" altLang="en-US" sz="4400" b="1" dirty="0">
                <a:solidFill>
                  <a:srgbClr val="FF9933"/>
                </a:solidFill>
                <a:latin typeface="楷体_GB2312" pitchFamily="49" charset="-122"/>
                <a:ea typeface="楷体_GB2312" pitchFamily="49" charset="-122"/>
              </a:rPr>
              <a:t>新华在线致力于为高校提供服务</a:t>
            </a:r>
            <a:endParaRPr lang="zh-CN" altLang="en-US" sz="4400" b="1" dirty="0">
              <a:solidFill>
                <a:srgbClr val="FF9933"/>
              </a:solidFill>
              <a:latin typeface="楷体_GB2312" pitchFamily="49" charset="-122"/>
              <a:ea typeface="楷体_GB2312" pitchFamily="49" charset="-122"/>
            </a:endParaRPr>
          </a:p>
        </p:txBody>
      </p:sp>
      <p:sp>
        <p:nvSpPr>
          <p:cNvPr id="13318" name="Rectangle 24580"/>
          <p:cNvSpPr/>
          <p:nvPr/>
        </p:nvSpPr>
        <p:spPr>
          <a:xfrm>
            <a:off x="665163" y="2314575"/>
            <a:ext cx="8478837" cy="3478213"/>
          </a:xfrm>
          <a:prstGeom prst="rect">
            <a:avLst/>
          </a:prstGeom>
          <a:noFill/>
          <a:ln w="9525">
            <a:noFill/>
          </a:ln>
        </p:spPr>
        <p:txBody>
          <a:bodyPr/>
          <a:p>
            <a:pPr algn="l" defTabSz="952500"/>
            <a:r>
              <a:rPr lang="zh-CN" altLang="en-US" sz="2800" b="1" dirty="0">
                <a:solidFill>
                  <a:schemeClr val="accent1"/>
                </a:solidFill>
                <a:latin typeface="Arial" panose="020B0604020202020204" pitchFamily="34" charset="0"/>
              </a:rPr>
              <a:t>新华在线早在</a:t>
            </a:r>
            <a:r>
              <a:rPr lang="en-US" altLang="zh-CN" sz="2800" b="1" dirty="0">
                <a:solidFill>
                  <a:schemeClr val="accent1"/>
                </a:solidFill>
                <a:latin typeface="Arial" panose="020B0604020202020204" pitchFamily="34" charset="0"/>
              </a:rPr>
              <a:t>2002</a:t>
            </a:r>
            <a:r>
              <a:rPr lang="zh-CN" altLang="en-US" sz="2800" b="1" dirty="0">
                <a:solidFill>
                  <a:schemeClr val="accent1"/>
                </a:solidFill>
                <a:latin typeface="Arial" panose="020B0604020202020204" pitchFamily="34" charset="0"/>
              </a:rPr>
              <a:t>年初就开始调研高校市场</a:t>
            </a:r>
            <a:endParaRPr lang="zh-CN" altLang="en-US" sz="2800" b="1" dirty="0">
              <a:solidFill>
                <a:schemeClr val="accent1"/>
              </a:solidFill>
              <a:latin typeface="Arial" panose="020B0604020202020204" pitchFamily="34" charset="0"/>
            </a:endParaRPr>
          </a:p>
          <a:p>
            <a:pPr algn="l" defTabSz="952500"/>
            <a:r>
              <a:rPr lang="en-US" altLang="zh-CN" sz="2800" b="1" dirty="0">
                <a:solidFill>
                  <a:schemeClr val="accent1"/>
                </a:solidFill>
                <a:latin typeface="Arial" panose="020B0604020202020204" pitchFamily="34" charset="0"/>
              </a:rPr>
              <a:t>2002</a:t>
            </a:r>
            <a:r>
              <a:rPr lang="zh-CN" altLang="en-US" sz="2800" b="1" dirty="0">
                <a:solidFill>
                  <a:schemeClr val="accent1"/>
                </a:solidFill>
                <a:latin typeface="Arial" panose="020B0604020202020204" pitchFamily="34" charset="0"/>
              </a:rPr>
              <a:t>年</a:t>
            </a:r>
            <a:r>
              <a:rPr lang="en-US" altLang="zh-CN" sz="2800" b="1" dirty="0">
                <a:solidFill>
                  <a:schemeClr val="accent1"/>
                </a:solidFill>
                <a:latin typeface="Arial" panose="020B0604020202020204" pitchFamily="34" charset="0"/>
              </a:rPr>
              <a:t>9</a:t>
            </a:r>
            <a:r>
              <a:rPr lang="zh-CN" altLang="en-US" sz="2800" b="1" dirty="0">
                <a:solidFill>
                  <a:schemeClr val="accent1"/>
                </a:solidFill>
                <a:latin typeface="Arial" panose="020B0604020202020204" pitchFamily="34" charset="0"/>
              </a:rPr>
              <a:t>月成立高校项目组，研发产品组合</a:t>
            </a:r>
            <a:endParaRPr lang="zh-CN" altLang="en-US" sz="2800" b="1" dirty="0">
              <a:solidFill>
                <a:schemeClr val="accent1"/>
              </a:solidFill>
              <a:latin typeface="Arial" panose="020B0604020202020204" pitchFamily="34" charset="0"/>
            </a:endParaRPr>
          </a:p>
          <a:p>
            <a:pPr algn="l" defTabSz="952500"/>
            <a:r>
              <a:rPr lang="zh-CN" altLang="en-US" sz="2800" b="1" dirty="0">
                <a:latin typeface="Arial" panose="020B0604020202020204" pitchFamily="34" charset="0"/>
              </a:rPr>
              <a:t>目前已经为近</a:t>
            </a:r>
            <a:r>
              <a:rPr lang="en-US" altLang="zh-CN" sz="2800" b="1" dirty="0">
                <a:latin typeface="Arial" panose="020B0604020202020204" pitchFamily="34" charset="0"/>
              </a:rPr>
              <a:t>300</a:t>
            </a:r>
            <a:r>
              <a:rPr lang="zh-CN" altLang="en-US" sz="2800" b="1" dirty="0">
                <a:latin typeface="Arial" panose="020B0604020202020204" pitchFamily="34" charset="0"/>
              </a:rPr>
              <a:t>所高校提供数据库服务</a:t>
            </a:r>
            <a:endParaRPr lang="zh-CN" altLang="en-US" sz="2800" b="1" dirty="0">
              <a:latin typeface="Arial" panose="020B0604020202020204" pitchFamily="34" charset="0"/>
            </a:endParaRPr>
          </a:p>
        </p:txBody>
      </p:sp>
      <p:sp>
        <p:nvSpPr>
          <p:cNvPr id="13319" name="Rectangle 7"/>
          <p:cNvSpPr/>
          <p:nvPr/>
        </p:nvSpPr>
        <p:spPr>
          <a:xfrm>
            <a:off x="685800" y="1641475"/>
            <a:ext cx="7772400" cy="4454525"/>
          </a:xfrm>
          <a:prstGeom prst="rect">
            <a:avLst/>
          </a:prstGeom>
          <a:noFill/>
          <a:ln w="12700">
            <a:noFill/>
          </a:ln>
        </p:spPr>
        <p:txBody>
          <a:bodyPr/>
          <a:p>
            <a:pPr marL="342900" indent="-342900" algn="l" eaLnBrk="0" hangingPunct="0">
              <a:lnSpc>
                <a:spcPct val="100000"/>
              </a:lnSpc>
            </a:pPr>
            <a:endParaRPr lang="zh-CN" altLang="en-US" sz="1700" b="1" dirty="0">
              <a:solidFill>
                <a:schemeClr val="tx1"/>
              </a:solidFill>
              <a:latin typeface="Arial" panose="020B0604020202020204" pitchFamily="34" charset="0"/>
            </a:endParaRPr>
          </a:p>
        </p:txBody>
      </p:sp>
    </p:spTree>
  </p:cSld>
  <p:clrMapOvr>
    <a:masterClrMapping/>
  </p:clrMapOvr>
  <p:transition>
    <p:blinds/>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Shape 52224"/>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75779" name="Shape 52225"/>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75780" name="Shape 634881"/>
          <p:cNvSpPr>
            <a:spLocks noGrp="1"/>
          </p:cNvSpPr>
          <p:nvPr>
            <p:ph type="title"/>
          </p:nvPr>
        </p:nvSpPr>
        <p:spPr>
          <a:xfrm>
            <a:off x="679450" y="1317625"/>
            <a:ext cx="7880350" cy="661988"/>
          </a:xfrm>
          <a:ln/>
        </p:spPr>
        <p:txBody>
          <a:bodyPr vert="horz" wrap="square" lIns="0" tIns="0" rIns="0" bIns="0" anchor="t"/>
          <a:p>
            <a:pPr marL="0" indent="0" algn="ctr" defTabSz="914400" eaLnBrk="1" hangingPunct="1"/>
            <a:r>
              <a:rPr lang="en-US" altLang="zh-CN" sz="3200" dirty="0">
                <a:solidFill>
                  <a:schemeClr val="bg1"/>
                </a:solidFill>
                <a:ea typeface="宋体" panose="02010600030101010101" pitchFamily="2" charset="-122"/>
              </a:rPr>
              <a:t>Uni</a:t>
            </a:r>
            <a:r>
              <a:rPr lang="zh-CN" altLang="en-US" sz="3200" dirty="0">
                <a:solidFill>
                  <a:schemeClr val="bg1"/>
                </a:solidFill>
                <a:ea typeface="宋体" panose="02010600030101010101" pitchFamily="2" charset="-122"/>
              </a:rPr>
              <a:t>的价值：</a:t>
            </a:r>
            <a:endParaRPr lang="zh-CN" altLang="en-US" sz="3200" dirty="0">
              <a:solidFill>
                <a:schemeClr val="bg1"/>
              </a:solidFill>
              <a:ea typeface="宋体" panose="02010600030101010101" pitchFamily="2" charset="-122"/>
            </a:endParaRPr>
          </a:p>
        </p:txBody>
      </p:sp>
      <p:sp>
        <p:nvSpPr>
          <p:cNvPr id="75781" name="Shape 634882"/>
          <p:cNvSpPr>
            <a:spLocks noGrp="1"/>
          </p:cNvSpPr>
          <p:nvPr>
            <p:ph type="body"/>
          </p:nvPr>
        </p:nvSpPr>
        <p:spPr>
          <a:xfrm>
            <a:off x="587375" y="1911350"/>
            <a:ext cx="8556625" cy="4473575"/>
          </a:xfrm>
          <a:ln/>
        </p:spPr>
        <p:txBody>
          <a:bodyPr vert="horz" wrap="square" lIns="0" tIns="0" rIns="0" bIns="0" anchor="t">
            <a:spAutoFit/>
          </a:bodyPr>
          <a:p>
            <a:pPr marL="0" indent="0" defTabSz="952500" eaLnBrk="1" hangingPunct="1">
              <a:buNone/>
            </a:pPr>
            <a:r>
              <a:rPr lang="en-US" altLang="zh-CN" sz="3200" dirty="0">
                <a:solidFill>
                  <a:schemeClr val="bg1"/>
                </a:solidFill>
                <a:ea typeface="宋体" panose="02010600030101010101" pitchFamily="2" charset="-122"/>
              </a:rPr>
              <a:t>“</a:t>
            </a:r>
            <a:r>
              <a:rPr lang="zh-CN" altLang="en-US" sz="3200" dirty="0">
                <a:solidFill>
                  <a:schemeClr val="bg1"/>
                </a:solidFill>
                <a:ea typeface="宋体" panose="02010600030101010101" pitchFamily="2" charset="-122"/>
              </a:rPr>
              <a:t>道琼斯全球资讯教育平台”的作用</a:t>
            </a:r>
            <a:endParaRPr lang="zh-CN" altLang="en-US" dirty="0">
              <a:ea typeface="宋体" panose="02010600030101010101" pitchFamily="2" charset="-122"/>
            </a:endParaRPr>
          </a:p>
          <a:p>
            <a:pPr marL="0" indent="0" defTabSz="952500" eaLnBrk="1" hangingPunct="1">
              <a:buNone/>
            </a:pPr>
            <a:endParaRPr lang="zh-CN" altLang="en-US" sz="1000" dirty="0">
              <a:solidFill>
                <a:schemeClr val="bg1"/>
              </a:solidFill>
              <a:ea typeface="宋体" panose="02010600030101010101" pitchFamily="2" charset="-122"/>
            </a:endParaRPr>
          </a:p>
          <a:p>
            <a:pPr marL="0" indent="0" defTabSz="952500" eaLnBrk="1" hangingPunct="1">
              <a:spcBef>
                <a:spcPct val="50000"/>
              </a:spcBef>
              <a:buFont typeface="Wingdings" panose="05000000000000000000" pitchFamily="2" charset="2"/>
              <a:buChar char="Ø"/>
            </a:pPr>
            <a:r>
              <a:rPr lang="zh-CN" altLang="en-US" sz="2400" b="0" dirty="0">
                <a:solidFill>
                  <a:schemeClr val="bg1"/>
                </a:solidFill>
                <a:latin typeface="黑体" panose="02010609060101010101" pitchFamily="2" charset="-122"/>
                <a:ea typeface="黑体" panose="02010609060101010101" pitchFamily="2" charset="-122"/>
              </a:rPr>
              <a:t>为书本的内容提供最鲜活的案例</a:t>
            </a:r>
            <a:endParaRPr lang="zh-CN" altLang="en-US" sz="2400" b="0" dirty="0">
              <a:solidFill>
                <a:schemeClr val="bg1"/>
              </a:solidFill>
              <a:latin typeface="黑体" panose="02010609060101010101" pitchFamily="2" charset="-122"/>
              <a:ea typeface="黑体" panose="02010609060101010101" pitchFamily="2" charset="-122"/>
            </a:endParaRPr>
          </a:p>
          <a:p>
            <a:pPr marL="0" indent="0" defTabSz="952500" eaLnBrk="1" hangingPunct="1">
              <a:spcBef>
                <a:spcPct val="50000"/>
              </a:spcBef>
              <a:buFont typeface="Wingdings" panose="05000000000000000000" pitchFamily="2" charset="2"/>
              <a:buChar char="Ø"/>
            </a:pPr>
            <a:r>
              <a:rPr lang="zh-CN" altLang="en-US" sz="2400" b="0" dirty="0">
                <a:solidFill>
                  <a:schemeClr val="bg1"/>
                </a:solidFill>
                <a:latin typeface="黑体" panose="02010609060101010101" pitchFamily="2" charset="-122"/>
                <a:ea typeface="黑体" panose="02010609060101010101" pitchFamily="2" charset="-122"/>
              </a:rPr>
              <a:t>天然的专业财经英语教材</a:t>
            </a:r>
            <a:endParaRPr lang="zh-CN" altLang="en-US" sz="2400" b="0" dirty="0">
              <a:solidFill>
                <a:schemeClr val="bg1"/>
              </a:solidFill>
              <a:latin typeface="黑体" panose="02010609060101010101" pitchFamily="2" charset="-122"/>
              <a:ea typeface="黑体" panose="02010609060101010101" pitchFamily="2" charset="-122"/>
            </a:endParaRPr>
          </a:p>
          <a:p>
            <a:pPr marL="0" indent="0" defTabSz="952500" eaLnBrk="1" hangingPunct="1">
              <a:spcBef>
                <a:spcPct val="50000"/>
              </a:spcBef>
              <a:buFont typeface="Wingdings" panose="05000000000000000000" pitchFamily="2" charset="2"/>
              <a:buChar char="Ø"/>
            </a:pPr>
            <a:r>
              <a:rPr lang="zh-CN" altLang="en-US" sz="2400" b="0" dirty="0">
                <a:solidFill>
                  <a:schemeClr val="bg1"/>
                </a:solidFill>
                <a:latin typeface="黑体" panose="02010609060101010101" pitchFamily="2" charset="-122"/>
                <a:ea typeface="黑体" panose="02010609060101010101" pitchFamily="2" charset="-122"/>
              </a:rPr>
              <a:t>权威的第三方客观立场</a:t>
            </a:r>
            <a:endParaRPr lang="zh-CN" altLang="en-US" sz="2400" b="0" dirty="0">
              <a:solidFill>
                <a:schemeClr val="bg1"/>
              </a:solidFill>
              <a:latin typeface="黑体" panose="02010609060101010101" pitchFamily="2" charset="-122"/>
              <a:ea typeface="黑体" panose="02010609060101010101" pitchFamily="2" charset="-122"/>
            </a:endParaRPr>
          </a:p>
          <a:p>
            <a:pPr marL="0" indent="0" defTabSz="952500" eaLnBrk="1" hangingPunct="1">
              <a:spcBef>
                <a:spcPct val="50000"/>
              </a:spcBef>
              <a:buFont typeface="Wingdings" panose="05000000000000000000" pitchFamily="2" charset="2"/>
              <a:buChar char="Ø"/>
            </a:pPr>
            <a:r>
              <a:rPr lang="zh-CN" altLang="en-US" sz="2400" b="0" dirty="0">
                <a:solidFill>
                  <a:schemeClr val="bg1"/>
                </a:solidFill>
                <a:latin typeface="黑体" panose="02010609060101010101" pitchFamily="2" charset="-122"/>
                <a:ea typeface="黑体" panose="02010609060101010101" pitchFamily="2" charset="-122"/>
              </a:rPr>
              <a:t>权威资讯和评论，培养分析高度</a:t>
            </a:r>
            <a:endParaRPr lang="zh-CN" altLang="en-US" sz="2400" b="0" dirty="0">
              <a:solidFill>
                <a:schemeClr val="bg1"/>
              </a:solidFill>
              <a:latin typeface="黑体" panose="02010609060101010101" pitchFamily="2" charset="-122"/>
              <a:ea typeface="黑体" panose="02010609060101010101" pitchFamily="2" charset="-122"/>
            </a:endParaRPr>
          </a:p>
          <a:p>
            <a:pPr marL="0" indent="0" defTabSz="952500" eaLnBrk="1" hangingPunct="1">
              <a:spcBef>
                <a:spcPct val="50000"/>
              </a:spcBef>
              <a:buFont typeface="Wingdings" panose="05000000000000000000" pitchFamily="2" charset="2"/>
              <a:buChar char="Ø"/>
            </a:pPr>
            <a:r>
              <a:rPr lang="zh-CN" altLang="en-US" sz="2400" b="0" dirty="0">
                <a:solidFill>
                  <a:schemeClr val="bg1"/>
                </a:solidFill>
                <a:latin typeface="黑体" panose="02010609060101010101" pitchFamily="2" charset="-122"/>
                <a:ea typeface="黑体" panose="02010609060101010101" pitchFamily="2" charset="-122"/>
              </a:rPr>
              <a:t>全方位立体式观点罗列，培养分析深度</a:t>
            </a:r>
            <a:endParaRPr lang="zh-CN" altLang="en-US" sz="2400" b="0" dirty="0">
              <a:solidFill>
                <a:schemeClr val="bg1"/>
              </a:solidFill>
              <a:latin typeface="黑体" panose="02010609060101010101" pitchFamily="2" charset="-122"/>
              <a:ea typeface="黑体" panose="02010609060101010101" pitchFamily="2" charset="-122"/>
            </a:endParaRPr>
          </a:p>
          <a:p>
            <a:pPr marL="0" indent="0" defTabSz="952500" eaLnBrk="1" hangingPunct="1">
              <a:spcBef>
                <a:spcPct val="50000"/>
              </a:spcBef>
              <a:buFont typeface="Wingdings" panose="05000000000000000000" pitchFamily="2" charset="2"/>
              <a:buChar char="Ø"/>
            </a:pPr>
            <a:r>
              <a:rPr lang="zh-CN" altLang="en-US" sz="2400" b="0" dirty="0">
                <a:solidFill>
                  <a:schemeClr val="bg1"/>
                </a:solidFill>
                <a:latin typeface="黑体" panose="02010609060101010101" pitchFamily="2" charset="-122"/>
                <a:ea typeface="黑体" panose="02010609060101010101" pitchFamily="2" charset="-122"/>
              </a:rPr>
              <a:t>把握世界经济脉搏，获得更多的机会</a:t>
            </a:r>
            <a:endParaRPr lang="zh-CN" altLang="en-US" sz="2400" b="0" dirty="0">
              <a:solidFill>
                <a:schemeClr val="bg1"/>
              </a:solidFill>
              <a:latin typeface="黑体" panose="02010609060101010101" pitchFamily="2" charset="-122"/>
              <a:ea typeface="黑体" panose="02010609060101010101" pitchFamily="2" charset="-122"/>
            </a:endParaRPr>
          </a:p>
          <a:p>
            <a:pPr marL="0" indent="0" defTabSz="952500" eaLnBrk="1" hangingPunct="1">
              <a:spcBef>
                <a:spcPct val="50000"/>
              </a:spcBef>
              <a:buFont typeface="Wingdings" panose="05000000000000000000" pitchFamily="2" charset="2"/>
              <a:buChar char="Ø"/>
            </a:pPr>
            <a:endParaRPr lang="zh-CN" altLang="en-US" sz="2400" b="0" dirty="0">
              <a:solidFill>
                <a:schemeClr val="bg1"/>
              </a:solidFill>
              <a:latin typeface="黑体" panose="02010609060101010101" pitchFamily="2" charset="-122"/>
              <a:ea typeface="黑体" panose="0201060906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Shape 53248"/>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76803" name="Shape 53249"/>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76804" name="Rectangle 53251"/>
          <p:cNvSpPr/>
          <p:nvPr/>
        </p:nvSpPr>
        <p:spPr>
          <a:xfrm>
            <a:off x="746125" y="1844675"/>
            <a:ext cx="7762875" cy="1784350"/>
          </a:xfrm>
          <a:prstGeom prst="rect">
            <a:avLst/>
          </a:prstGeom>
          <a:noFill/>
          <a:ln w="9525">
            <a:noFill/>
          </a:ln>
        </p:spPr>
        <p:txBody>
          <a:bodyPr>
            <a:spAutoFit/>
          </a:bodyPr>
          <a:p>
            <a:pPr>
              <a:lnSpc>
                <a:spcPct val="125000"/>
              </a:lnSpc>
              <a:buNone/>
            </a:pPr>
            <a:r>
              <a:rPr lang="zh-CN" altLang="en-US" sz="4400" b="1" dirty="0">
                <a:solidFill>
                  <a:srgbClr val="FF9933"/>
                </a:solidFill>
                <a:latin typeface="楷体_GB2312" pitchFamily="49" charset="-122"/>
                <a:ea typeface="楷体_GB2312" pitchFamily="49" charset="-122"/>
              </a:rPr>
              <a:t>纵览全球   服务社会</a:t>
            </a:r>
            <a:br>
              <a:rPr lang="zh-CN" altLang="en-US" sz="4400" b="1" dirty="0">
                <a:solidFill>
                  <a:srgbClr val="FF9933"/>
                </a:solidFill>
                <a:latin typeface="楷体_GB2312" pitchFamily="49" charset="-122"/>
                <a:ea typeface="楷体_GB2312" pitchFamily="49" charset="-122"/>
              </a:rPr>
            </a:br>
            <a:r>
              <a:rPr lang="en-US" altLang="zh-CN" sz="4400" b="1" dirty="0">
                <a:solidFill>
                  <a:srgbClr val="FF9933"/>
                </a:solidFill>
                <a:latin typeface="Arial" panose="020B0604020202020204" pitchFamily="34" charset="0"/>
                <a:ea typeface="楷体_GB2312" pitchFamily="49" charset="-122"/>
              </a:rPr>
              <a:t>——</a:t>
            </a:r>
            <a:r>
              <a:rPr lang="en-US" altLang="zh-CN" sz="4400" b="1" dirty="0">
                <a:solidFill>
                  <a:srgbClr val="FF9933"/>
                </a:solidFill>
                <a:latin typeface="楷体_GB2312" pitchFamily="49" charset="-122"/>
                <a:ea typeface="楷体_GB2312" pitchFamily="49" charset="-122"/>
              </a:rPr>
              <a:t> </a:t>
            </a:r>
            <a:r>
              <a:rPr lang="zh-CN" altLang="en-US" sz="4400" b="1" dirty="0">
                <a:solidFill>
                  <a:srgbClr val="FF9933"/>
                </a:solidFill>
                <a:latin typeface="楷体_GB2312" pitchFamily="49" charset="-122"/>
                <a:ea typeface="楷体_GB2312" pitchFamily="49" charset="-122"/>
              </a:rPr>
              <a:t>道琼斯财经资讯教育产品</a:t>
            </a:r>
            <a:endParaRPr lang="zh-CN" altLang="en-US" sz="4400" b="1" dirty="0">
              <a:solidFill>
                <a:srgbClr val="FF9933"/>
              </a:solidFill>
              <a:latin typeface="楷体_GB2312" pitchFamily="49" charset="-122"/>
              <a:ea typeface="楷体_GB2312" pitchFamily="49" charset="-122"/>
            </a:endParaRPr>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ctrTitle"/>
          </p:nvPr>
        </p:nvSpPr>
        <p:spPr>
          <a:xfrm>
            <a:off x="863600" y="1101725"/>
            <a:ext cx="7772400" cy="1266825"/>
          </a:xfrm>
          <a:ln/>
        </p:spPr>
        <p:txBody>
          <a:bodyPr vert="horz" wrap="square" lIns="0" tIns="0" rIns="0" bIns="0" anchor="t"/>
          <a:lstStyle>
            <a:lvl1pPr lvl="0">
              <a:defRPr/>
            </a:lvl1pPr>
          </a:lstStyle>
          <a:p>
            <a:pPr marL="0" lvl="0" indent="0" algn="ctr"/>
            <a:r>
              <a:rPr lang="zh-CN" altLang="en-US" sz="4400" dirty="0">
                <a:solidFill>
                  <a:srgbClr val="FF9900"/>
                </a:solidFill>
                <a:ea typeface="楷体_GB2312" pitchFamily="49" charset="-122"/>
              </a:rPr>
              <a:t>高校领域中的主要客户</a:t>
            </a:r>
            <a:endParaRPr lang="en-US" altLang="zh-CN" sz="4400" dirty="0">
              <a:solidFill>
                <a:srgbClr val="FF9900"/>
              </a:solidFill>
              <a:ea typeface="楷体_GB2312" pitchFamily="49" charset="-122"/>
            </a:endParaRPr>
          </a:p>
        </p:txBody>
      </p:sp>
      <p:sp>
        <p:nvSpPr>
          <p:cNvPr id="14339" name="Rectangle 5"/>
          <p:cNvSpPr>
            <a:spLocks noGrp="1"/>
          </p:cNvSpPr>
          <p:nvPr>
            <p:ph type="subTitle"/>
          </p:nvPr>
        </p:nvSpPr>
        <p:spPr>
          <a:xfrm>
            <a:off x="1371600" y="3886200"/>
            <a:ext cx="6400800" cy="1098550"/>
          </a:xfrm>
          <a:ln/>
        </p:spPr>
        <p:txBody>
          <a:bodyPr vert="horz" wrap="square" lIns="0" tIns="0" rIns="0" bIns="0" anchor="t">
            <a:spAutoFit/>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endParaRPr lang="zh-CN" altLang="en-US" sz="3600" b="0" dirty="0">
              <a:solidFill>
                <a:schemeClr val="bg1"/>
              </a:solidFill>
              <a:ea typeface="宋体" panose="02010600030101010101" pitchFamily="2" charset="-122"/>
            </a:endParaRPr>
          </a:p>
          <a:p>
            <a:pPr lvl="0"/>
            <a:endParaRPr lang="zh-CN" altLang="en-US" sz="3600" b="0" dirty="0">
              <a:solidFill>
                <a:schemeClr val="bg1"/>
              </a:solidFill>
              <a:ea typeface="宋体" panose="02010600030101010101" pitchFamily="2" charset="-122"/>
            </a:endParaRPr>
          </a:p>
        </p:txBody>
      </p:sp>
      <p:sp>
        <p:nvSpPr>
          <p:cNvPr id="14340" name="Rectangle 7"/>
          <p:cNvSpPr/>
          <p:nvPr/>
        </p:nvSpPr>
        <p:spPr>
          <a:xfrm>
            <a:off x="673100" y="2565400"/>
            <a:ext cx="7859713" cy="3344863"/>
          </a:xfrm>
          <a:prstGeom prst="rect">
            <a:avLst/>
          </a:prstGeom>
          <a:noFill/>
          <a:ln w="9525">
            <a:noFill/>
          </a:ln>
        </p:spPr>
        <p:txBody>
          <a:bodyPr/>
          <a:p>
            <a:pPr eaLnBrk="0" hangingPunct="0">
              <a:lnSpc>
                <a:spcPct val="100000"/>
              </a:lnSpc>
              <a:buNone/>
            </a:pPr>
            <a:r>
              <a:rPr lang="zh-CN" altLang="en-US" b="1" dirty="0">
                <a:latin typeface="Arial" panose="020B0604020202020204" pitchFamily="34" charset="0"/>
              </a:rPr>
              <a:t>综合类院校：北京大学  复旦大学  人民大学等</a:t>
            </a:r>
            <a:endParaRPr lang="zh-CN" altLang="en-US" b="1" dirty="0">
              <a:latin typeface="Arial" panose="020B0604020202020204" pitchFamily="34" charset="0"/>
            </a:endParaRPr>
          </a:p>
          <a:p>
            <a:pPr eaLnBrk="0" hangingPunct="0">
              <a:lnSpc>
                <a:spcPct val="100000"/>
              </a:lnSpc>
              <a:buNone/>
            </a:pPr>
            <a:endParaRPr lang="zh-CN" altLang="en-US" b="1" dirty="0">
              <a:latin typeface="Arial" panose="020B0604020202020204" pitchFamily="34" charset="0"/>
            </a:endParaRPr>
          </a:p>
          <a:p>
            <a:pPr eaLnBrk="0" hangingPunct="0">
              <a:lnSpc>
                <a:spcPct val="100000"/>
              </a:lnSpc>
              <a:buNone/>
            </a:pPr>
            <a:r>
              <a:rPr lang="zh-CN" altLang="en-US" b="1" dirty="0">
                <a:latin typeface="Arial" panose="020B0604020202020204" pitchFamily="34" charset="0"/>
              </a:rPr>
              <a:t>财经类院校：对外经济贸易大学  湖北经济学院等</a:t>
            </a:r>
            <a:endParaRPr lang="zh-CN" altLang="en-US" b="1" dirty="0">
              <a:latin typeface="Arial" panose="020B0604020202020204" pitchFamily="34" charset="0"/>
            </a:endParaRPr>
          </a:p>
          <a:p>
            <a:pPr eaLnBrk="0" hangingPunct="0">
              <a:lnSpc>
                <a:spcPct val="100000"/>
              </a:lnSpc>
              <a:buNone/>
            </a:pPr>
            <a:endParaRPr lang="zh-CN" altLang="en-US" b="1" dirty="0">
              <a:latin typeface="Arial" panose="020B0604020202020204" pitchFamily="34" charset="0"/>
            </a:endParaRPr>
          </a:p>
          <a:p>
            <a:pPr eaLnBrk="0" hangingPunct="0">
              <a:lnSpc>
                <a:spcPct val="100000"/>
              </a:lnSpc>
              <a:buNone/>
            </a:pPr>
            <a:r>
              <a:rPr lang="zh-CN" altLang="en-US" b="1" dirty="0">
                <a:latin typeface="Arial" panose="020B0604020202020204" pitchFamily="34" charset="0"/>
              </a:rPr>
              <a:t>理工类院校：武汉理工大学  山东理工大学等</a:t>
            </a:r>
            <a:endParaRPr lang="zh-CN" altLang="en-US" b="1" dirty="0">
              <a:latin typeface="Arial" panose="020B0604020202020204" pitchFamily="34" charset="0"/>
            </a:endParaRPr>
          </a:p>
          <a:p>
            <a:pPr eaLnBrk="0" hangingPunct="0">
              <a:lnSpc>
                <a:spcPct val="100000"/>
              </a:lnSpc>
              <a:buNone/>
            </a:pPr>
            <a:endParaRPr lang="zh-CN" altLang="en-US" b="1" dirty="0">
              <a:latin typeface="Arial" panose="020B0604020202020204" pitchFamily="34" charset="0"/>
            </a:endParaRPr>
          </a:p>
          <a:p>
            <a:pPr eaLnBrk="0" hangingPunct="0">
              <a:lnSpc>
                <a:spcPct val="100000"/>
              </a:lnSpc>
              <a:buNone/>
            </a:pPr>
            <a:r>
              <a:rPr lang="zh-CN" altLang="en-US" dirty="0">
                <a:latin typeface="Arial" panose="020B0604020202020204" pitchFamily="34" charset="0"/>
              </a:rPr>
              <a:t>联采院校：北京市属、湖南省、广东省</a:t>
            </a:r>
            <a:endParaRPr lang="zh-CN" altLang="en-US"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hape 25600"/>
          <p:cNvSpPr txBox="1">
            <a:spLocks noGrp="1"/>
          </p:cNvSpPr>
          <p:nvPr/>
        </p:nvSpPr>
        <p:spPr>
          <a:xfrm>
            <a:off x="119063" y="6745288"/>
            <a:ext cx="142875" cy="92075"/>
          </a:xfrm>
          <a:prstGeom prst="rect">
            <a:avLst/>
          </a:prstGeom>
          <a:noFill/>
          <a:ln w="9525">
            <a:noFill/>
          </a:ln>
        </p:spPr>
        <p:txBody>
          <a:bodyPr lIns="0" tIns="0" rIns="0" bIns="0">
            <a:spAutoFit/>
          </a:bodyPr>
          <a:p>
            <a:pPr algn="l">
              <a:lnSpc>
                <a:spcPct val="100000"/>
              </a:lnSpc>
              <a:buNone/>
            </a:pPr>
            <a:fld id="{9A0DB2DC-4C9A-4742-B13C-FB6460FD3503}" type="slidenum">
              <a:rPr lang="zh-CN" altLang="en-US" sz="600" dirty="0">
                <a:solidFill>
                  <a:srgbClr val="000099"/>
                </a:solidFill>
                <a:latin typeface="Arial" panose="020B0604020202020204" pitchFamily="34" charset="0"/>
              </a:rPr>
            </a:fld>
            <a:endParaRPr lang="zh-CN" altLang="en-US" sz="600" dirty="0">
              <a:solidFill>
                <a:srgbClr val="000099"/>
              </a:solidFill>
              <a:latin typeface="Arial" panose="020B0604020202020204" pitchFamily="34" charset="0"/>
            </a:endParaRPr>
          </a:p>
        </p:txBody>
      </p:sp>
      <p:sp>
        <p:nvSpPr>
          <p:cNvPr id="15363" name="Shape 25601"/>
          <p:cNvSpPr txBox="1">
            <a:spLocks noGrp="1"/>
          </p:cNvSpPr>
          <p:nvPr/>
        </p:nvSpPr>
        <p:spPr>
          <a:xfrm>
            <a:off x="285750" y="6742113"/>
            <a:ext cx="3198813" cy="92075"/>
          </a:xfrm>
          <a:prstGeom prst="rect">
            <a:avLst/>
          </a:prstGeom>
          <a:noFill/>
          <a:ln w="9525">
            <a:noFill/>
          </a:ln>
        </p:spPr>
        <p:txBody>
          <a:bodyPr lIns="0" tIns="0" rIns="0" bIns="0">
            <a:spAutoFit/>
          </a:bodyPr>
          <a:p>
            <a:pPr algn="l">
              <a:lnSpc>
                <a:spcPct val="100000"/>
              </a:lnSpc>
              <a:buNone/>
            </a:pPr>
            <a:r>
              <a:rPr lang="en-US" altLang="zh-CN" sz="600" dirty="0">
                <a:solidFill>
                  <a:srgbClr val="000099"/>
                </a:solidFill>
                <a:latin typeface="Arial" panose="020B0604020202020204" pitchFamily="34" charset="0"/>
              </a:rPr>
              <a:t>Document number</a:t>
            </a:r>
            <a:endParaRPr lang="zh-CN" altLang="en-US" sz="600" dirty="0">
              <a:solidFill>
                <a:srgbClr val="000099"/>
              </a:solidFill>
              <a:latin typeface="Arial" panose="020B0604020202020204" pitchFamily="34" charset="0"/>
            </a:endParaRPr>
          </a:p>
        </p:txBody>
      </p:sp>
      <p:sp>
        <p:nvSpPr>
          <p:cNvPr id="15364" name="Shape 622593"/>
          <p:cNvSpPr>
            <a:spLocks noGrp="1"/>
          </p:cNvSpPr>
          <p:nvPr>
            <p:ph type="title"/>
          </p:nvPr>
        </p:nvSpPr>
        <p:spPr>
          <a:xfrm>
            <a:off x="869950" y="2232025"/>
            <a:ext cx="7880350" cy="661988"/>
          </a:xfrm>
          <a:ln/>
        </p:spPr>
        <p:txBody>
          <a:bodyPr vert="horz" wrap="square" lIns="0" tIns="0" rIns="0" bIns="0" anchor="t"/>
          <a:p>
            <a:pPr marL="0" indent="0" algn="ctr" defTabSz="914400" eaLnBrk="1" hangingPunct="1"/>
            <a:r>
              <a:rPr lang="zh-CN" altLang="en-US" sz="4400" dirty="0">
                <a:solidFill>
                  <a:srgbClr val="FF9900"/>
                </a:solidFill>
                <a:latin typeface="楷体_GB2312" pitchFamily="49" charset="-122"/>
                <a:ea typeface="楷体_GB2312" pitchFamily="49" charset="-122"/>
              </a:rPr>
              <a:t>道琼斯公司简介</a:t>
            </a:r>
            <a:br>
              <a:rPr lang="zh-CN" altLang="en-US" sz="4400" dirty="0">
                <a:solidFill>
                  <a:srgbClr val="FF9900"/>
                </a:solidFill>
                <a:latin typeface="楷体_GB2312" pitchFamily="49" charset="-122"/>
                <a:ea typeface="楷体_GB2312" pitchFamily="49" charset="-122"/>
              </a:rPr>
            </a:br>
            <a:br>
              <a:rPr lang="zh-CN" altLang="en-US" sz="4000" dirty="0">
                <a:solidFill>
                  <a:srgbClr val="FF9900"/>
                </a:solidFill>
                <a:latin typeface="楷体_GB2312" pitchFamily="49" charset="-122"/>
                <a:ea typeface="楷体_GB2312" pitchFamily="49" charset="-122"/>
              </a:rPr>
            </a:br>
            <a:r>
              <a:rPr lang="en-US" altLang="zh-CN" sz="4000" dirty="0">
                <a:solidFill>
                  <a:srgbClr val="FF9900"/>
                </a:solidFill>
                <a:latin typeface="楷体_GB2312" pitchFamily="49" charset="-122"/>
                <a:ea typeface="楷体_GB2312" pitchFamily="49" charset="-122"/>
              </a:rPr>
              <a:t>----</a:t>
            </a:r>
            <a:r>
              <a:rPr lang="zh-CN" altLang="en-US" sz="4000" dirty="0">
                <a:solidFill>
                  <a:srgbClr val="FF9900"/>
                </a:solidFill>
                <a:latin typeface="楷体_GB2312" pitchFamily="49" charset="-122"/>
                <a:ea typeface="楷体_GB2312" pitchFamily="49" charset="-122"/>
              </a:rPr>
              <a:t>新华在线是其大陆区独家代理</a:t>
            </a:r>
            <a:endParaRPr lang="zh-CN" altLang="en-US" sz="4000" dirty="0">
              <a:solidFill>
                <a:srgbClr val="FF9900"/>
              </a:solidFill>
              <a:latin typeface="楷体_GB2312" pitchFamily="49" charset="-122"/>
              <a:ea typeface="楷体_GB2312" pitchFamily="49" charset="-122"/>
            </a:endParaRPr>
          </a:p>
        </p:txBody>
      </p:sp>
    </p:spTree>
  </p:cSld>
  <p:clrMapOvr>
    <a:masterClrMapping/>
  </p:clrMapOvr>
</p:sld>
</file>

<file path=ppt/theme/theme1.xml><?xml version="1.0" encoding="utf-8"?>
<a:theme xmlns:a="http://schemas.openxmlformats.org/drawingml/2006/main" name="14_Is_pres_1_10-2002">
  <a:themeElements>
    <a:clrScheme name="Is_pres_1_10-2002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4_Is_pres_1_10-2002">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anchor="t" compatLnSpc="1"/>
      <a:lstStyle>
        <a:defPPr marL="0" marR="0" indent="0" algn="ctr" defTabSz="914400" rtl="0" eaLnBrk="1" fontAlgn="base" latinLnBrk="0" hangingPunct="1">
          <a:lnSpc>
            <a:spcPct val="100000"/>
          </a:lnSpc>
          <a:spcBef>
            <a:spcPct val="0"/>
          </a:spcBef>
          <a:spcAft>
            <a:spcPct val="0"/>
          </a:spcAft>
          <a:buNone/>
          <a:defRPr kumimoji="0" lang="de-DE" sz="1300" b="1" i="0" u="none" strike="noStrike" baseline="0">
            <a:solidFill>
              <a:schemeClr val="tx1">
                <a:alpha val="100000"/>
              </a:schemeClr>
            </a:solidFill>
            <a:effectLst/>
            <a:latin typeface="Arial" panose="020B0604020202020204"/>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anchor="t" compatLnSpc="1"/>
      <a:lstStyle>
        <a:defPPr marL="0" marR="0" indent="0" algn="ctr" defTabSz="914400" rtl="0" eaLnBrk="1" fontAlgn="base" latinLnBrk="0" hangingPunct="1">
          <a:lnSpc>
            <a:spcPct val="100000"/>
          </a:lnSpc>
          <a:spcBef>
            <a:spcPct val="0"/>
          </a:spcBef>
          <a:spcAft>
            <a:spcPct val="0"/>
          </a:spcAft>
          <a:buNone/>
          <a:defRPr kumimoji="0" lang="de-DE" sz="1300" b="1" i="0" u="none" strike="noStrike" baseline="0">
            <a:solidFill>
              <a:schemeClr val="tx1">
                <a:alpha val="100000"/>
              </a:schemeClr>
            </a:solidFill>
            <a:effectLst/>
            <a:latin typeface="Arial" panose="020B0604020202020204"/>
          </a:defRPr>
        </a:defPPr>
      </a:lstStyle>
    </a:lnDef>
  </a:objectDefaults>
  <a:extraClrSchemeLst>
    <a:extraClrScheme>
      <a:clrScheme name="Is_pres_1_10-2002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Is_pres_1_10-2002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Is_pres_1_10-2002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Is_pres_1_10-2002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d:\MSOffice\Templates\RB PPT new templates\Is_pres_1_10-2002.pot</Template>
  <TotalTime>0</TotalTime>
  <Words>6685</Words>
  <Application>WPS 演示</Application>
  <PresentationFormat>全屏显示(4:3)</PresentationFormat>
  <Paragraphs>669</Paragraphs>
  <Slides>71</Slides>
  <Notes>16</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7</vt:i4>
      </vt:variant>
      <vt:variant>
        <vt:lpstr>幻灯片标题</vt:lpstr>
      </vt:variant>
      <vt:variant>
        <vt:i4>71</vt:i4>
      </vt:variant>
    </vt:vector>
  </HeadingPairs>
  <TitlesOfParts>
    <vt:vector size="92" baseType="lpstr">
      <vt:lpstr>Arial</vt:lpstr>
      <vt:lpstr>宋体</vt:lpstr>
      <vt:lpstr>Wingdings</vt:lpstr>
      <vt:lpstr>Times New Roman</vt:lpstr>
      <vt:lpstr>楷体_GB2312</vt:lpstr>
      <vt:lpstr>黑体</vt:lpstr>
      <vt:lpstr>Marlett</vt:lpstr>
      <vt:lpstr>PMingLiU</vt:lpstr>
      <vt:lpstr>微软雅黑</vt:lpstr>
      <vt:lpstr>Arial Unicode MS</vt:lpstr>
      <vt:lpstr>Arial</vt:lpstr>
      <vt:lpstr>新宋体</vt:lpstr>
      <vt:lpstr>MingLiU-ExtB</vt:lpstr>
      <vt:lpstr>14_Is_pres_1_10-2002</vt:lpstr>
      <vt:lpstr>Imaging.Document</vt:lpstr>
      <vt:lpstr>Photoshop.Image.6</vt:lpstr>
      <vt:lpstr>Photoshop.Image.6</vt:lpstr>
      <vt:lpstr>Photoshop.Image.6</vt:lpstr>
      <vt:lpstr>Photoshop.Image.6</vt:lpstr>
      <vt:lpstr>Photoshop.Image.6</vt:lpstr>
      <vt:lpstr>Photoshop.Image.6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Roland Berger &amp;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Leidi Zhang</dc:creator>
  <cp:lastModifiedBy>追风24</cp:lastModifiedBy>
  <cp:revision>769</cp:revision>
  <dcterms:created xsi:type="dcterms:W3CDTF">2004-03-11T01:56:06Z</dcterms:created>
  <dcterms:modified xsi:type="dcterms:W3CDTF">2018-11-02T00:28:06Z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2052-11.1.0.7881</vt:lpwstr>
  </property>
</Properties>
</file>