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916" r:id="rId3"/>
    <p:sldId id="735" r:id="rId4"/>
    <p:sldId id="832" r:id="rId5"/>
    <p:sldId id="299" r:id="rId6"/>
    <p:sldId id="837" r:id="rId7"/>
    <p:sldId id="301" r:id="rId8"/>
    <p:sldId id="569" r:id="rId9"/>
    <p:sldId id="337" r:id="rId10"/>
    <p:sldId id="571" r:id="rId11"/>
    <p:sldId id="609" r:id="rId12"/>
    <p:sldId id="610" r:id="rId13"/>
    <p:sldId id="838" r:id="rId14"/>
    <p:sldId id="373" r:id="rId15"/>
    <p:sldId id="374" r:id="rId16"/>
    <p:sldId id="882" r:id="rId18"/>
    <p:sldId id="883" r:id="rId19"/>
    <p:sldId id="417" r:id="rId20"/>
    <p:sldId id="885" r:id="rId21"/>
    <p:sldId id="455" r:id="rId22"/>
    <p:sldId id="458" r:id="rId23"/>
    <p:sldId id="415" r:id="rId24"/>
    <p:sldId id="416" r:id="rId25"/>
    <p:sldId id="461" r:id="rId26"/>
    <p:sldId id="656" r:id="rId27"/>
    <p:sldId id="657" r:id="rId28"/>
    <p:sldId id="658" r:id="rId29"/>
    <p:sldId id="659" r:id="rId30"/>
    <p:sldId id="466" r:id="rId31"/>
    <p:sldId id="684" r:id="rId32"/>
    <p:sldId id="717" r:id="rId33"/>
    <p:sldId id="546" r:id="rId34"/>
    <p:sldId id="681" r:id="rId35"/>
    <p:sldId id="683" r:id="rId36"/>
    <p:sldId id="543" r:id="rId37"/>
    <p:sldId id="685" r:id="rId38"/>
    <p:sldId id="644" r:id="rId39"/>
    <p:sldId id="468" r:id="rId40"/>
    <p:sldId id="469" r:id="rId41"/>
    <p:sldId id="470" r:id="rId42"/>
    <p:sldId id="542" r:id="rId43"/>
    <p:sldId id="686" r:id="rId44"/>
    <p:sldId id="715" r:id="rId45"/>
    <p:sldId id="646" r:id="rId46"/>
    <p:sldId id="915" r:id="rId4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仝德志" initials="仝德志"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742C"/>
    <a:srgbClr val="2059A6"/>
    <a:srgbClr val="CC00CC"/>
    <a:srgbClr val="FF3399"/>
    <a:srgbClr val="AA3B38"/>
    <a:srgbClr val="773A33"/>
    <a:srgbClr val="6F4434"/>
    <a:srgbClr val="9E4444"/>
    <a:srgbClr val="964D4F"/>
    <a:srgbClr val="FF9B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1" d="100"/>
          <a:sy n="71" d="100"/>
        </p:scale>
        <p:origin x="66" y="168"/>
      </p:cViewPr>
      <p:guideLst>
        <p:guide orient="horz" pos="2402"/>
        <p:guide pos="37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文献综述广义：对某一特定学科或专题的文献进行搜集、整理、分析研究的基础上撰写出的关于某学科或某专题的文献综述。它对相关文献群进行分析研究，概括出该学科或专题的研究现状、动态以及未来发展趋势。</a:t>
            </a:r>
            <a:endParaRPr lang="zh-CN" altLang="en-US"/>
          </a:p>
          <a:p>
            <a:r>
              <a:rPr lang="zh-CN" altLang="en-US"/>
              <a:t>狭义：文献综述是对某一时期内的某一学科或专题研究成果或技术成就进行系统的较全面的分析研究，进而归纳整理进行综合叙述，认为文献综述“叙而不议”、“陈而不述”，只是客观地压缩和综合已有的研究成果，并把它作为情报研究或情报综合的一种表现形式</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zh-CN" altLang="en-US"/>
              <a:t>是一个集统计数据资源整合、多维度统计指标快捷检索、数据深度挖掘分析及决策支持研究等功能于一体的汇集中国国民经济与社会发展统计数据的大型统计资料数据库，文献资源覆盖了我国经济社会发展的32个领域/行业，囊括了我国所有中央级、省级及其主要地市级统计年鉴和各类统计资料（普查资料、调查资料、历史统计资料汇编等），并实时出版了国家统计局及各部委最新经济运行数据进度指标16830个、国民经济行业运行指标58110个。</a:t>
            </a:r>
            <a:endParaRPr lang="zh-CN" altLang="en-US"/>
          </a:p>
          <a:p>
            <a:r>
              <a:rPr lang="zh-CN" altLang="en-US"/>
              <a:t>《中国经济社会大数据研究平台》通过与中国统计出版社及各统计年鉴编辑单位合作，依托同方知网的网络出版平台，将中国境内的权威统计年鉴（资料）进行大规模数字化和整合出版，不仅集成了普通电子数据库的主要优点，每个统计报表还提供Excel格式下载，让统计数据的利用发挥到最大的效益；更重要的是，它贴近社科类（尤其是经济类）用户的实际使用需求，基于数据挖掘分析技术IDMETM（Intelligent Data Mining and Extracting），针对用户的研究和决策课题，提供方便快捷的一站式数据分析服务。</a:t>
            </a:r>
            <a:endParaRPr lang="zh-CN" altLang="en-US"/>
          </a:p>
          <a:p>
            <a:r>
              <a:rPr lang="en-US" altLang="zh-CN"/>
              <a:t>本库还收录了国家统计局实时发布的各种经济运行进度数据累计达1300余万笔，弥补了统计年鉴资源出版滞后的缺点</a:t>
            </a:r>
            <a:endParaRPr lang="en-US" altLang="zh-CN"/>
          </a:p>
          <a:p>
            <a:r>
              <a:rPr lang="en-US" altLang="zh-CN"/>
              <a:t>本库出版的全部统计年鉴全文数据内容得到中国统计出版社独家授权</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直角三角形 6"/>
          <p:cNvSpPr/>
          <p:nvPr/>
        </p:nvSpPr>
        <p:spPr>
          <a:xfrm flipV="1">
            <a:off x="-1" y="-1"/>
            <a:ext cx="4332849" cy="6858000"/>
          </a:xfrm>
          <a:prstGeom prst="rtTriangle">
            <a:avLst/>
          </a:prstGeom>
          <a:solidFill>
            <a:srgbClr val="E90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5"/>
          <p:cNvSpPr/>
          <p:nvPr/>
        </p:nvSpPr>
        <p:spPr>
          <a:xfrm rot="3889513" flipH="1" flipV="1">
            <a:off x="6561705" y="-3562451"/>
            <a:ext cx="3358335" cy="7128454"/>
          </a:xfrm>
          <a:custGeom>
            <a:avLst/>
            <a:gdLst>
              <a:gd name="connsiteX0" fmla="*/ 0 w 4290810"/>
              <a:gd name="connsiteY0" fmla="*/ 6993157 h 6993157"/>
              <a:gd name="connsiteX1" fmla="*/ 0 w 4290810"/>
              <a:gd name="connsiteY1" fmla="*/ 0 h 6993157"/>
              <a:gd name="connsiteX2" fmla="*/ 4290810 w 4290810"/>
              <a:gd name="connsiteY2" fmla="*/ 6993157 h 6993157"/>
              <a:gd name="connsiteX3" fmla="*/ 0 w 4290810"/>
              <a:gd name="connsiteY3" fmla="*/ 6993157 h 6993157"/>
              <a:gd name="connsiteX0-1" fmla="*/ 0 w 4356635"/>
              <a:gd name="connsiteY0-2" fmla="*/ 6993157 h 6993157"/>
              <a:gd name="connsiteX1-3" fmla="*/ 0 w 4356635"/>
              <a:gd name="connsiteY1-4" fmla="*/ 0 h 6993157"/>
              <a:gd name="connsiteX2-5" fmla="*/ 4356635 w 4356635"/>
              <a:gd name="connsiteY2-6" fmla="*/ 6853111 h 6993157"/>
              <a:gd name="connsiteX3-7" fmla="*/ 0 w 4356635"/>
              <a:gd name="connsiteY3-8" fmla="*/ 6993157 h 6993157"/>
              <a:gd name="connsiteX0-9" fmla="*/ 0 w 4667167"/>
              <a:gd name="connsiteY0-10" fmla="*/ 7422333 h 7422333"/>
              <a:gd name="connsiteX1-11" fmla="*/ 310532 w 4667167"/>
              <a:gd name="connsiteY1-12" fmla="*/ 0 h 7422333"/>
              <a:gd name="connsiteX2-13" fmla="*/ 4667167 w 4667167"/>
              <a:gd name="connsiteY2-14" fmla="*/ 6853111 h 7422333"/>
              <a:gd name="connsiteX3-15" fmla="*/ 0 w 4667167"/>
              <a:gd name="connsiteY3-16" fmla="*/ 7422333 h 7422333"/>
              <a:gd name="connsiteX0-17" fmla="*/ 0 w 4667167"/>
              <a:gd name="connsiteY0-18" fmla="*/ 2631627 h 2631627"/>
              <a:gd name="connsiteX1-19" fmla="*/ 3095081 w 4667167"/>
              <a:gd name="connsiteY1-20" fmla="*/ 0 h 2631627"/>
              <a:gd name="connsiteX2-21" fmla="*/ 4667167 w 4667167"/>
              <a:gd name="connsiteY2-22" fmla="*/ 2062405 h 2631627"/>
              <a:gd name="connsiteX3-23" fmla="*/ 0 w 4667167"/>
              <a:gd name="connsiteY3-24" fmla="*/ 2631627 h 2631627"/>
              <a:gd name="connsiteX0-25" fmla="*/ 263254 w 3358335"/>
              <a:gd name="connsiteY0-26" fmla="*/ 2631627 h 7128454"/>
              <a:gd name="connsiteX1-27" fmla="*/ 3358335 w 3358335"/>
              <a:gd name="connsiteY1-28" fmla="*/ 0 h 7128454"/>
              <a:gd name="connsiteX2-29" fmla="*/ 0 w 3358335"/>
              <a:gd name="connsiteY2-30" fmla="*/ 7128454 h 7128454"/>
              <a:gd name="connsiteX3-31" fmla="*/ 263254 w 3358335"/>
              <a:gd name="connsiteY3-32" fmla="*/ 2631627 h 7128454"/>
            </a:gdLst>
            <a:ahLst/>
            <a:cxnLst>
              <a:cxn ang="0">
                <a:pos x="connsiteX0-1" y="connsiteY0-2"/>
              </a:cxn>
              <a:cxn ang="0">
                <a:pos x="connsiteX1-3" y="connsiteY1-4"/>
              </a:cxn>
              <a:cxn ang="0">
                <a:pos x="connsiteX2-5" y="connsiteY2-6"/>
              </a:cxn>
              <a:cxn ang="0">
                <a:pos x="connsiteX3-7" y="connsiteY3-8"/>
              </a:cxn>
            </a:cxnLst>
            <a:rect l="l" t="t" r="r" b="b"/>
            <a:pathLst>
              <a:path w="3358335" h="7128454">
                <a:moveTo>
                  <a:pt x="263254" y="2631627"/>
                </a:moveTo>
                <a:lnTo>
                  <a:pt x="3358335" y="0"/>
                </a:lnTo>
                <a:lnTo>
                  <a:pt x="0" y="7128454"/>
                </a:lnTo>
                <a:lnTo>
                  <a:pt x="263254" y="2631627"/>
                </a:lnTo>
                <a:close/>
              </a:path>
            </a:pathLst>
          </a:cu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flipV="1">
            <a:off x="-17871" y="-14068"/>
            <a:ext cx="4332849" cy="6858000"/>
          </a:xfrm>
          <a:prstGeom prst="rtTriangle">
            <a:avLst/>
          </a:prstGeom>
          <a:gradFill>
            <a:gsLst>
              <a:gs pos="0">
                <a:srgbClr val="0F2437"/>
              </a:gs>
              <a:gs pos="100000">
                <a:srgbClr val="284D7A"/>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3889513" flipH="1" flipV="1">
            <a:off x="143291" y="-282765"/>
            <a:ext cx="4649292" cy="7422333"/>
          </a:xfrm>
          <a:custGeom>
            <a:avLst/>
            <a:gdLst>
              <a:gd name="connsiteX0" fmla="*/ 4649292 w 4649292"/>
              <a:gd name="connsiteY0" fmla="*/ 6824994 h 7422333"/>
              <a:gd name="connsiteX1" fmla="*/ 4634186 w 4649292"/>
              <a:gd name="connsiteY1" fmla="*/ 6857133 h 7422333"/>
              <a:gd name="connsiteX2" fmla="*/ 0 w 4649292"/>
              <a:gd name="connsiteY2" fmla="*/ 7422333 h 7422333"/>
              <a:gd name="connsiteX3" fmla="*/ 310532 w 4649292"/>
              <a:gd name="connsiteY3" fmla="*/ 0 h 7422333"/>
            </a:gdLst>
            <a:ahLst/>
            <a:cxnLst>
              <a:cxn ang="0">
                <a:pos x="connsiteX0" y="connsiteY0"/>
              </a:cxn>
              <a:cxn ang="0">
                <a:pos x="connsiteX1" y="connsiteY1"/>
              </a:cxn>
              <a:cxn ang="0">
                <a:pos x="connsiteX2" y="connsiteY2"/>
              </a:cxn>
              <a:cxn ang="0">
                <a:pos x="connsiteX3" y="connsiteY3"/>
              </a:cxn>
            </a:cxnLst>
            <a:rect l="l" t="t" r="r" b="b"/>
            <a:pathLst>
              <a:path w="4649292" h="7422333">
                <a:moveTo>
                  <a:pt x="4649292" y="6824994"/>
                </a:moveTo>
                <a:lnTo>
                  <a:pt x="4634186" y="6857133"/>
                </a:lnTo>
                <a:lnTo>
                  <a:pt x="0" y="7422333"/>
                </a:lnTo>
                <a:lnTo>
                  <a:pt x="310532" y="0"/>
                </a:lnTo>
                <a:close/>
              </a:path>
            </a:pathLst>
          </a:cu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5"/>
          <p:cNvSpPr/>
          <p:nvPr/>
        </p:nvSpPr>
        <p:spPr>
          <a:xfrm rot="3889513">
            <a:off x="4150818" y="209083"/>
            <a:ext cx="4667167" cy="2631627"/>
          </a:xfrm>
          <a:custGeom>
            <a:avLst/>
            <a:gdLst>
              <a:gd name="connsiteX0" fmla="*/ 0 w 4290810"/>
              <a:gd name="connsiteY0" fmla="*/ 6993157 h 6993157"/>
              <a:gd name="connsiteX1" fmla="*/ 0 w 4290810"/>
              <a:gd name="connsiteY1" fmla="*/ 0 h 6993157"/>
              <a:gd name="connsiteX2" fmla="*/ 4290810 w 4290810"/>
              <a:gd name="connsiteY2" fmla="*/ 6993157 h 6993157"/>
              <a:gd name="connsiteX3" fmla="*/ 0 w 4290810"/>
              <a:gd name="connsiteY3" fmla="*/ 6993157 h 6993157"/>
              <a:gd name="connsiteX0-1" fmla="*/ 0 w 4356635"/>
              <a:gd name="connsiteY0-2" fmla="*/ 6993157 h 6993157"/>
              <a:gd name="connsiteX1-3" fmla="*/ 0 w 4356635"/>
              <a:gd name="connsiteY1-4" fmla="*/ 0 h 6993157"/>
              <a:gd name="connsiteX2-5" fmla="*/ 4356635 w 4356635"/>
              <a:gd name="connsiteY2-6" fmla="*/ 6853111 h 6993157"/>
              <a:gd name="connsiteX3-7" fmla="*/ 0 w 4356635"/>
              <a:gd name="connsiteY3-8" fmla="*/ 6993157 h 6993157"/>
              <a:gd name="connsiteX0-9" fmla="*/ 0 w 4667167"/>
              <a:gd name="connsiteY0-10" fmla="*/ 7422333 h 7422333"/>
              <a:gd name="connsiteX1-11" fmla="*/ 310532 w 4667167"/>
              <a:gd name="connsiteY1-12" fmla="*/ 0 h 7422333"/>
              <a:gd name="connsiteX2-13" fmla="*/ 4667167 w 4667167"/>
              <a:gd name="connsiteY2-14" fmla="*/ 6853111 h 7422333"/>
              <a:gd name="connsiteX3-15" fmla="*/ 0 w 4667167"/>
              <a:gd name="connsiteY3-16" fmla="*/ 7422333 h 7422333"/>
              <a:gd name="connsiteX0-17" fmla="*/ 0 w 4667167"/>
              <a:gd name="connsiteY0-18" fmla="*/ 2631627 h 2631627"/>
              <a:gd name="connsiteX1-19" fmla="*/ 3095081 w 4667167"/>
              <a:gd name="connsiteY1-20" fmla="*/ 0 h 2631627"/>
              <a:gd name="connsiteX2-21" fmla="*/ 4667167 w 4667167"/>
              <a:gd name="connsiteY2-22" fmla="*/ 2062405 h 2631627"/>
              <a:gd name="connsiteX3-23" fmla="*/ 0 w 4667167"/>
              <a:gd name="connsiteY3-24" fmla="*/ 2631627 h 2631627"/>
            </a:gdLst>
            <a:ahLst/>
            <a:cxnLst>
              <a:cxn ang="0">
                <a:pos x="connsiteX0-1" y="connsiteY0-2"/>
              </a:cxn>
              <a:cxn ang="0">
                <a:pos x="connsiteX1-3" y="connsiteY1-4"/>
              </a:cxn>
              <a:cxn ang="0">
                <a:pos x="connsiteX2-5" y="connsiteY2-6"/>
              </a:cxn>
              <a:cxn ang="0">
                <a:pos x="connsiteX3-7" y="connsiteY3-8"/>
              </a:cxn>
            </a:cxnLst>
            <a:rect l="l" t="t" r="r" b="b"/>
            <a:pathLst>
              <a:path w="4667167" h="2631627">
                <a:moveTo>
                  <a:pt x="0" y="2631627"/>
                </a:moveTo>
                <a:lnTo>
                  <a:pt x="3095081" y="0"/>
                </a:lnTo>
                <a:lnTo>
                  <a:pt x="4667167" y="2062405"/>
                </a:lnTo>
                <a:lnTo>
                  <a:pt x="0" y="2631627"/>
                </a:lnTo>
                <a:close/>
              </a:path>
            </a:pathLst>
          </a:custGeom>
          <a:gradFill>
            <a:gsLst>
              <a:gs pos="0">
                <a:srgbClr val="0F2437"/>
              </a:gs>
              <a:gs pos="100000">
                <a:srgbClr val="284D7A"/>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5252556" y="4737433"/>
            <a:ext cx="6716087" cy="919945"/>
          </a:xfrm>
        </p:spPr>
        <p:txBody>
          <a:bodyPr anchor="ctr">
            <a:normAutofit/>
          </a:bodyPr>
          <a:lstStyle>
            <a:lvl1pPr algn="ctr">
              <a:defRPr sz="4400"/>
            </a:lvl1pPr>
          </a:lstStyle>
          <a:p>
            <a:r>
              <a:rPr lang="zh-CN" altLang="en-US" dirty="0" smtClean="0"/>
              <a:t>编辑标题</a:t>
            </a:r>
            <a:endParaRPr lang="zh-CN" altLang="en-US" dirty="0"/>
          </a:p>
        </p:txBody>
      </p:sp>
      <p:sp>
        <p:nvSpPr>
          <p:cNvPr id="4" name="日期占位符 3"/>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55320C-EE8D-4A48-AEB9-94443C137EC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55320C-EE8D-4A48-AEB9-94443C137EC7}" type="slidenum">
              <a:rPr lang="zh-CN" altLang="en-US" smtClean="0"/>
            </a:fld>
            <a:endParaRPr lang="zh-CN" altLang="en-US"/>
          </a:p>
        </p:txBody>
      </p:sp>
      <p:sp>
        <p:nvSpPr>
          <p:cNvPr id="7" name="内容占位符 6"/>
          <p:cNvSpPr>
            <a:spLocks noGrp="1"/>
          </p:cNvSpPr>
          <p:nvPr>
            <p:ph sz="quarter" idx="13"/>
          </p:nvPr>
        </p:nvSpPr>
        <p:spPr>
          <a:xfrm>
            <a:off x="838200" y="571500"/>
            <a:ext cx="10382250" cy="55435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55320C-EE8D-4A48-AEB9-94443C137EC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任意多边形 6"/>
          <p:cNvSpPr/>
          <p:nvPr/>
        </p:nvSpPr>
        <p:spPr>
          <a:xfrm>
            <a:off x="4039835" y="-3498"/>
            <a:ext cx="3991106" cy="787747"/>
          </a:xfrm>
          <a:custGeom>
            <a:avLst/>
            <a:gdLst>
              <a:gd name="connsiteX0" fmla="*/ 0 w 6165821"/>
              <a:gd name="connsiteY0" fmla="*/ 0 h 1216983"/>
              <a:gd name="connsiteX1" fmla="*/ 6165821 w 6165821"/>
              <a:gd name="connsiteY1" fmla="*/ 0 h 1216983"/>
              <a:gd name="connsiteX2" fmla="*/ 5459970 w 6165821"/>
              <a:gd name="connsiteY2" fmla="*/ 1216983 h 1216983"/>
              <a:gd name="connsiteX3" fmla="*/ 0 w 6165821"/>
              <a:gd name="connsiteY3" fmla="*/ 1216983 h 1216983"/>
            </a:gdLst>
            <a:ahLst/>
            <a:cxnLst>
              <a:cxn ang="0">
                <a:pos x="connsiteX0" y="connsiteY0"/>
              </a:cxn>
              <a:cxn ang="0">
                <a:pos x="connsiteX1" y="connsiteY1"/>
              </a:cxn>
              <a:cxn ang="0">
                <a:pos x="connsiteX2" y="connsiteY2"/>
              </a:cxn>
              <a:cxn ang="0">
                <a:pos x="connsiteX3" y="connsiteY3"/>
              </a:cxn>
            </a:cxnLst>
            <a:rect l="l" t="t" r="r" b="b"/>
            <a:pathLst>
              <a:path w="6165821" h="1216983">
                <a:moveTo>
                  <a:pt x="0" y="0"/>
                </a:moveTo>
                <a:lnTo>
                  <a:pt x="6165821" y="0"/>
                </a:lnTo>
                <a:lnTo>
                  <a:pt x="5459970" y="1216983"/>
                </a:lnTo>
                <a:lnTo>
                  <a:pt x="0" y="1216983"/>
                </a:lnTo>
                <a:close/>
              </a:path>
            </a:pathLst>
          </a:cu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3686192" y="-14068"/>
            <a:ext cx="926048" cy="798318"/>
          </a:xfrm>
          <a:prstGeom prst="triangle">
            <a:avLst/>
          </a:pr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3223168" y="-3498"/>
            <a:ext cx="926048" cy="798318"/>
          </a:xfrm>
          <a:prstGeom prst="triangle">
            <a:avLst/>
          </a:pr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8035070" y="-3498"/>
            <a:ext cx="926048" cy="798318"/>
          </a:xfrm>
          <a:prstGeom prst="triangle">
            <a:avLst/>
          </a:pr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4333876" y="68580"/>
            <a:ext cx="3238170" cy="625175"/>
          </a:xfrm>
        </p:spPr>
        <p:txBody>
          <a:bodyPr>
            <a:normAutofit/>
          </a:bodyPr>
          <a:lstStyle>
            <a:lvl1pPr algn="ctr">
              <a:defRPr sz="2200">
                <a:solidFill>
                  <a:schemeClr val="bg1"/>
                </a:solidFill>
              </a:defRPr>
            </a:lvl1pPr>
          </a:lstStyle>
          <a:p>
            <a:r>
              <a:rPr lang="zh-CN" altLang="en-US" dirty="0" smtClean="0"/>
              <a:t>编辑标题</a:t>
            </a:r>
            <a:endParaRPr lang="zh-CN" altLang="en-US" dirty="0"/>
          </a:p>
        </p:txBody>
      </p:sp>
      <p:sp>
        <p:nvSpPr>
          <p:cNvPr id="3" name="内容占位符 2"/>
          <p:cNvSpPr>
            <a:spLocks noGrp="1"/>
          </p:cNvSpPr>
          <p:nvPr>
            <p:ph idx="1"/>
          </p:nvPr>
        </p:nvSpPr>
        <p:spPr>
          <a:xfrm>
            <a:off x="838200" y="1390650"/>
            <a:ext cx="10515600" cy="478631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55320C-EE8D-4A48-AEB9-94443C137EC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直角三角形 6"/>
          <p:cNvSpPr/>
          <p:nvPr/>
        </p:nvSpPr>
        <p:spPr>
          <a:xfrm rot="10800000" flipH="1" flipV="1">
            <a:off x="0" y="1955409"/>
            <a:ext cx="4009286" cy="4916659"/>
          </a:xfrm>
          <a:prstGeom prst="rtTriangle">
            <a:avLst/>
          </a:prstGeom>
          <a:gradFill>
            <a:gsLst>
              <a:gs pos="0">
                <a:srgbClr val="0F2437"/>
              </a:gs>
              <a:gs pos="100000">
                <a:srgbClr val="284D7A"/>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1"/>
          <p:cNvSpPr/>
          <p:nvPr/>
        </p:nvSpPr>
        <p:spPr>
          <a:xfrm rot="20282389" flipV="1">
            <a:off x="341455" y="458837"/>
            <a:ext cx="5570361" cy="3869928"/>
          </a:xfrm>
          <a:custGeom>
            <a:avLst/>
            <a:gdLst>
              <a:gd name="connsiteX0" fmla="*/ 0 w 8257735"/>
              <a:gd name="connsiteY0" fmla="*/ 2700996 h 2700996"/>
              <a:gd name="connsiteX1" fmla="*/ 4300381 w 8257735"/>
              <a:gd name="connsiteY1" fmla="*/ 0 h 2700996"/>
              <a:gd name="connsiteX2" fmla="*/ 8257735 w 8257735"/>
              <a:gd name="connsiteY2" fmla="*/ 2700996 h 2700996"/>
              <a:gd name="connsiteX3" fmla="*/ 0 w 8257735"/>
              <a:gd name="connsiteY3" fmla="*/ 2700996 h 2700996"/>
              <a:gd name="connsiteX0-1" fmla="*/ 0 w 8257735"/>
              <a:gd name="connsiteY0-2" fmla="*/ 3488224 h 3488224"/>
              <a:gd name="connsiteX1-3" fmla="*/ 5575622 w 8257735"/>
              <a:gd name="connsiteY1-4" fmla="*/ 0 h 3488224"/>
              <a:gd name="connsiteX2-5" fmla="*/ 8257735 w 8257735"/>
              <a:gd name="connsiteY2-6" fmla="*/ 3488224 h 3488224"/>
              <a:gd name="connsiteX3-7" fmla="*/ 0 w 8257735"/>
              <a:gd name="connsiteY3-8" fmla="*/ 3488224 h 3488224"/>
              <a:gd name="connsiteX0-9" fmla="*/ 0 w 5575622"/>
              <a:gd name="connsiteY0-10" fmla="*/ 3488224 h 3867403"/>
              <a:gd name="connsiteX1-11" fmla="*/ 5575622 w 5575622"/>
              <a:gd name="connsiteY1-12" fmla="*/ 0 h 3867403"/>
              <a:gd name="connsiteX2-13" fmla="*/ 4345538 w 5575622"/>
              <a:gd name="connsiteY2-14" fmla="*/ 3867403 h 3867403"/>
              <a:gd name="connsiteX3-15" fmla="*/ 0 w 5575622"/>
              <a:gd name="connsiteY3-16" fmla="*/ 3488224 h 3867403"/>
              <a:gd name="connsiteX0-17" fmla="*/ 0 w 5575622"/>
              <a:gd name="connsiteY0-18" fmla="*/ 3488224 h 3867403"/>
              <a:gd name="connsiteX1-19" fmla="*/ 5575622 w 5575622"/>
              <a:gd name="connsiteY1-20" fmla="*/ 0 h 3867403"/>
              <a:gd name="connsiteX2-21" fmla="*/ 4345538 w 5575622"/>
              <a:gd name="connsiteY2-22" fmla="*/ 3867403 h 3867403"/>
              <a:gd name="connsiteX3-23" fmla="*/ 0 w 5575622"/>
              <a:gd name="connsiteY3-24" fmla="*/ 3488224 h 3867403"/>
              <a:gd name="connsiteX0-25" fmla="*/ 0 w 5575622"/>
              <a:gd name="connsiteY0-26" fmla="*/ 3488224 h 3867403"/>
              <a:gd name="connsiteX1-27" fmla="*/ 5575622 w 5575622"/>
              <a:gd name="connsiteY1-28" fmla="*/ 0 h 3867403"/>
              <a:gd name="connsiteX2-29" fmla="*/ 4345538 w 5575622"/>
              <a:gd name="connsiteY2-30" fmla="*/ 3867403 h 3867403"/>
              <a:gd name="connsiteX3-31" fmla="*/ 0 w 5575622"/>
              <a:gd name="connsiteY3-32" fmla="*/ 3488224 h 3867403"/>
              <a:gd name="connsiteX0-33" fmla="*/ 0 w 5531220"/>
              <a:gd name="connsiteY0-34" fmla="*/ 3485488 h 3864667"/>
              <a:gd name="connsiteX1-35" fmla="*/ 5531220 w 5531220"/>
              <a:gd name="connsiteY1-36" fmla="*/ 0 h 3864667"/>
              <a:gd name="connsiteX2-37" fmla="*/ 4345538 w 5531220"/>
              <a:gd name="connsiteY2-38" fmla="*/ 3864667 h 3864667"/>
              <a:gd name="connsiteX3-39" fmla="*/ 0 w 5531220"/>
              <a:gd name="connsiteY3-40" fmla="*/ 3485488 h 3864667"/>
              <a:gd name="connsiteX0-41" fmla="*/ 0 w 5544267"/>
              <a:gd name="connsiteY0-42" fmla="*/ 3490749 h 3869928"/>
              <a:gd name="connsiteX1-43" fmla="*/ 5544267 w 5544267"/>
              <a:gd name="connsiteY1-44" fmla="*/ 0 h 3869928"/>
              <a:gd name="connsiteX2-45" fmla="*/ 4345538 w 5544267"/>
              <a:gd name="connsiteY2-46" fmla="*/ 3869928 h 3869928"/>
              <a:gd name="connsiteX3-47" fmla="*/ 0 w 5544267"/>
              <a:gd name="connsiteY3-48" fmla="*/ 3490749 h 3869928"/>
              <a:gd name="connsiteX0-49" fmla="*/ 0 w 5570361"/>
              <a:gd name="connsiteY0-50" fmla="*/ 3501271 h 3869928"/>
              <a:gd name="connsiteX1-51" fmla="*/ 5570361 w 5570361"/>
              <a:gd name="connsiteY1-52" fmla="*/ 0 h 3869928"/>
              <a:gd name="connsiteX2-53" fmla="*/ 4371632 w 5570361"/>
              <a:gd name="connsiteY2-54" fmla="*/ 3869928 h 3869928"/>
              <a:gd name="connsiteX3-55" fmla="*/ 0 w 5570361"/>
              <a:gd name="connsiteY3-56" fmla="*/ 3501271 h 3869928"/>
            </a:gdLst>
            <a:ahLst/>
            <a:cxnLst>
              <a:cxn ang="0">
                <a:pos x="connsiteX0-1" y="connsiteY0-2"/>
              </a:cxn>
              <a:cxn ang="0">
                <a:pos x="connsiteX1-3" y="connsiteY1-4"/>
              </a:cxn>
              <a:cxn ang="0">
                <a:pos x="connsiteX2-5" y="connsiteY2-6"/>
              </a:cxn>
              <a:cxn ang="0">
                <a:pos x="connsiteX3-7" y="connsiteY3-8"/>
              </a:cxn>
            </a:cxnLst>
            <a:rect l="l" t="t" r="r" b="b"/>
            <a:pathLst>
              <a:path w="5570361" h="3869928">
                <a:moveTo>
                  <a:pt x="0" y="3501271"/>
                </a:moveTo>
                <a:lnTo>
                  <a:pt x="5570361" y="0"/>
                </a:lnTo>
                <a:lnTo>
                  <a:pt x="4371632" y="3869928"/>
                </a:lnTo>
                <a:lnTo>
                  <a:pt x="0" y="3501271"/>
                </a:lnTo>
                <a:close/>
              </a:path>
            </a:pathLst>
          </a:cu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5"/>
          <p:cNvSpPr/>
          <p:nvPr/>
        </p:nvSpPr>
        <p:spPr>
          <a:xfrm rot="6838803" flipV="1">
            <a:off x="436654" y="690738"/>
            <a:ext cx="4414336" cy="6343020"/>
          </a:xfrm>
          <a:custGeom>
            <a:avLst/>
            <a:gdLst>
              <a:gd name="connsiteX0" fmla="*/ 0 w 9741512"/>
              <a:gd name="connsiteY0" fmla="*/ 2284174 h 2284174"/>
              <a:gd name="connsiteX1" fmla="*/ 5073087 w 9741512"/>
              <a:gd name="connsiteY1" fmla="*/ 0 h 2284174"/>
              <a:gd name="connsiteX2" fmla="*/ 9741512 w 9741512"/>
              <a:gd name="connsiteY2" fmla="*/ 2284174 h 2284174"/>
              <a:gd name="connsiteX3" fmla="*/ 0 w 9741512"/>
              <a:gd name="connsiteY3" fmla="*/ 2284174 h 2284174"/>
              <a:gd name="connsiteX0-1" fmla="*/ 0 w 9741512"/>
              <a:gd name="connsiteY0-2" fmla="*/ 2398464 h 2398464"/>
              <a:gd name="connsiteX1-3" fmla="*/ 5383852 w 9741512"/>
              <a:gd name="connsiteY1-4" fmla="*/ 0 h 2398464"/>
              <a:gd name="connsiteX2-5" fmla="*/ 9741512 w 9741512"/>
              <a:gd name="connsiteY2-6" fmla="*/ 2398464 h 2398464"/>
              <a:gd name="connsiteX3-7" fmla="*/ 0 w 9741512"/>
              <a:gd name="connsiteY3-8" fmla="*/ 2398464 h 2398464"/>
              <a:gd name="connsiteX0-9" fmla="*/ 0 w 9724276"/>
              <a:gd name="connsiteY0-10" fmla="*/ 2398464 h 2398464"/>
              <a:gd name="connsiteX1-11" fmla="*/ 5383852 w 9724276"/>
              <a:gd name="connsiteY1-12" fmla="*/ 0 h 2398464"/>
              <a:gd name="connsiteX2-13" fmla="*/ 9724276 w 9724276"/>
              <a:gd name="connsiteY2-14" fmla="*/ 2292723 h 2398464"/>
              <a:gd name="connsiteX3-15" fmla="*/ 0 w 9724276"/>
              <a:gd name="connsiteY3-16" fmla="*/ 2398464 h 2398464"/>
              <a:gd name="connsiteX0-17" fmla="*/ 0 w 9673565"/>
              <a:gd name="connsiteY0-18" fmla="*/ 2398464 h 2398464"/>
              <a:gd name="connsiteX1-19" fmla="*/ 5383852 w 9673565"/>
              <a:gd name="connsiteY1-20" fmla="*/ 0 h 2398464"/>
              <a:gd name="connsiteX2-21" fmla="*/ 9673565 w 9673565"/>
              <a:gd name="connsiteY2-22" fmla="*/ 2291631 h 2398464"/>
              <a:gd name="connsiteX3-23" fmla="*/ 0 w 9673565"/>
              <a:gd name="connsiteY3-24" fmla="*/ 2398464 h 2398464"/>
              <a:gd name="connsiteX0-25" fmla="*/ 0 w 9649825"/>
              <a:gd name="connsiteY0-26" fmla="*/ 2398464 h 2398464"/>
              <a:gd name="connsiteX1-27" fmla="*/ 5383852 w 9649825"/>
              <a:gd name="connsiteY1-28" fmla="*/ 0 h 2398464"/>
              <a:gd name="connsiteX2-29" fmla="*/ 9649825 w 9649825"/>
              <a:gd name="connsiteY2-30" fmla="*/ 2306731 h 2398464"/>
              <a:gd name="connsiteX3-31" fmla="*/ 0 w 9649825"/>
              <a:gd name="connsiteY3-32" fmla="*/ 2398464 h 2398464"/>
              <a:gd name="connsiteX0-33" fmla="*/ 0 w 9657375"/>
              <a:gd name="connsiteY0-34" fmla="*/ 2386594 h 2386594"/>
              <a:gd name="connsiteX1-35" fmla="*/ 5391402 w 9657375"/>
              <a:gd name="connsiteY1-36" fmla="*/ 0 h 2386594"/>
              <a:gd name="connsiteX2-37" fmla="*/ 9657375 w 9657375"/>
              <a:gd name="connsiteY2-38" fmla="*/ 2306731 h 2386594"/>
              <a:gd name="connsiteX3-39" fmla="*/ 0 w 9657375"/>
              <a:gd name="connsiteY3-40" fmla="*/ 2386594 h 2386594"/>
              <a:gd name="connsiteX0-41" fmla="*/ 0 w 9657375"/>
              <a:gd name="connsiteY0-42" fmla="*/ 2366082 h 2366082"/>
              <a:gd name="connsiteX1-43" fmla="*/ 5437791 w 9657375"/>
              <a:gd name="connsiteY1-44" fmla="*/ 0 h 2366082"/>
              <a:gd name="connsiteX2-45" fmla="*/ 9657375 w 9657375"/>
              <a:gd name="connsiteY2-46" fmla="*/ 2286219 h 2366082"/>
              <a:gd name="connsiteX3-47" fmla="*/ 0 w 9657375"/>
              <a:gd name="connsiteY3-48" fmla="*/ 2366082 h 2366082"/>
              <a:gd name="connsiteX0-49" fmla="*/ 0 w 9657375"/>
              <a:gd name="connsiteY0-50" fmla="*/ 5892252 h 5892252"/>
              <a:gd name="connsiteX1-51" fmla="*/ 5285955 w 9657375"/>
              <a:gd name="connsiteY1-52" fmla="*/ 0 h 5892252"/>
              <a:gd name="connsiteX2-53" fmla="*/ 9657375 w 9657375"/>
              <a:gd name="connsiteY2-54" fmla="*/ 5812389 h 5892252"/>
              <a:gd name="connsiteX3-55" fmla="*/ 0 w 9657375"/>
              <a:gd name="connsiteY3-56" fmla="*/ 5892252 h 5892252"/>
              <a:gd name="connsiteX0-57" fmla="*/ 0 w 9596882"/>
              <a:gd name="connsiteY0-58" fmla="*/ 5892252 h 5892252"/>
              <a:gd name="connsiteX1-59" fmla="*/ 5285955 w 9596882"/>
              <a:gd name="connsiteY1-60" fmla="*/ 0 h 5892252"/>
              <a:gd name="connsiteX2-61" fmla="*/ 9596882 w 9596882"/>
              <a:gd name="connsiteY2-62" fmla="*/ 5763141 h 5892252"/>
              <a:gd name="connsiteX3-63" fmla="*/ 0 w 9596882"/>
              <a:gd name="connsiteY3-64" fmla="*/ 5892252 h 5892252"/>
              <a:gd name="connsiteX0-65" fmla="*/ 0 w 9532095"/>
              <a:gd name="connsiteY0-66" fmla="*/ 6005217 h 6005217"/>
              <a:gd name="connsiteX1-67" fmla="*/ 5221168 w 9532095"/>
              <a:gd name="connsiteY1-68" fmla="*/ 0 h 6005217"/>
              <a:gd name="connsiteX2-69" fmla="*/ 9532095 w 9532095"/>
              <a:gd name="connsiteY2-70" fmla="*/ 5763141 h 6005217"/>
              <a:gd name="connsiteX3-71" fmla="*/ 0 w 9532095"/>
              <a:gd name="connsiteY3-72" fmla="*/ 6005217 h 6005217"/>
              <a:gd name="connsiteX0-73" fmla="*/ 0 w 9538598"/>
              <a:gd name="connsiteY0-74" fmla="*/ 6005217 h 6005217"/>
              <a:gd name="connsiteX1-75" fmla="*/ 5221168 w 9538598"/>
              <a:gd name="connsiteY1-76" fmla="*/ 0 h 6005217"/>
              <a:gd name="connsiteX2-77" fmla="*/ 9538599 w 9538598"/>
              <a:gd name="connsiteY2-78" fmla="*/ 5718252 h 6005217"/>
              <a:gd name="connsiteX3-79" fmla="*/ 0 w 9538598"/>
              <a:gd name="connsiteY3-80" fmla="*/ 6005217 h 6005217"/>
              <a:gd name="connsiteX0-81" fmla="*/ 0 w 6679425"/>
              <a:gd name="connsiteY0-82" fmla="*/ 6435892 h 6435892"/>
              <a:gd name="connsiteX1-83" fmla="*/ 2361994 w 6679425"/>
              <a:gd name="connsiteY1-84" fmla="*/ 0 h 6435892"/>
              <a:gd name="connsiteX2-85" fmla="*/ 6679425 w 6679425"/>
              <a:gd name="connsiteY2-86" fmla="*/ 5718252 h 6435892"/>
              <a:gd name="connsiteX3-87" fmla="*/ 0 w 6679425"/>
              <a:gd name="connsiteY3-88" fmla="*/ 6435892 h 6435892"/>
            </a:gdLst>
            <a:ahLst/>
            <a:cxnLst>
              <a:cxn ang="0">
                <a:pos x="connsiteX0-1" y="connsiteY0-2"/>
              </a:cxn>
              <a:cxn ang="0">
                <a:pos x="connsiteX1-3" y="connsiteY1-4"/>
              </a:cxn>
              <a:cxn ang="0">
                <a:pos x="connsiteX2-5" y="connsiteY2-6"/>
              </a:cxn>
              <a:cxn ang="0">
                <a:pos x="connsiteX3-7" y="connsiteY3-8"/>
              </a:cxn>
            </a:cxnLst>
            <a:rect l="l" t="t" r="r" b="b"/>
            <a:pathLst>
              <a:path w="6679425" h="6435892">
                <a:moveTo>
                  <a:pt x="0" y="6435892"/>
                </a:moveTo>
                <a:lnTo>
                  <a:pt x="2361994" y="0"/>
                </a:lnTo>
                <a:lnTo>
                  <a:pt x="6679425" y="5718252"/>
                </a:lnTo>
                <a:lnTo>
                  <a:pt x="0" y="6435892"/>
                </a:lnTo>
                <a:close/>
              </a:path>
            </a:pathLst>
          </a:custGeom>
          <a:gradFill>
            <a:gsLst>
              <a:gs pos="0">
                <a:srgbClr val="0F2437"/>
              </a:gs>
              <a:gs pos="100000">
                <a:srgbClr val="284D7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rot="10800000" flipH="1">
            <a:off x="-18188" y="-2"/>
            <a:ext cx="3914939" cy="1983541"/>
          </a:xfrm>
          <a:prstGeom prst="rtTriangle">
            <a:avLst/>
          </a:prstGeom>
          <a:gradFill>
            <a:gsLst>
              <a:gs pos="0">
                <a:srgbClr val="0F2437"/>
              </a:gs>
              <a:gs pos="100000">
                <a:srgbClr val="284D7A"/>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2"/>
          <p:cNvSpPr/>
          <p:nvPr/>
        </p:nvSpPr>
        <p:spPr>
          <a:xfrm flipV="1">
            <a:off x="3868614" y="1"/>
            <a:ext cx="8323386" cy="3151162"/>
          </a:xfrm>
          <a:custGeom>
            <a:avLst/>
            <a:gdLst>
              <a:gd name="connsiteX0" fmla="*/ 0 w 8323386"/>
              <a:gd name="connsiteY0" fmla="*/ 2700996 h 2700996"/>
              <a:gd name="connsiteX1" fmla="*/ 2203117 w 8323386"/>
              <a:gd name="connsiteY1" fmla="*/ 0 h 2700996"/>
              <a:gd name="connsiteX2" fmla="*/ 8323386 w 8323386"/>
              <a:gd name="connsiteY2" fmla="*/ 2700996 h 2700996"/>
              <a:gd name="connsiteX3" fmla="*/ 0 w 8323386"/>
              <a:gd name="connsiteY3" fmla="*/ 2700996 h 2700996"/>
              <a:gd name="connsiteX0-1" fmla="*/ 0 w 8323386"/>
              <a:gd name="connsiteY0-2" fmla="*/ 3123027 h 3123027"/>
              <a:gd name="connsiteX1-3" fmla="*/ 2554809 w 8323386"/>
              <a:gd name="connsiteY1-4" fmla="*/ 0 h 3123027"/>
              <a:gd name="connsiteX2-5" fmla="*/ 8323386 w 8323386"/>
              <a:gd name="connsiteY2-6" fmla="*/ 3123027 h 3123027"/>
              <a:gd name="connsiteX3-7" fmla="*/ 0 w 8323386"/>
              <a:gd name="connsiteY3-8" fmla="*/ 3123027 h 3123027"/>
              <a:gd name="connsiteX0-9" fmla="*/ 0 w 8323386"/>
              <a:gd name="connsiteY0-10" fmla="*/ 3123027 h 3123027"/>
              <a:gd name="connsiteX1-11" fmla="*/ 2526674 w 8323386"/>
              <a:gd name="connsiteY1-12" fmla="*/ 0 h 3123027"/>
              <a:gd name="connsiteX2-13" fmla="*/ 8323386 w 8323386"/>
              <a:gd name="connsiteY2-14" fmla="*/ 3123027 h 3123027"/>
              <a:gd name="connsiteX3-15" fmla="*/ 0 w 8323386"/>
              <a:gd name="connsiteY3-16" fmla="*/ 3123027 h 3123027"/>
              <a:gd name="connsiteX0-17" fmla="*/ 0 w 8323386"/>
              <a:gd name="connsiteY0-18" fmla="*/ 3165230 h 3165230"/>
              <a:gd name="connsiteX1-19" fmla="*/ 2512606 w 8323386"/>
              <a:gd name="connsiteY1-20" fmla="*/ 0 h 3165230"/>
              <a:gd name="connsiteX2-21" fmla="*/ 8323386 w 8323386"/>
              <a:gd name="connsiteY2-22" fmla="*/ 3165230 h 3165230"/>
              <a:gd name="connsiteX3-23" fmla="*/ 0 w 8323386"/>
              <a:gd name="connsiteY3-24" fmla="*/ 3165230 h 3165230"/>
              <a:gd name="connsiteX0-25" fmla="*/ 0 w 8323386"/>
              <a:gd name="connsiteY0-26" fmla="*/ 3151162 h 3151162"/>
              <a:gd name="connsiteX1-27" fmla="*/ 2498538 w 8323386"/>
              <a:gd name="connsiteY1-28" fmla="*/ 0 h 3151162"/>
              <a:gd name="connsiteX2-29" fmla="*/ 8323386 w 8323386"/>
              <a:gd name="connsiteY2-30" fmla="*/ 3151162 h 3151162"/>
              <a:gd name="connsiteX3-31" fmla="*/ 0 w 8323386"/>
              <a:gd name="connsiteY3-32" fmla="*/ 3151162 h 3151162"/>
              <a:gd name="connsiteX0-33" fmla="*/ 0 w 8323386"/>
              <a:gd name="connsiteY0-34" fmla="*/ 3151162 h 3151162"/>
              <a:gd name="connsiteX1-35" fmla="*/ 2526673 w 8323386"/>
              <a:gd name="connsiteY1-36" fmla="*/ 0 h 3151162"/>
              <a:gd name="connsiteX2-37" fmla="*/ 8323386 w 8323386"/>
              <a:gd name="connsiteY2-38" fmla="*/ 3151162 h 3151162"/>
              <a:gd name="connsiteX3-39" fmla="*/ 0 w 8323386"/>
              <a:gd name="connsiteY3-40" fmla="*/ 3151162 h 3151162"/>
            </a:gdLst>
            <a:ahLst/>
            <a:cxnLst>
              <a:cxn ang="0">
                <a:pos x="connsiteX0-1" y="connsiteY0-2"/>
              </a:cxn>
              <a:cxn ang="0">
                <a:pos x="connsiteX1-3" y="connsiteY1-4"/>
              </a:cxn>
              <a:cxn ang="0">
                <a:pos x="connsiteX2-5" y="connsiteY2-6"/>
              </a:cxn>
              <a:cxn ang="0">
                <a:pos x="connsiteX3-7" y="connsiteY3-8"/>
              </a:cxn>
            </a:cxnLst>
            <a:rect l="l" t="t" r="r" b="b"/>
            <a:pathLst>
              <a:path w="8323386" h="3151162">
                <a:moveTo>
                  <a:pt x="0" y="3151162"/>
                </a:moveTo>
                <a:lnTo>
                  <a:pt x="2526673" y="0"/>
                </a:lnTo>
                <a:lnTo>
                  <a:pt x="8323386" y="3151162"/>
                </a:lnTo>
                <a:lnTo>
                  <a:pt x="0" y="3151162"/>
                </a:lnTo>
                <a:close/>
              </a:path>
            </a:pathLst>
          </a:cu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rot="5400000">
            <a:off x="8588375" y="2488471"/>
            <a:ext cx="0" cy="4680000"/>
          </a:xfrm>
          <a:prstGeom prst="line">
            <a:avLst/>
          </a:prstGeom>
          <a:ln w="12700">
            <a:solidFill>
              <a:srgbClr val="244770"/>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nvPr>
        </p:nvSpPr>
        <p:spPr>
          <a:xfrm>
            <a:off x="6248375" y="3898288"/>
            <a:ext cx="4680000" cy="854687"/>
          </a:xfrm>
        </p:spPr>
        <p:txBody>
          <a:bodyPr anchor="b">
            <a:normAutofit/>
          </a:bodyPr>
          <a:lstStyle>
            <a:lvl1pPr algn="ctr">
              <a:defRPr sz="320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6248375" y="4881538"/>
            <a:ext cx="4680000" cy="1144612"/>
          </a:xfrm>
        </p:spPr>
        <p:txBody>
          <a:bodyPr>
            <a:normAutofit/>
          </a:bodyPr>
          <a:lstStyle>
            <a:lvl1pPr marL="0" indent="0" algn="ctr">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55320C-EE8D-4A48-AEB9-94443C137EC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任意多边形 7"/>
          <p:cNvSpPr/>
          <p:nvPr/>
        </p:nvSpPr>
        <p:spPr>
          <a:xfrm>
            <a:off x="4039835" y="-3498"/>
            <a:ext cx="3991106" cy="787747"/>
          </a:xfrm>
          <a:custGeom>
            <a:avLst/>
            <a:gdLst>
              <a:gd name="connsiteX0" fmla="*/ 0 w 6165821"/>
              <a:gd name="connsiteY0" fmla="*/ 0 h 1216983"/>
              <a:gd name="connsiteX1" fmla="*/ 6165821 w 6165821"/>
              <a:gd name="connsiteY1" fmla="*/ 0 h 1216983"/>
              <a:gd name="connsiteX2" fmla="*/ 5459970 w 6165821"/>
              <a:gd name="connsiteY2" fmla="*/ 1216983 h 1216983"/>
              <a:gd name="connsiteX3" fmla="*/ 0 w 6165821"/>
              <a:gd name="connsiteY3" fmla="*/ 1216983 h 1216983"/>
            </a:gdLst>
            <a:ahLst/>
            <a:cxnLst>
              <a:cxn ang="0">
                <a:pos x="connsiteX0" y="connsiteY0"/>
              </a:cxn>
              <a:cxn ang="0">
                <a:pos x="connsiteX1" y="connsiteY1"/>
              </a:cxn>
              <a:cxn ang="0">
                <a:pos x="connsiteX2" y="connsiteY2"/>
              </a:cxn>
              <a:cxn ang="0">
                <a:pos x="connsiteX3" y="connsiteY3"/>
              </a:cxn>
            </a:cxnLst>
            <a:rect l="l" t="t" r="r" b="b"/>
            <a:pathLst>
              <a:path w="6165821" h="1216983">
                <a:moveTo>
                  <a:pt x="0" y="0"/>
                </a:moveTo>
                <a:lnTo>
                  <a:pt x="6165821" y="0"/>
                </a:lnTo>
                <a:lnTo>
                  <a:pt x="5459970" y="1216983"/>
                </a:lnTo>
                <a:lnTo>
                  <a:pt x="0" y="1216983"/>
                </a:lnTo>
                <a:close/>
              </a:path>
            </a:pathLst>
          </a:cu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3686192" y="-14068"/>
            <a:ext cx="926048" cy="798318"/>
          </a:xfrm>
          <a:prstGeom prst="triangle">
            <a:avLst/>
          </a:pr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3223168" y="-3498"/>
            <a:ext cx="926048" cy="798318"/>
          </a:xfrm>
          <a:prstGeom prst="triangle">
            <a:avLst/>
          </a:pr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V="1">
            <a:off x="8035070" y="-3498"/>
            <a:ext cx="926048" cy="798318"/>
          </a:xfrm>
          <a:prstGeom prst="triangle">
            <a:avLst/>
          </a:pr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4333876" y="85725"/>
            <a:ext cx="3238170" cy="598511"/>
          </a:xfrm>
        </p:spPr>
        <p:txBody>
          <a:bodyPr>
            <a:normAutofit/>
          </a:bodyPr>
          <a:lstStyle>
            <a:lvl1pPr algn="ctr">
              <a:defRPr sz="2200">
                <a:solidFill>
                  <a:schemeClr val="bg1"/>
                </a:solidFill>
              </a:defRPr>
            </a:lvl1pPr>
          </a:lstStyle>
          <a:p>
            <a:r>
              <a:rPr lang="zh-CN" altLang="en-US" dirty="0" smtClean="0"/>
              <a:t>编辑标题</a:t>
            </a:r>
            <a:endParaRPr lang="zh-CN" altLang="en-US" dirty="0"/>
          </a:p>
        </p:txBody>
      </p:sp>
      <p:sp>
        <p:nvSpPr>
          <p:cNvPr id="3" name="内容占位符 2"/>
          <p:cNvSpPr>
            <a:spLocks noGrp="1"/>
          </p:cNvSpPr>
          <p:nvPr>
            <p:ph sz="half" idx="1"/>
          </p:nvPr>
        </p:nvSpPr>
        <p:spPr>
          <a:xfrm>
            <a:off x="838200" y="1244600"/>
            <a:ext cx="5181600" cy="493236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72200" y="1244600"/>
            <a:ext cx="5181600" cy="493236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55320C-EE8D-4A48-AEB9-94443C137EC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55320C-EE8D-4A48-AEB9-94443C137EC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p:nvGrpSpPr>
        <p:grpSpPr>
          <a:xfrm flipH="1" flipV="1">
            <a:off x="352925" y="14068"/>
            <a:ext cx="13062398" cy="8521324"/>
            <a:chOff x="-1243230" y="-1677392"/>
            <a:chExt cx="13062398" cy="8521324"/>
          </a:xfrm>
        </p:grpSpPr>
        <p:sp>
          <p:nvSpPr>
            <p:cNvPr id="7" name="直角三角形 5"/>
            <p:cNvSpPr/>
            <p:nvPr/>
          </p:nvSpPr>
          <p:spPr>
            <a:xfrm rot="3889513" flipH="1" flipV="1">
              <a:off x="6575773" y="-3562451"/>
              <a:ext cx="3358335" cy="7128454"/>
            </a:xfrm>
            <a:custGeom>
              <a:avLst/>
              <a:gdLst>
                <a:gd name="connsiteX0" fmla="*/ 0 w 4290810"/>
                <a:gd name="connsiteY0" fmla="*/ 6993157 h 6993157"/>
                <a:gd name="connsiteX1" fmla="*/ 0 w 4290810"/>
                <a:gd name="connsiteY1" fmla="*/ 0 h 6993157"/>
                <a:gd name="connsiteX2" fmla="*/ 4290810 w 4290810"/>
                <a:gd name="connsiteY2" fmla="*/ 6993157 h 6993157"/>
                <a:gd name="connsiteX3" fmla="*/ 0 w 4290810"/>
                <a:gd name="connsiteY3" fmla="*/ 6993157 h 6993157"/>
                <a:gd name="connsiteX0-1" fmla="*/ 0 w 4356635"/>
                <a:gd name="connsiteY0-2" fmla="*/ 6993157 h 6993157"/>
                <a:gd name="connsiteX1-3" fmla="*/ 0 w 4356635"/>
                <a:gd name="connsiteY1-4" fmla="*/ 0 h 6993157"/>
                <a:gd name="connsiteX2-5" fmla="*/ 4356635 w 4356635"/>
                <a:gd name="connsiteY2-6" fmla="*/ 6853111 h 6993157"/>
                <a:gd name="connsiteX3-7" fmla="*/ 0 w 4356635"/>
                <a:gd name="connsiteY3-8" fmla="*/ 6993157 h 6993157"/>
                <a:gd name="connsiteX0-9" fmla="*/ 0 w 4667167"/>
                <a:gd name="connsiteY0-10" fmla="*/ 7422333 h 7422333"/>
                <a:gd name="connsiteX1-11" fmla="*/ 310532 w 4667167"/>
                <a:gd name="connsiteY1-12" fmla="*/ 0 h 7422333"/>
                <a:gd name="connsiteX2-13" fmla="*/ 4667167 w 4667167"/>
                <a:gd name="connsiteY2-14" fmla="*/ 6853111 h 7422333"/>
                <a:gd name="connsiteX3-15" fmla="*/ 0 w 4667167"/>
                <a:gd name="connsiteY3-16" fmla="*/ 7422333 h 7422333"/>
                <a:gd name="connsiteX0-17" fmla="*/ 0 w 4667167"/>
                <a:gd name="connsiteY0-18" fmla="*/ 2631627 h 2631627"/>
                <a:gd name="connsiteX1-19" fmla="*/ 3095081 w 4667167"/>
                <a:gd name="connsiteY1-20" fmla="*/ 0 h 2631627"/>
                <a:gd name="connsiteX2-21" fmla="*/ 4667167 w 4667167"/>
                <a:gd name="connsiteY2-22" fmla="*/ 2062405 h 2631627"/>
                <a:gd name="connsiteX3-23" fmla="*/ 0 w 4667167"/>
                <a:gd name="connsiteY3-24" fmla="*/ 2631627 h 2631627"/>
                <a:gd name="connsiteX0-25" fmla="*/ 263254 w 3358335"/>
                <a:gd name="connsiteY0-26" fmla="*/ 2631627 h 7128454"/>
                <a:gd name="connsiteX1-27" fmla="*/ 3358335 w 3358335"/>
                <a:gd name="connsiteY1-28" fmla="*/ 0 h 7128454"/>
                <a:gd name="connsiteX2-29" fmla="*/ 0 w 3358335"/>
                <a:gd name="connsiteY2-30" fmla="*/ 7128454 h 7128454"/>
                <a:gd name="connsiteX3-31" fmla="*/ 263254 w 3358335"/>
                <a:gd name="connsiteY3-32" fmla="*/ 2631627 h 7128454"/>
              </a:gdLst>
              <a:ahLst/>
              <a:cxnLst>
                <a:cxn ang="0">
                  <a:pos x="connsiteX0-1" y="connsiteY0-2"/>
                </a:cxn>
                <a:cxn ang="0">
                  <a:pos x="connsiteX1-3" y="connsiteY1-4"/>
                </a:cxn>
                <a:cxn ang="0">
                  <a:pos x="connsiteX2-5" y="connsiteY2-6"/>
                </a:cxn>
                <a:cxn ang="0">
                  <a:pos x="connsiteX3-7" y="connsiteY3-8"/>
                </a:cxn>
              </a:cxnLst>
              <a:rect l="l" t="t" r="r" b="b"/>
              <a:pathLst>
                <a:path w="3358335" h="7128454">
                  <a:moveTo>
                    <a:pt x="263254" y="2631627"/>
                  </a:moveTo>
                  <a:lnTo>
                    <a:pt x="3358335" y="0"/>
                  </a:lnTo>
                  <a:lnTo>
                    <a:pt x="0" y="7128454"/>
                  </a:lnTo>
                  <a:lnTo>
                    <a:pt x="263254" y="2631627"/>
                  </a:lnTo>
                  <a:close/>
                </a:path>
              </a:pathLst>
            </a:custGeom>
            <a:gradFill>
              <a:gsLst>
                <a:gs pos="0">
                  <a:srgbClr val="0F2437"/>
                </a:gs>
                <a:gs pos="100000">
                  <a:srgbClr val="284D7A"/>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V="1">
              <a:off x="-17871" y="-14068"/>
              <a:ext cx="4332849" cy="6858000"/>
            </a:xfrm>
            <a:prstGeom prst="rtTriangle">
              <a:avLst/>
            </a:pr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3889513" flipH="1" flipV="1">
              <a:off x="143291" y="-282765"/>
              <a:ext cx="4649292" cy="7422333"/>
            </a:xfrm>
            <a:custGeom>
              <a:avLst/>
              <a:gdLst>
                <a:gd name="connsiteX0" fmla="*/ 4649292 w 4649292"/>
                <a:gd name="connsiteY0" fmla="*/ 6824994 h 7422333"/>
                <a:gd name="connsiteX1" fmla="*/ 4634186 w 4649292"/>
                <a:gd name="connsiteY1" fmla="*/ 6857133 h 7422333"/>
                <a:gd name="connsiteX2" fmla="*/ 0 w 4649292"/>
                <a:gd name="connsiteY2" fmla="*/ 7422333 h 7422333"/>
                <a:gd name="connsiteX3" fmla="*/ 310532 w 4649292"/>
                <a:gd name="connsiteY3" fmla="*/ 0 h 7422333"/>
              </a:gdLst>
              <a:ahLst/>
              <a:cxnLst>
                <a:cxn ang="0">
                  <a:pos x="connsiteX0" y="connsiteY0"/>
                </a:cxn>
                <a:cxn ang="0">
                  <a:pos x="connsiteX1" y="connsiteY1"/>
                </a:cxn>
                <a:cxn ang="0">
                  <a:pos x="connsiteX2" y="connsiteY2"/>
                </a:cxn>
                <a:cxn ang="0">
                  <a:pos x="connsiteX3" y="connsiteY3"/>
                </a:cxn>
              </a:cxnLst>
              <a:rect l="l" t="t" r="r" b="b"/>
              <a:pathLst>
                <a:path w="4649292" h="7422333">
                  <a:moveTo>
                    <a:pt x="4649292" y="6824994"/>
                  </a:moveTo>
                  <a:lnTo>
                    <a:pt x="4634186" y="6857133"/>
                  </a:lnTo>
                  <a:lnTo>
                    <a:pt x="0" y="7422333"/>
                  </a:lnTo>
                  <a:lnTo>
                    <a:pt x="310532" y="0"/>
                  </a:lnTo>
                  <a:close/>
                </a:path>
              </a:pathLst>
            </a:custGeom>
            <a:gradFill>
              <a:gsLst>
                <a:gs pos="0">
                  <a:srgbClr val="0F2437"/>
                </a:gs>
                <a:gs pos="100000">
                  <a:srgbClr val="284D7A"/>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5"/>
            <p:cNvSpPr/>
            <p:nvPr/>
          </p:nvSpPr>
          <p:spPr>
            <a:xfrm rot="3889513">
              <a:off x="4164886" y="209083"/>
              <a:ext cx="4667167" cy="2631627"/>
            </a:xfrm>
            <a:custGeom>
              <a:avLst/>
              <a:gdLst>
                <a:gd name="connsiteX0" fmla="*/ 0 w 4290810"/>
                <a:gd name="connsiteY0" fmla="*/ 6993157 h 6993157"/>
                <a:gd name="connsiteX1" fmla="*/ 0 w 4290810"/>
                <a:gd name="connsiteY1" fmla="*/ 0 h 6993157"/>
                <a:gd name="connsiteX2" fmla="*/ 4290810 w 4290810"/>
                <a:gd name="connsiteY2" fmla="*/ 6993157 h 6993157"/>
                <a:gd name="connsiteX3" fmla="*/ 0 w 4290810"/>
                <a:gd name="connsiteY3" fmla="*/ 6993157 h 6993157"/>
                <a:gd name="connsiteX0-1" fmla="*/ 0 w 4356635"/>
                <a:gd name="connsiteY0-2" fmla="*/ 6993157 h 6993157"/>
                <a:gd name="connsiteX1-3" fmla="*/ 0 w 4356635"/>
                <a:gd name="connsiteY1-4" fmla="*/ 0 h 6993157"/>
                <a:gd name="connsiteX2-5" fmla="*/ 4356635 w 4356635"/>
                <a:gd name="connsiteY2-6" fmla="*/ 6853111 h 6993157"/>
                <a:gd name="connsiteX3-7" fmla="*/ 0 w 4356635"/>
                <a:gd name="connsiteY3-8" fmla="*/ 6993157 h 6993157"/>
                <a:gd name="connsiteX0-9" fmla="*/ 0 w 4667167"/>
                <a:gd name="connsiteY0-10" fmla="*/ 7422333 h 7422333"/>
                <a:gd name="connsiteX1-11" fmla="*/ 310532 w 4667167"/>
                <a:gd name="connsiteY1-12" fmla="*/ 0 h 7422333"/>
                <a:gd name="connsiteX2-13" fmla="*/ 4667167 w 4667167"/>
                <a:gd name="connsiteY2-14" fmla="*/ 6853111 h 7422333"/>
                <a:gd name="connsiteX3-15" fmla="*/ 0 w 4667167"/>
                <a:gd name="connsiteY3-16" fmla="*/ 7422333 h 7422333"/>
                <a:gd name="connsiteX0-17" fmla="*/ 0 w 4667167"/>
                <a:gd name="connsiteY0-18" fmla="*/ 2631627 h 2631627"/>
                <a:gd name="connsiteX1-19" fmla="*/ 3095081 w 4667167"/>
                <a:gd name="connsiteY1-20" fmla="*/ 0 h 2631627"/>
                <a:gd name="connsiteX2-21" fmla="*/ 4667167 w 4667167"/>
                <a:gd name="connsiteY2-22" fmla="*/ 2062405 h 2631627"/>
                <a:gd name="connsiteX3-23" fmla="*/ 0 w 4667167"/>
                <a:gd name="connsiteY3-24" fmla="*/ 2631627 h 2631627"/>
              </a:gdLst>
              <a:ahLst/>
              <a:cxnLst>
                <a:cxn ang="0">
                  <a:pos x="connsiteX0-1" y="connsiteY0-2"/>
                </a:cxn>
                <a:cxn ang="0">
                  <a:pos x="connsiteX1-3" y="connsiteY1-4"/>
                </a:cxn>
                <a:cxn ang="0">
                  <a:pos x="connsiteX2-5" y="connsiteY2-6"/>
                </a:cxn>
                <a:cxn ang="0">
                  <a:pos x="connsiteX3-7" y="connsiteY3-8"/>
                </a:cxn>
              </a:cxnLst>
              <a:rect l="l" t="t" r="r" b="b"/>
              <a:pathLst>
                <a:path w="4667167" h="2631627">
                  <a:moveTo>
                    <a:pt x="0" y="2631627"/>
                  </a:moveTo>
                  <a:lnTo>
                    <a:pt x="3095081" y="0"/>
                  </a:lnTo>
                  <a:lnTo>
                    <a:pt x="4667167" y="2062405"/>
                  </a:lnTo>
                  <a:lnTo>
                    <a:pt x="0" y="2631627"/>
                  </a:lnTo>
                  <a:close/>
                </a:path>
              </a:pathLst>
            </a:cu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nvPr>
        </p:nvSpPr>
        <p:spPr>
          <a:xfrm>
            <a:off x="749300" y="1106016"/>
            <a:ext cx="5949950" cy="1325563"/>
          </a:xfrm>
        </p:spPr>
        <p:txBody>
          <a:bodyPr>
            <a:normAutofit/>
          </a:bodyPr>
          <a:lstStyle>
            <a:lvl1pPr algn="ctr">
              <a:defRPr sz="6600"/>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55320C-EE8D-4A48-AEB9-94443C137EC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4"/>
          <p:cNvSpPr/>
          <p:nvPr/>
        </p:nvSpPr>
        <p:spPr>
          <a:xfrm>
            <a:off x="4039835" y="-3498"/>
            <a:ext cx="3991106" cy="787747"/>
          </a:xfrm>
          <a:custGeom>
            <a:avLst/>
            <a:gdLst>
              <a:gd name="connsiteX0" fmla="*/ 0 w 6165821"/>
              <a:gd name="connsiteY0" fmla="*/ 0 h 1216983"/>
              <a:gd name="connsiteX1" fmla="*/ 6165821 w 6165821"/>
              <a:gd name="connsiteY1" fmla="*/ 0 h 1216983"/>
              <a:gd name="connsiteX2" fmla="*/ 5459970 w 6165821"/>
              <a:gd name="connsiteY2" fmla="*/ 1216983 h 1216983"/>
              <a:gd name="connsiteX3" fmla="*/ 0 w 6165821"/>
              <a:gd name="connsiteY3" fmla="*/ 1216983 h 1216983"/>
            </a:gdLst>
            <a:ahLst/>
            <a:cxnLst>
              <a:cxn ang="0">
                <a:pos x="connsiteX0" y="connsiteY0"/>
              </a:cxn>
              <a:cxn ang="0">
                <a:pos x="connsiteX1" y="connsiteY1"/>
              </a:cxn>
              <a:cxn ang="0">
                <a:pos x="connsiteX2" y="connsiteY2"/>
              </a:cxn>
              <a:cxn ang="0">
                <a:pos x="connsiteX3" y="connsiteY3"/>
              </a:cxn>
            </a:cxnLst>
            <a:rect l="l" t="t" r="r" b="b"/>
            <a:pathLst>
              <a:path w="6165821" h="1216983">
                <a:moveTo>
                  <a:pt x="0" y="0"/>
                </a:moveTo>
                <a:lnTo>
                  <a:pt x="6165821" y="0"/>
                </a:lnTo>
                <a:lnTo>
                  <a:pt x="5459970" y="1216983"/>
                </a:lnTo>
                <a:lnTo>
                  <a:pt x="0" y="1216983"/>
                </a:lnTo>
                <a:close/>
              </a:path>
            </a:pathLst>
          </a:cu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3686192" y="-14068"/>
            <a:ext cx="926048" cy="798318"/>
          </a:xfrm>
          <a:prstGeom prst="triangle">
            <a:avLst/>
          </a:pr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3223168" y="-3498"/>
            <a:ext cx="926048" cy="798318"/>
          </a:xfrm>
          <a:prstGeom prst="triangle">
            <a:avLst/>
          </a:pr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8035070" y="-3498"/>
            <a:ext cx="926048" cy="798318"/>
          </a:xfrm>
          <a:prstGeom prst="triangle">
            <a:avLst/>
          </a:prstGeom>
          <a:gradFill>
            <a:gsLst>
              <a:gs pos="0">
                <a:srgbClr val="0F2437"/>
              </a:gs>
              <a:gs pos="100000">
                <a:srgbClr val="284D7A"/>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55320C-EE8D-4A48-AEB9-94443C137EC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55320C-EE8D-4A48-AEB9-94443C137EC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753600" y="365125"/>
            <a:ext cx="16002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199" y="365125"/>
            <a:ext cx="8727831"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6700F1-3B3F-46A2-95F2-4A3EC646683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55320C-EE8D-4A48-AEB9-94443C137EC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62">
              <a:srgbClr val="E3E7E5"/>
            </a:gs>
            <a:gs pos="56000">
              <a:srgbClr val="F7F7F7"/>
            </a:gs>
            <a:gs pos="100000">
              <a:srgbClr val="E3E7E5"/>
            </a:gs>
          </a:gsLst>
          <a:lin ang="108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700F1-3B3F-46A2-95F2-4A3EC646683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5320C-EE8D-4A48-AEB9-94443C137EC7}" type="slidenum">
              <a:rPr lang="zh-CN" altLang="en-US" smtClean="0"/>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xml"/><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xml"/><Relationship Id="rId2" Type="http://schemas.openxmlformats.org/officeDocument/2006/relationships/image" Target="../media/image19.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2.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36.png"/><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8.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0.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31.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32.xml"/><Relationship Id="rId2" Type="http://schemas.openxmlformats.org/officeDocument/2006/relationships/image" Target="../media/image50.png"/><Relationship Id="rId1"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image" Target="../media/image51.png"/></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ags" Target="../tags/tag35.xml"/><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36.xml"/><Relationship Id="rId2" Type="http://schemas.openxmlformats.org/officeDocument/2006/relationships/image" Target="../media/image57.png"/><Relationship Id="rId1" Type="http://schemas.openxmlformats.org/officeDocument/2006/relationships/image" Target="../media/image56.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37.xml"/><Relationship Id="rId2" Type="http://schemas.openxmlformats.org/officeDocument/2006/relationships/image" Target="../media/image59.png"/><Relationship Id="rId1" Type="http://schemas.openxmlformats.org/officeDocument/2006/relationships/image" Target="../media/image5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image" Target="../media/image1.pn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9.xml"/><Relationship Id="rId4" Type="http://schemas.openxmlformats.org/officeDocument/2006/relationships/image" Target="../media/image66.png"/><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0.xml"/><Relationship Id="rId2" Type="http://schemas.openxmlformats.org/officeDocument/2006/relationships/image" Target="../media/image68.png"/><Relationship Id="rId1"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2235" y="1233805"/>
            <a:ext cx="7649210" cy="1106805"/>
          </a:xfrm>
          <a:prstGeom prst="rect">
            <a:avLst/>
          </a:prstGeom>
          <a:noFill/>
        </p:spPr>
        <p:txBody>
          <a:bodyPr wrap="square" rtlCol="0">
            <a:spAutoFit/>
          </a:bodyPr>
          <a:lstStyle/>
          <a:p>
            <a:pPr algn="ctr">
              <a:lnSpc>
                <a:spcPct val="150000"/>
              </a:lnSpc>
            </a:pPr>
            <a:r>
              <a:rPr lang="zh-CN" altLang="en-US" sz="4400" b="1">
                <a:solidFill>
                  <a:schemeClr val="bg1"/>
                </a:solidFill>
                <a:latin typeface="微软雅黑" panose="020B0503020204020204" charset="-122"/>
                <a:ea typeface="微软雅黑" panose="020B0503020204020204" charset="-122"/>
              </a:rPr>
              <a:t>面向知识服务 助力教学科研</a:t>
            </a:r>
            <a:endParaRPr lang="en-US" altLang="zh-CN" sz="3200" b="1">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2759710" y="3751580"/>
            <a:ext cx="2334260" cy="581057"/>
          </a:xfrm>
          <a:prstGeom prst="rect">
            <a:avLst/>
          </a:prstGeom>
          <a:noFill/>
        </p:spPr>
        <p:txBody>
          <a:bodyPr wrap="square" rtlCol="0">
            <a:spAutoFit/>
          </a:bodyPr>
          <a:lstStyle/>
          <a:p>
            <a:pPr algn="ctr">
              <a:lnSpc>
                <a:spcPct val="150000"/>
              </a:lnSpc>
            </a:pPr>
            <a:r>
              <a:rPr lang="zh-CN" altLang="en-US" sz="2400" b="1" dirty="0">
                <a:solidFill>
                  <a:schemeClr val="bg1"/>
                </a:solidFill>
                <a:latin typeface="微软雅黑" panose="020B0503020204020204" charset="-122"/>
                <a:ea typeface="微软雅黑" panose="020B0503020204020204" charset="-122"/>
                <a:sym typeface="+mn-ea"/>
              </a:rPr>
              <a:t>2018</a:t>
            </a:r>
            <a:r>
              <a:rPr lang="zh-CN" altLang="en-US" sz="2400" b="1" dirty="0" smtClean="0">
                <a:solidFill>
                  <a:schemeClr val="bg1"/>
                </a:solidFill>
                <a:latin typeface="微软雅黑" panose="020B0503020204020204" charset="-122"/>
                <a:ea typeface="微软雅黑" panose="020B0503020204020204" charset="-122"/>
                <a:sym typeface="+mn-ea"/>
              </a:rPr>
              <a:t>.</a:t>
            </a:r>
            <a:r>
              <a:rPr lang="en-US" altLang="zh-CN" sz="2400" b="1" smtClean="0">
                <a:solidFill>
                  <a:schemeClr val="bg1"/>
                </a:solidFill>
                <a:latin typeface="微软雅黑" panose="020B0503020204020204" charset="-122"/>
                <a:ea typeface="微软雅黑" panose="020B0503020204020204" charset="-122"/>
                <a:sym typeface="+mn-ea"/>
              </a:rPr>
              <a:t>10</a:t>
            </a:r>
            <a:endParaRPr lang="en-US" altLang="zh-CN" sz="2400" b="1" dirty="0" smtClean="0">
              <a:solidFill>
                <a:schemeClr val="bg1"/>
              </a:solidFill>
              <a:latin typeface="微软雅黑" panose="020B0503020204020204" charset="-122"/>
              <a:ea typeface="微软雅黑" panose="020B0503020204020204" charset="-122"/>
              <a:sym typeface="+mn-ea"/>
            </a:endParaRPr>
          </a:p>
        </p:txBody>
      </p:sp>
      <p:sp>
        <p:nvSpPr>
          <p:cNvPr id="4" name="文本框 3"/>
          <p:cNvSpPr txBox="1"/>
          <p:nvPr/>
        </p:nvSpPr>
        <p:spPr>
          <a:xfrm>
            <a:off x="1112520" y="2642235"/>
            <a:ext cx="5628640" cy="737235"/>
          </a:xfrm>
          <a:prstGeom prst="rect">
            <a:avLst/>
          </a:prstGeom>
          <a:noFill/>
        </p:spPr>
        <p:txBody>
          <a:bodyPr wrap="square" rtlCol="0">
            <a:spAutoFit/>
          </a:bodyPr>
          <a:lstStyle/>
          <a:p>
            <a:pPr algn="ctr">
              <a:lnSpc>
                <a:spcPct val="150000"/>
              </a:lnSpc>
            </a:pPr>
            <a:r>
              <a:rPr lang="en-US" altLang="zh-CN" sz="2800" b="1">
                <a:solidFill>
                  <a:schemeClr val="bg1"/>
                </a:solidFill>
                <a:latin typeface="微软雅黑" panose="020B0503020204020204" charset="-122"/>
                <a:ea typeface="微软雅黑" panose="020B0503020204020204" charset="-122"/>
                <a:sym typeface="+mn-ea"/>
              </a:rPr>
              <a:t>---CNKI</a:t>
            </a:r>
            <a:r>
              <a:rPr lang="zh-CN" altLang="en-US" sz="2800" b="1">
                <a:solidFill>
                  <a:schemeClr val="bg1"/>
                </a:solidFill>
                <a:latin typeface="微软雅黑" panose="020B0503020204020204" charset="-122"/>
                <a:ea typeface="微软雅黑" panose="020B0503020204020204" charset="-122"/>
                <a:sym typeface="+mn-ea"/>
              </a:rPr>
              <a:t>学术资源获取及利用分享</a:t>
            </a:r>
            <a:endParaRPr lang="zh-CN" altLang="en-US" sz="2800" b="1">
              <a:solidFill>
                <a:schemeClr val="bg1"/>
              </a:solidFill>
              <a:latin typeface="微软雅黑" panose="020B0503020204020204" charset="-122"/>
              <a:ea typeface="微软雅黑" panose="020B0503020204020204" charset="-122"/>
              <a:sym typeface="+mn-ea"/>
            </a:endParaRPr>
          </a:p>
        </p:txBody>
      </p:sp>
      <p:pic>
        <p:nvPicPr>
          <p:cNvPr id="9218" name="Picture 2" descr="E:\宣传资料\产品宣传\公司图标\知网LOGO-PNG-1.png"/>
          <p:cNvPicPr>
            <a:picLocks noChangeAspect="1"/>
          </p:cNvPicPr>
          <p:nvPr/>
        </p:nvPicPr>
        <p:blipFill>
          <a:blip r:embed="rId1"/>
          <a:stretch>
            <a:fillRect/>
          </a:stretch>
        </p:blipFill>
        <p:spPr>
          <a:xfrm>
            <a:off x="6117167" y="4144433"/>
            <a:ext cx="5384800" cy="2099733"/>
          </a:xfrm>
          <a:prstGeom prst="rect">
            <a:avLst/>
          </a:prstGeom>
          <a:noFill/>
          <a:ln w="9525">
            <a:noFill/>
          </a:ln>
        </p:spPr>
      </p:pic>
      <p:sp>
        <p:nvSpPr>
          <p:cNvPr id="5" name="文本框 4"/>
          <p:cNvSpPr txBox="1"/>
          <p:nvPr/>
        </p:nvSpPr>
        <p:spPr>
          <a:xfrm>
            <a:off x="2820035" y="4332605"/>
            <a:ext cx="2214245" cy="460375"/>
          </a:xfrm>
          <a:prstGeom prst="rect">
            <a:avLst/>
          </a:prstGeom>
          <a:noFill/>
        </p:spPr>
        <p:txBody>
          <a:bodyPr wrap="square" rtlCol="0">
            <a:spAutoFit/>
          </a:bodyPr>
          <a:p>
            <a:r>
              <a:rPr lang="en-US" altLang="zh-CN">
                <a:solidFill>
                  <a:schemeClr val="bg1"/>
                </a:solidFill>
              </a:rPr>
              <a:t>        </a:t>
            </a:r>
            <a:r>
              <a:rPr lang="zh-CN" altLang="en-US" sz="2400" b="1">
                <a:solidFill>
                  <a:schemeClr val="bg1"/>
                </a:solidFill>
              </a:rPr>
              <a:t>徐振业</a:t>
            </a:r>
            <a:endParaRPr lang="zh-CN" altLang="en-US" sz="2400" b="1">
              <a:solidFill>
                <a:schemeClr val="bg1"/>
              </a:solidFill>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058" y="544407"/>
            <a:ext cx="625475" cy="5499947"/>
          </a:xfrm>
          <a:prstGeom prst="rect">
            <a:avLst/>
          </a:prstGeom>
          <a:noFill/>
        </p:spPr>
        <p:txBody>
          <a:bodyPr vert="eaVert" wrap="square" rtlCol="0">
            <a:spAutoFit/>
          </a:bodyPr>
          <a:lstStyle/>
          <a:p>
            <a:pPr algn="ctr">
              <a:lnSpc>
                <a:spcPct val="90000"/>
              </a:lnSpc>
              <a:buClr>
                <a:srgbClr val="000000"/>
              </a:buClr>
            </a:pPr>
            <a:r>
              <a:rPr lang="zh-CN" altLang="en-US" sz="3200" b="1" dirty="0">
                <a:solidFill>
                  <a:srgbClr val="FC7603"/>
                </a:solidFill>
                <a:latin typeface="微软雅黑" panose="020B0503020204020204" charset="-122"/>
                <a:ea typeface="微软雅黑" panose="020B0503020204020204" charset="-122"/>
                <a:sym typeface="+mn-ea"/>
              </a:rPr>
              <a:t>检 </a:t>
            </a:r>
            <a:r>
              <a:rPr lang="zh-CN" altLang="en-US" sz="3200" b="1" dirty="0">
                <a:solidFill>
                  <a:srgbClr val="FC7603"/>
                </a:solidFill>
                <a:latin typeface="微软雅黑" panose="020B0503020204020204" charset="-122"/>
                <a:ea typeface="微软雅黑" panose="020B0503020204020204" charset="-122"/>
                <a:cs typeface="+mj-cs"/>
                <a:sym typeface="+mn-ea"/>
              </a:rPr>
              <a:t>索 结 果</a:t>
            </a:r>
            <a:r>
              <a:rPr lang="en-US" altLang="zh-CN" sz="3200" dirty="0">
                <a:solidFill>
                  <a:srgbClr val="FC7603"/>
                </a:solidFill>
                <a:latin typeface="微软雅黑" panose="020B0503020204020204" charset="-122"/>
                <a:ea typeface="微软雅黑" panose="020B0503020204020204" charset="-122"/>
                <a:cs typeface="+mj-cs"/>
                <a:sym typeface="+mn-ea"/>
              </a:rPr>
              <a:t>---</a:t>
            </a:r>
            <a:r>
              <a:rPr lang="zh-CN" altLang="en-US" sz="3200" dirty="0">
                <a:solidFill>
                  <a:srgbClr val="0070C0"/>
                </a:solidFill>
                <a:latin typeface="微软雅黑" panose="020B0503020204020204" charset="-122"/>
                <a:ea typeface="微软雅黑" panose="020B0503020204020204" charset="-122"/>
                <a:cs typeface="+mj-cs"/>
                <a:sym typeface="+mn-ea"/>
              </a:rPr>
              <a:t>中 英 文 切 换</a:t>
            </a:r>
            <a:endParaRPr lang="zh-CN" altLang="en-US" sz="3200" dirty="0">
              <a:solidFill>
                <a:srgbClr val="0070C0"/>
              </a:solidFill>
              <a:latin typeface="微软雅黑" panose="020B0503020204020204" charset="-122"/>
              <a:ea typeface="微软雅黑" panose="020B0503020204020204" charset="-122"/>
              <a:cs typeface="+mj-cs"/>
              <a:sym typeface="+mn-ea"/>
            </a:endParaRPr>
          </a:p>
        </p:txBody>
      </p:sp>
      <p:pic>
        <p:nvPicPr>
          <p:cNvPr id="6" name="图片 5"/>
          <p:cNvPicPr>
            <a:picLocks noChangeAspect="1"/>
          </p:cNvPicPr>
          <p:nvPr/>
        </p:nvPicPr>
        <p:blipFill>
          <a:blip r:embed="rId1"/>
          <a:srcRect l="1993" t="735" r="856"/>
          <a:stretch>
            <a:fillRect/>
          </a:stretch>
        </p:blipFill>
        <p:spPr>
          <a:xfrm>
            <a:off x="1195917" y="829734"/>
            <a:ext cx="10109835" cy="6014720"/>
          </a:xfrm>
          <a:prstGeom prst="rect">
            <a:avLst/>
          </a:prstGeom>
        </p:spPr>
      </p:pic>
      <p:sp>
        <p:nvSpPr>
          <p:cNvPr id="11" name="矩形 10"/>
          <p:cNvSpPr/>
          <p:nvPr/>
        </p:nvSpPr>
        <p:spPr>
          <a:xfrm>
            <a:off x="5723467" y="2782993"/>
            <a:ext cx="1678093" cy="383540"/>
          </a:xfrm>
          <a:prstGeom prst="rect">
            <a:avLst/>
          </a:prstGeom>
          <a:ln w="19050">
            <a:solidFill>
              <a:srgbClr val="FF0000"/>
            </a:solidFill>
            <a:prstDash val="solid"/>
          </a:ln>
        </p:spPr>
        <p:txBody>
          <a:bodyPr wrap="square" lIns="144000" tIns="144000" rIns="144000" bIns="144000">
            <a:noAutofit/>
          </a:bodyPr>
          <a:lstStyle/>
          <a:p>
            <a:pPr eaLnBrk="0" hangingPunct="0"/>
            <a:endParaRPr lang="zh-CN" altLang="en-US" sz="1865" kern="0" dirty="0" smtClean="0">
              <a:solidFill>
                <a:srgbClr val="1B539D"/>
              </a:solidFill>
              <a:latin typeface="微软雅黑" panose="020B0503020204020204" charset="-122"/>
              <a:ea typeface="微软雅黑" panose="020B0503020204020204" charset="-122"/>
            </a:endParaRPr>
          </a:p>
        </p:txBody>
      </p:sp>
      <p:grpSp>
        <p:nvGrpSpPr>
          <p:cNvPr id="5" name="组合 4"/>
          <p:cNvGrpSpPr/>
          <p:nvPr/>
        </p:nvGrpSpPr>
        <p:grpSpPr>
          <a:xfrm>
            <a:off x="1161838" y="2769023"/>
            <a:ext cx="8256693" cy="4390813"/>
            <a:chOff x="1373" y="2873"/>
            <a:chExt cx="9752" cy="5186"/>
          </a:xfrm>
        </p:grpSpPr>
        <p:pic>
          <p:nvPicPr>
            <p:cNvPr id="3" name="图片 2"/>
            <p:cNvPicPr>
              <a:picLocks noChangeAspect="1"/>
            </p:cNvPicPr>
            <p:nvPr/>
          </p:nvPicPr>
          <p:blipFill>
            <a:blip r:embed="rId2"/>
            <a:srcRect l="772" r="655" b="23244"/>
            <a:stretch>
              <a:fillRect/>
            </a:stretch>
          </p:blipFill>
          <p:spPr>
            <a:xfrm>
              <a:off x="1413" y="2873"/>
              <a:ext cx="9712" cy="5187"/>
            </a:xfrm>
            <a:prstGeom prst="rect">
              <a:avLst/>
            </a:prstGeom>
          </p:spPr>
        </p:pic>
        <p:sp>
          <p:nvSpPr>
            <p:cNvPr id="4" name="矩形 3"/>
            <p:cNvSpPr/>
            <p:nvPr/>
          </p:nvSpPr>
          <p:spPr>
            <a:xfrm>
              <a:off x="1373" y="2873"/>
              <a:ext cx="9752" cy="5187"/>
            </a:xfrm>
            <a:prstGeom prst="rect">
              <a:avLst/>
            </a:prstGeom>
            <a:ln w="22225">
              <a:solidFill>
                <a:srgbClr val="FF0000"/>
              </a:solidFill>
              <a:prstDash val="solid"/>
            </a:ln>
          </p:spPr>
          <p:txBody>
            <a:bodyPr wrap="square" lIns="144000" tIns="144000" rIns="144000" bIns="144000">
              <a:noAutofit/>
            </a:bodyPr>
            <a:lstStyle/>
            <a:p>
              <a:pPr eaLnBrk="0" hangingPunct="0"/>
              <a:endParaRPr lang="zh-CN" altLang="en-US" sz="1865" kern="0" dirty="0" smtClean="0">
                <a:solidFill>
                  <a:srgbClr val="1B539D"/>
                </a:solidFill>
                <a:latin typeface="微软雅黑" panose="020B0503020204020204" charset="-122"/>
                <a:ea typeface="微软雅黑" panose="020B0503020204020204" charset="-122"/>
              </a:endParaRPr>
            </a:p>
          </p:txBody>
        </p:sp>
      </p:grpSp>
      <p:sp>
        <p:nvSpPr>
          <p:cNvPr id="7" name="文本框 6"/>
          <p:cNvSpPr txBox="1"/>
          <p:nvPr/>
        </p:nvSpPr>
        <p:spPr>
          <a:xfrm>
            <a:off x="3604895" y="55880"/>
            <a:ext cx="4678045" cy="645160"/>
          </a:xfrm>
          <a:prstGeom prst="rect">
            <a:avLst/>
          </a:prstGeom>
          <a:noFill/>
        </p:spPr>
        <p:txBody>
          <a:bodyPr wrap="square" rtlCol="0">
            <a:spAutoFit/>
          </a:bodyPr>
          <a:lstStyle/>
          <a:p>
            <a:r>
              <a:rPr lang="zh-CN" altLang="en-US" sz="3600" b="1">
                <a:solidFill>
                  <a:schemeClr val="bg1"/>
                </a:solidFill>
                <a:latin typeface="隶书" panose="02010509060101010101" charset="-122"/>
                <a:ea typeface="隶书" panose="02010509060101010101" charset="-122"/>
              </a:rPr>
              <a:t>二、</a:t>
            </a:r>
            <a:r>
              <a:rPr lang="en-US" altLang="zh-CN" sz="3600" b="1">
                <a:solidFill>
                  <a:schemeClr val="bg1"/>
                </a:solidFill>
                <a:ea typeface="隶书" panose="02010509060101010101" charset="-122"/>
              </a:rPr>
              <a:t>CNKI</a:t>
            </a:r>
            <a:r>
              <a:rPr lang="zh-CN" altLang="en-US" sz="3600" b="1">
                <a:solidFill>
                  <a:schemeClr val="bg1"/>
                </a:solidFill>
                <a:ea typeface="隶书" panose="02010509060101010101" charset="-122"/>
              </a:rPr>
              <a:t>资源总库</a:t>
            </a:r>
            <a:endParaRPr lang="zh-CN" altLang="en-US" sz="3600" b="1">
              <a:solidFill>
                <a:schemeClr val="bg1"/>
              </a:solidFill>
              <a:ea typeface="隶书" panose="020105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srcRect l="17155" t="4363" r="-992" b="235"/>
          <a:stretch>
            <a:fillRect/>
          </a:stretch>
        </p:blipFill>
        <p:spPr>
          <a:xfrm>
            <a:off x="1257300" y="839470"/>
            <a:ext cx="10088245" cy="6010275"/>
          </a:xfrm>
          <a:prstGeom prst="rect">
            <a:avLst/>
          </a:prstGeom>
        </p:spPr>
      </p:pic>
      <p:grpSp>
        <p:nvGrpSpPr>
          <p:cNvPr id="16" name="组合 15"/>
          <p:cNvGrpSpPr/>
          <p:nvPr/>
        </p:nvGrpSpPr>
        <p:grpSpPr>
          <a:xfrm>
            <a:off x="1376892" y="1813560"/>
            <a:ext cx="3501927" cy="1162685"/>
            <a:chOff x="3615" y="3475"/>
            <a:chExt cx="5515" cy="1831"/>
          </a:xfrm>
        </p:grpSpPr>
        <p:grpSp>
          <p:nvGrpSpPr>
            <p:cNvPr id="18" name="组合 17"/>
            <p:cNvGrpSpPr/>
            <p:nvPr/>
          </p:nvGrpSpPr>
          <p:grpSpPr>
            <a:xfrm>
              <a:off x="3615" y="3475"/>
              <a:ext cx="5515" cy="580"/>
              <a:chOff x="9142" y="3483"/>
              <a:chExt cx="3709" cy="580"/>
            </a:xfrm>
          </p:grpSpPr>
          <p:sp>
            <p:nvSpPr>
              <p:cNvPr id="19" name="矩形 18"/>
              <p:cNvSpPr/>
              <p:nvPr/>
            </p:nvSpPr>
            <p:spPr>
              <a:xfrm>
                <a:off x="9142" y="3599"/>
                <a:ext cx="1464" cy="4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flipH="1" flipV="1">
                <a:off x="10625" y="3803"/>
                <a:ext cx="252" cy="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0877" y="3483"/>
                <a:ext cx="1974" cy="580"/>
              </a:xfrm>
              <a:prstGeom prst="rect">
                <a:avLst/>
              </a:prstGeom>
              <a:solidFill>
                <a:srgbClr val="FBE5D6"/>
              </a:solidFill>
              <a:ln w="25400">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b="1">
                    <a:solidFill>
                      <a:srgbClr val="FF0000"/>
                    </a:solidFill>
                    <a:latin typeface="微软雅黑" panose="020B0503020204020204" charset="-122"/>
                    <a:ea typeface="微软雅黑" panose="020B0503020204020204" charset="-122"/>
                  </a:rPr>
                  <a:t>分组浏览两种</a:t>
                </a:r>
                <a:endParaRPr lang="zh-CN" altLang="en-US" b="1">
                  <a:solidFill>
                    <a:srgbClr val="FF0000"/>
                  </a:solidFill>
                  <a:latin typeface="微软雅黑" panose="020B0503020204020204" charset="-122"/>
                  <a:ea typeface="微软雅黑" panose="020B0503020204020204" charset="-122"/>
                </a:endParaRPr>
              </a:p>
            </p:txBody>
          </p:sp>
        </p:grpSp>
        <p:grpSp>
          <p:nvGrpSpPr>
            <p:cNvPr id="22" name="组合 21"/>
            <p:cNvGrpSpPr/>
            <p:nvPr/>
          </p:nvGrpSpPr>
          <p:grpSpPr>
            <a:xfrm>
              <a:off x="3615" y="4726"/>
              <a:ext cx="4874" cy="580"/>
              <a:chOff x="9142" y="3639"/>
              <a:chExt cx="3278" cy="580"/>
            </a:xfrm>
          </p:grpSpPr>
          <p:sp>
            <p:nvSpPr>
              <p:cNvPr id="23" name="矩形 22"/>
              <p:cNvSpPr/>
              <p:nvPr/>
            </p:nvSpPr>
            <p:spPr>
              <a:xfrm>
                <a:off x="9142" y="3755"/>
                <a:ext cx="1464" cy="4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flipH="1" flipV="1">
                <a:off x="10625" y="3963"/>
                <a:ext cx="252" cy="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0877" y="3639"/>
                <a:ext cx="1543" cy="580"/>
              </a:xfrm>
              <a:prstGeom prst="rect">
                <a:avLst/>
              </a:prstGeom>
              <a:solidFill>
                <a:srgbClr val="FBE5D6"/>
              </a:solidFill>
              <a:ln w="25400">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b="1">
                    <a:solidFill>
                      <a:srgbClr val="FF0000"/>
                    </a:solidFill>
                    <a:latin typeface="微软雅黑" panose="020B0503020204020204" charset="-122"/>
                    <a:ea typeface="微软雅黑" panose="020B0503020204020204" charset="-122"/>
                  </a:rPr>
                  <a:t>排序两种</a:t>
                </a:r>
                <a:endParaRPr lang="zh-CN" altLang="en-US" b="1">
                  <a:solidFill>
                    <a:srgbClr val="FF0000"/>
                  </a:solidFill>
                  <a:latin typeface="微软雅黑" panose="020B0503020204020204" charset="-122"/>
                  <a:ea typeface="微软雅黑" panose="020B0503020204020204" charset="-122"/>
                </a:endParaRPr>
              </a:p>
            </p:txBody>
          </p:sp>
        </p:grpSp>
      </p:grpSp>
      <p:sp>
        <p:nvSpPr>
          <p:cNvPr id="5" name="文本框 4"/>
          <p:cNvSpPr txBox="1"/>
          <p:nvPr/>
        </p:nvSpPr>
        <p:spPr>
          <a:xfrm>
            <a:off x="128058" y="544407"/>
            <a:ext cx="625475" cy="5499947"/>
          </a:xfrm>
          <a:prstGeom prst="rect">
            <a:avLst/>
          </a:prstGeom>
          <a:noFill/>
        </p:spPr>
        <p:txBody>
          <a:bodyPr vert="eaVert" wrap="square" rtlCol="0">
            <a:spAutoFit/>
          </a:bodyPr>
          <a:lstStyle/>
          <a:p>
            <a:pPr algn="ctr">
              <a:lnSpc>
                <a:spcPct val="90000"/>
              </a:lnSpc>
              <a:buClr>
                <a:srgbClr val="000000"/>
              </a:buClr>
            </a:pPr>
            <a:r>
              <a:rPr lang="zh-CN" altLang="en-US" sz="3200" b="1" dirty="0">
                <a:solidFill>
                  <a:srgbClr val="FC7603"/>
                </a:solidFill>
                <a:latin typeface="微软雅黑" panose="020B0503020204020204" charset="-122"/>
                <a:ea typeface="微软雅黑" panose="020B0503020204020204" charset="-122"/>
                <a:sym typeface="+mn-ea"/>
              </a:rPr>
              <a:t>检 </a:t>
            </a:r>
            <a:r>
              <a:rPr lang="zh-CN" altLang="en-US" sz="3200" b="1" dirty="0">
                <a:solidFill>
                  <a:srgbClr val="FC7603"/>
                </a:solidFill>
                <a:latin typeface="微软雅黑" panose="020B0503020204020204" charset="-122"/>
                <a:ea typeface="微软雅黑" panose="020B0503020204020204" charset="-122"/>
                <a:cs typeface="+mj-cs"/>
                <a:sym typeface="+mn-ea"/>
              </a:rPr>
              <a:t>索 结 果</a:t>
            </a:r>
            <a:r>
              <a:rPr lang="en-US" altLang="zh-CN" sz="3200" dirty="0">
                <a:solidFill>
                  <a:srgbClr val="FC7603"/>
                </a:solidFill>
                <a:latin typeface="微软雅黑" panose="020B0503020204020204" charset="-122"/>
                <a:ea typeface="微软雅黑" panose="020B0503020204020204" charset="-122"/>
                <a:cs typeface="+mj-cs"/>
                <a:sym typeface="+mn-ea"/>
              </a:rPr>
              <a:t>---</a:t>
            </a:r>
            <a:r>
              <a:rPr lang="zh-CN" altLang="en-US" sz="3200" dirty="0">
                <a:solidFill>
                  <a:srgbClr val="0070C0"/>
                </a:solidFill>
                <a:latin typeface="微软雅黑" panose="020B0503020204020204" charset="-122"/>
                <a:ea typeface="微软雅黑" panose="020B0503020204020204" charset="-122"/>
                <a:cs typeface="+mj-cs"/>
                <a:sym typeface="+mn-ea"/>
              </a:rPr>
              <a:t>分组浏览、排序</a:t>
            </a:r>
            <a:endParaRPr lang="zh-CN" altLang="en-US" sz="3200" dirty="0">
              <a:solidFill>
                <a:srgbClr val="0070C0"/>
              </a:solidFill>
              <a:latin typeface="微软雅黑" panose="020B0503020204020204" charset="-122"/>
              <a:ea typeface="微软雅黑" panose="020B0503020204020204" charset="-122"/>
              <a:cs typeface="+mj-cs"/>
              <a:sym typeface="+mn-ea"/>
            </a:endParaRPr>
          </a:p>
        </p:txBody>
      </p:sp>
      <p:sp>
        <p:nvSpPr>
          <p:cNvPr id="2" name="文本框 1"/>
          <p:cNvSpPr txBox="1"/>
          <p:nvPr/>
        </p:nvSpPr>
        <p:spPr>
          <a:xfrm>
            <a:off x="3604895" y="55880"/>
            <a:ext cx="4678045" cy="645160"/>
          </a:xfrm>
          <a:prstGeom prst="rect">
            <a:avLst/>
          </a:prstGeom>
          <a:noFill/>
        </p:spPr>
        <p:txBody>
          <a:bodyPr wrap="square" rtlCol="0">
            <a:spAutoFit/>
          </a:bodyPr>
          <a:lstStyle/>
          <a:p>
            <a:r>
              <a:rPr lang="zh-CN" altLang="en-US" sz="3600" b="1">
                <a:solidFill>
                  <a:schemeClr val="bg1"/>
                </a:solidFill>
                <a:latin typeface="隶书" panose="02010509060101010101" charset="-122"/>
                <a:ea typeface="隶书" panose="02010509060101010101" charset="-122"/>
              </a:rPr>
              <a:t>二、</a:t>
            </a:r>
            <a:r>
              <a:rPr lang="en-US" altLang="zh-CN" sz="3600" b="1">
                <a:solidFill>
                  <a:schemeClr val="bg1"/>
                </a:solidFill>
                <a:ea typeface="隶书" panose="02010509060101010101" charset="-122"/>
              </a:rPr>
              <a:t>CNKI</a:t>
            </a:r>
            <a:r>
              <a:rPr lang="zh-CN" altLang="en-US" sz="3600" b="1">
                <a:solidFill>
                  <a:schemeClr val="bg1"/>
                </a:solidFill>
                <a:ea typeface="隶书" panose="02010509060101010101" charset="-122"/>
              </a:rPr>
              <a:t>资源总库</a:t>
            </a:r>
            <a:endParaRPr lang="zh-CN" altLang="en-US" sz="3600" b="1">
              <a:solidFill>
                <a:schemeClr val="bg1"/>
              </a:solidFill>
              <a:ea typeface="隶书" panose="02010509060101010101" charset="-122"/>
            </a:endParaRPr>
          </a:p>
        </p:txBody>
      </p:sp>
      <p:grpSp>
        <p:nvGrpSpPr>
          <p:cNvPr id="8" name="组合 7"/>
          <p:cNvGrpSpPr/>
          <p:nvPr/>
        </p:nvGrpSpPr>
        <p:grpSpPr>
          <a:xfrm>
            <a:off x="5775213" y="2607945"/>
            <a:ext cx="5194969" cy="368300"/>
            <a:chOff x="9232" y="3483"/>
            <a:chExt cx="5502" cy="580"/>
          </a:xfrm>
        </p:grpSpPr>
        <p:sp>
          <p:nvSpPr>
            <p:cNvPr id="9" name="矩形 8"/>
            <p:cNvSpPr/>
            <p:nvPr/>
          </p:nvSpPr>
          <p:spPr>
            <a:xfrm>
              <a:off x="9232" y="3555"/>
              <a:ext cx="895" cy="4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flipH="1" flipV="1">
              <a:off x="10127" y="3764"/>
              <a:ext cx="252" cy="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379" y="3483"/>
              <a:ext cx="4355" cy="580"/>
            </a:xfrm>
            <a:prstGeom prst="rect">
              <a:avLst/>
            </a:prstGeom>
            <a:solidFill>
              <a:srgbClr val="FBE5D6"/>
            </a:solidFill>
            <a:ln w="25400">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b="1">
                  <a:solidFill>
                    <a:srgbClr val="FF0000"/>
                  </a:solidFill>
                  <a:latin typeface="微软雅黑" panose="020B0503020204020204" charset="-122"/>
                  <a:ea typeface="微软雅黑" panose="020B0503020204020204" charset="-122"/>
                </a:rPr>
                <a:t>点击</a:t>
              </a:r>
              <a:r>
                <a:rPr lang="en-US" altLang="zh-CN" b="1">
                  <a:solidFill>
                    <a:srgbClr val="FF0000"/>
                  </a:solidFill>
                  <a:latin typeface="微软雅黑" panose="020B0503020204020204" charset="-122"/>
                  <a:ea typeface="微软雅黑" panose="020B0503020204020204" charset="-122"/>
                </a:rPr>
                <a:t>“</a:t>
              </a:r>
              <a:r>
                <a:rPr lang="zh-CN" altLang="en-US" b="1">
                  <a:solidFill>
                    <a:srgbClr val="FF0000"/>
                  </a:solidFill>
                  <a:latin typeface="微软雅黑" panose="020B0503020204020204" charset="-122"/>
                  <a:ea typeface="微软雅黑" panose="020B0503020204020204" charset="-122"/>
                </a:rPr>
                <a:t>中文文献</a:t>
              </a:r>
              <a:r>
                <a:rPr lang="en-US" altLang="zh-CN" b="1">
                  <a:solidFill>
                    <a:srgbClr val="FF0000"/>
                  </a:solidFill>
                  <a:latin typeface="微软雅黑" panose="020B0503020204020204" charset="-122"/>
                  <a:ea typeface="微软雅黑" panose="020B0503020204020204" charset="-122"/>
                </a:rPr>
                <a:t>”</a:t>
              </a:r>
              <a:r>
                <a:rPr lang="zh-CN" altLang="en-US" b="1">
                  <a:solidFill>
                    <a:srgbClr val="FF0000"/>
                  </a:solidFill>
                  <a:latin typeface="微软雅黑" panose="020B0503020204020204" charset="-122"/>
                  <a:ea typeface="微软雅黑" panose="020B0503020204020204" charset="-122"/>
                </a:rPr>
                <a:t>，可查看更多分组</a:t>
              </a:r>
              <a:endParaRPr lang="zh-CN" altLang="en-US" b="1">
                <a:solidFill>
                  <a:srgbClr val="FF0000"/>
                </a:solidFill>
                <a:latin typeface="微软雅黑" panose="020B0503020204020204" charset="-122"/>
                <a:ea typeface="微软雅黑" panose="020B0503020204020204" charset="-122"/>
              </a:endParaRPr>
            </a:p>
          </p:txBody>
        </p:sp>
      </p:grpSp>
      <p:pic>
        <p:nvPicPr>
          <p:cNvPr id="26" name="图片 25"/>
          <p:cNvPicPr>
            <a:picLocks noChangeAspect="1"/>
          </p:cNvPicPr>
          <p:nvPr/>
        </p:nvPicPr>
        <p:blipFill>
          <a:blip r:embed="rId2"/>
          <a:stretch>
            <a:fillRect/>
          </a:stretch>
        </p:blipFill>
        <p:spPr>
          <a:xfrm>
            <a:off x="1258570" y="1673860"/>
            <a:ext cx="9371330" cy="5114290"/>
          </a:xfrm>
          <a:prstGeom prst="rect">
            <a:avLst/>
          </a:prstGeom>
        </p:spPr>
      </p:pic>
      <p:sp>
        <p:nvSpPr>
          <p:cNvPr id="27" name="矩形 26"/>
          <p:cNvSpPr/>
          <p:nvPr/>
        </p:nvSpPr>
        <p:spPr>
          <a:xfrm>
            <a:off x="1376680" y="1639570"/>
            <a:ext cx="3502025" cy="383540"/>
          </a:xfrm>
          <a:prstGeom prst="rect">
            <a:avLst/>
          </a:prstGeom>
          <a:ln w="31750">
            <a:solidFill>
              <a:srgbClr val="FF0000"/>
            </a:solidFill>
            <a:prstDash val="solid"/>
          </a:ln>
        </p:spPr>
        <p:txBody>
          <a:bodyPr wrap="square" lIns="144000" tIns="144000" rIns="144000" bIns="144000">
            <a:noAutofit/>
          </a:bodyPr>
          <a:lstStyle/>
          <a:p>
            <a:pPr eaLnBrk="0" hangingPunct="0"/>
            <a:endParaRPr lang="zh-CN" altLang="en-US" sz="1865" kern="0" dirty="0" smtClean="0">
              <a:solidFill>
                <a:srgbClr val="1B539D"/>
              </a:solidFill>
              <a:latin typeface="微软雅黑" panose="020B0503020204020204" charset="-122"/>
              <a:ea typeface="微软雅黑" panose="020B0503020204020204" charset="-122"/>
            </a:endParaRPr>
          </a:p>
        </p:txBody>
      </p:sp>
      <p:sp>
        <p:nvSpPr>
          <p:cNvPr id="28" name="矩形 27"/>
          <p:cNvSpPr/>
          <p:nvPr/>
        </p:nvSpPr>
        <p:spPr>
          <a:xfrm>
            <a:off x="1376680" y="2744470"/>
            <a:ext cx="2526030" cy="383540"/>
          </a:xfrm>
          <a:prstGeom prst="rect">
            <a:avLst/>
          </a:prstGeom>
          <a:ln w="31750">
            <a:solidFill>
              <a:srgbClr val="FF0000"/>
            </a:solidFill>
            <a:prstDash val="solid"/>
          </a:ln>
        </p:spPr>
        <p:txBody>
          <a:bodyPr wrap="square" lIns="144000" tIns="144000" rIns="144000" bIns="144000">
            <a:noAutofit/>
          </a:bodyPr>
          <a:lstStyle/>
          <a:p>
            <a:pPr eaLnBrk="0" hangingPunct="0"/>
            <a:endParaRPr lang="zh-CN" altLang="en-US" sz="1865" kern="0" dirty="0" smtClean="0">
              <a:solidFill>
                <a:srgbClr val="1B539D"/>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9" presetClass="entr" presetSubtype="0" fill="hold" grpId="1"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par>
                                <p:cTn id="32" presetID="9" presetClass="entr" presetSubtype="0" fill="hold" grpId="1"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27" grpId="1" bldLvl="0" animBg="1"/>
      <p:bldP spid="28" grpId="0" animBg="1"/>
      <p:bldP spid="28"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5607050" y="1097280"/>
            <a:ext cx="6050915" cy="4663440"/>
            <a:chOff x="10928" y="798"/>
            <a:chExt cx="9529" cy="7344"/>
          </a:xfrm>
        </p:grpSpPr>
        <p:grpSp>
          <p:nvGrpSpPr>
            <p:cNvPr id="12" name="组合 11"/>
            <p:cNvGrpSpPr/>
            <p:nvPr/>
          </p:nvGrpSpPr>
          <p:grpSpPr>
            <a:xfrm>
              <a:off x="13530" y="798"/>
              <a:ext cx="3969" cy="3969"/>
              <a:chOff x="4574" y="2963"/>
              <a:chExt cx="3969" cy="3969"/>
            </a:xfrm>
          </p:grpSpPr>
          <p:sp>
            <p:nvSpPr>
              <p:cNvPr id="11" name="菱形 10"/>
              <p:cNvSpPr/>
              <p:nvPr/>
            </p:nvSpPr>
            <p:spPr>
              <a:xfrm>
                <a:off x="4574" y="2963"/>
                <a:ext cx="3969" cy="3969"/>
              </a:xfrm>
              <a:prstGeom prst="diamond">
                <a:avLst/>
              </a:prstGeom>
              <a:solidFill>
                <a:srgbClr val="205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310" y="3933"/>
                <a:ext cx="2498" cy="2470"/>
              </a:xfrm>
              <a:prstGeom prst="rect">
                <a:avLst/>
              </a:prstGeom>
              <a:noFill/>
            </p:spPr>
            <p:txBody>
              <a:bodyPr wrap="none" rtlCol="0">
                <a:spAutoFit/>
              </a:bodyPr>
              <a:lstStyle/>
              <a:p>
                <a:r>
                  <a:rPr lang="en-US" altLang="zh-CN" sz="9600" b="1" dirty="0" smtClean="0">
                    <a:solidFill>
                      <a:schemeClr val="bg1"/>
                    </a:solidFill>
                    <a:effectLst>
                      <a:outerShdw blurRad="50800" dist="38100" dir="2700000" algn="tl" rotWithShape="0">
                        <a:prstClr val="black">
                          <a:alpha val="40000"/>
                        </a:prstClr>
                      </a:outerShdw>
                    </a:effectLst>
                    <a:latin typeface="Kartika" panose="02020503030404060203" pitchFamily="18" charset="0"/>
                    <a:ea typeface="方正姚体" panose="02010601030101010101" pitchFamily="2" charset="-122"/>
                    <a:cs typeface="Kartika" panose="02020503030404060203" pitchFamily="18" charset="0"/>
                  </a:rPr>
                  <a:t>03</a:t>
                </a:r>
                <a:endParaRPr lang="en-US" altLang="zh-CN" sz="9600" b="1" dirty="0" smtClean="0">
                  <a:solidFill>
                    <a:schemeClr val="bg1"/>
                  </a:solidFill>
                  <a:effectLst>
                    <a:outerShdw blurRad="50800" dist="38100" dir="2700000" algn="tl" rotWithShape="0">
                      <a:prstClr val="black">
                        <a:alpha val="40000"/>
                      </a:prstClr>
                    </a:outerShdw>
                  </a:effectLst>
                  <a:latin typeface="Kartika" panose="02020503030404060203" pitchFamily="18" charset="0"/>
                  <a:ea typeface="方正姚体" panose="02010601030101010101" pitchFamily="2" charset="-122"/>
                  <a:cs typeface="Kartika" panose="02020503030404060203" pitchFamily="18" charset="0"/>
                </a:endParaRPr>
              </a:p>
            </p:txBody>
          </p:sp>
        </p:grpSp>
        <p:grpSp>
          <p:nvGrpSpPr>
            <p:cNvPr id="9" name="组合 8"/>
            <p:cNvGrpSpPr/>
            <p:nvPr/>
          </p:nvGrpSpPr>
          <p:grpSpPr>
            <a:xfrm>
              <a:off x="10928" y="5907"/>
              <a:ext cx="9529" cy="2235"/>
              <a:chOff x="7746" y="3275"/>
              <a:chExt cx="9529" cy="2235"/>
            </a:xfrm>
          </p:grpSpPr>
          <p:sp>
            <p:nvSpPr>
              <p:cNvPr id="6" name="标题 1"/>
              <p:cNvSpPr>
                <a:spLocks noGrp="1"/>
              </p:cNvSpPr>
              <p:nvPr/>
            </p:nvSpPr>
            <p:spPr>
              <a:xfrm>
                <a:off x="7746" y="3275"/>
                <a:ext cx="9529" cy="13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zh-CN" altLang="en-US" sz="4800" b="1" dirty="0">
                    <a:solidFill>
                      <a:srgbClr val="2059A6"/>
                    </a:solidFill>
                    <a:latin typeface="微软雅黑" panose="020B0503020204020204" charset="-122"/>
                    <a:ea typeface="微软雅黑" panose="020B0503020204020204" charset="-122"/>
                  </a:rPr>
                  <a:t>学术资源获取及利用</a:t>
                </a:r>
                <a:endParaRPr lang="zh-CN" altLang="en-US" sz="4800" b="1" dirty="0">
                  <a:solidFill>
                    <a:srgbClr val="2059A6"/>
                  </a:solidFill>
                  <a:latin typeface="微软雅黑" panose="020B0503020204020204" charset="-122"/>
                  <a:ea typeface="微软雅黑" panose="020B0503020204020204" charset="-122"/>
                </a:endParaRPr>
              </a:p>
            </p:txBody>
          </p:sp>
          <p:sp>
            <p:nvSpPr>
              <p:cNvPr id="7" name="文本占位符 3"/>
              <p:cNvSpPr/>
              <p:nvPr/>
            </p:nvSpPr>
            <p:spPr>
              <a:xfrm>
                <a:off x="8889" y="4665"/>
                <a:ext cx="7173" cy="8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sz="2000" b="1" dirty="0">
                    <a:solidFill>
                      <a:srgbClr val="2059A6"/>
                    </a:solidFill>
                    <a:latin typeface="微软雅黑" panose="020B0503020204020204" charset="-122"/>
                    <a:ea typeface="微软雅黑" panose="020B0503020204020204" charset="-122"/>
                    <a:sym typeface="+mn-ea"/>
                  </a:rPr>
                  <a:t>一站式解决选题到投稿的诸多问题</a:t>
                </a:r>
                <a:endParaRPr lang="zh-CN" altLang="en-US" sz="2000" b="1" dirty="0">
                  <a:solidFill>
                    <a:srgbClr val="2059A6"/>
                  </a:solidFill>
                  <a:latin typeface="微软雅黑" panose="020B0503020204020204" charset="-122"/>
                  <a:ea typeface="微软雅黑" panose="020B0503020204020204" charset="-122"/>
                  <a:sym typeface="+mn-ea"/>
                </a:endParaRPr>
              </a:p>
            </p:txBody>
          </p:sp>
        </p:grpSp>
      </p:grpSp>
      <p:cxnSp>
        <p:nvCxnSpPr>
          <p:cNvPr id="13" name="直接连接符 12"/>
          <p:cNvCxnSpPr/>
          <p:nvPr/>
        </p:nvCxnSpPr>
        <p:spPr>
          <a:xfrm flipV="1">
            <a:off x="5875655" y="5135245"/>
            <a:ext cx="5518841" cy="635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Picture 4" descr="https://timgsa.baidu.com/timg?image&amp;quality=80&amp;size=b9999_10000&amp;sec=1539575292946&amp;di=6c2fd565d46acd26c830a90e78dcdd2f&amp;imgtype=0&amp;src=http%3A%2F%2Fimgsrc.baidu.com%2Fimgad%2Fpic%2Fitem%2Fd833c895d143ad4b2a9795e889025aafa40f0659.jpg"/>
          <p:cNvPicPr>
            <a:picLocks noChangeAspect="1" noChangeArrowheads="1"/>
          </p:cNvPicPr>
          <p:nvPr/>
        </p:nvPicPr>
        <p:blipFill rotWithShape="1">
          <a:blip r:embed="rId1">
            <a:extLst>
              <a:ext uri="{28A0092B-C50C-407E-A947-70E740481C1C}">
                <a14:useLocalDpi xmlns:a14="http://schemas.microsoft.com/office/drawing/2010/main" val="0"/>
              </a:ext>
            </a:extLst>
          </a:blip>
          <a:srcRect l="10000" t="2648" r="40588" b="7177"/>
          <a:stretch>
            <a:fillRect/>
          </a:stretch>
        </p:blipFill>
        <p:spPr bwMode="auto">
          <a:xfrm>
            <a:off x="0" y="0"/>
            <a:ext cx="5647765" cy="68714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767840" y="3493135"/>
            <a:ext cx="8639810" cy="0"/>
          </a:xfrm>
          <a:prstGeom prst="line">
            <a:avLst/>
          </a:prstGeom>
          <a:ln>
            <a:solidFill>
              <a:srgbClr val="4C4B50"/>
            </a:solidFill>
          </a:ln>
          <a:effectLst/>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242060" y="1741805"/>
            <a:ext cx="9669780" cy="3528695"/>
            <a:chOff x="1956" y="2743"/>
            <a:chExt cx="15228" cy="5557"/>
          </a:xfrm>
        </p:grpSpPr>
        <p:sp>
          <p:nvSpPr>
            <p:cNvPr id="10" name="椭圆 9"/>
            <p:cNvSpPr/>
            <p:nvPr/>
          </p:nvSpPr>
          <p:spPr>
            <a:xfrm>
              <a:off x="2757" y="528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67" y="528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1568" y="527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995" y="527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956" y="3858"/>
              <a:ext cx="1988" cy="4443"/>
              <a:chOff x="1956" y="3858"/>
              <a:chExt cx="1988" cy="4443"/>
            </a:xfrm>
          </p:grpSpPr>
          <p:sp>
            <p:nvSpPr>
              <p:cNvPr id="20" name="泪滴形 19"/>
              <p:cNvSpPr/>
              <p:nvPr/>
            </p:nvSpPr>
            <p:spPr>
              <a:xfrm rot="13535338" flipV="1">
                <a:off x="1956" y="6351"/>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002" y="3858"/>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选 题</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5" name="文本框 4"/>
              <p:cNvSpPr txBox="1"/>
              <p:nvPr/>
            </p:nvSpPr>
            <p:spPr>
              <a:xfrm>
                <a:off x="2565" y="6818"/>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1</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6402" y="2743"/>
              <a:ext cx="1954" cy="4220"/>
              <a:chOff x="6402" y="2743"/>
              <a:chExt cx="1954" cy="4220"/>
            </a:xfrm>
          </p:grpSpPr>
          <p:sp>
            <p:nvSpPr>
              <p:cNvPr id="14" name="泪滴形 13"/>
              <p:cNvSpPr/>
              <p:nvPr/>
            </p:nvSpPr>
            <p:spPr>
              <a:xfrm rot="8064662">
                <a:off x="6402" y="2743"/>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414" y="5947"/>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研 究</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6" name="文本框 5"/>
              <p:cNvSpPr txBox="1"/>
              <p:nvPr/>
            </p:nvSpPr>
            <p:spPr>
              <a:xfrm>
                <a:off x="7019" y="3209"/>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2</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21" name="组合 20"/>
            <p:cNvGrpSpPr/>
            <p:nvPr/>
          </p:nvGrpSpPr>
          <p:grpSpPr>
            <a:xfrm>
              <a:off x="15216" y="2743"/>
              <a:ext cx="1968" cy="4220"/>
              <a:chOff x="15216" y="2743"/>
              <a:chExt cx="1968" cy="4220"/>
            </a:xfrm>
          </p:grpSpPr>
          <p:sp>
            <p:nvSpPr>
              <p:cNvPr id="16" name="泪滴形 15"/>
              <p:cNvSpPr/>
              <p:nvPr/>
            </p:nvSpPr>
            <p:spPr>
              <a:xfrm rot="8064662">
                <a:off x="15216" y="2743"/>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242" y="5947"/>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投 稿</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7" name="文本框 6"/>
              <p:cNvSpPr txBox="1"/>
              <p:nvPr/>
            </p:nvSpPr>
            <p:spPr>
              <a:xfrm>
                <a:off x="15824" y="3209"/>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4</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19" name="组合 18"/>
            <p:cNvGrpSpPr/>
            <p:nvPr/>
          </p:nvGrpSpPr>
          <p:grpSpPr>
            <a:xfrm>
              <a:off x="10811" y="3858"/>
              <a:ext cx="1950" cy="4443"/>
              <a:chOff x="10811" y="3858"/>
              <a:chExt cx="1950" cy="4443"/>
            </a:xfrm>
          </p:grpSpPr>
          <p:sp>
            <p:nvSpPr>
              <p:cNvPr id="18" name="泪滴形 17"/>
              <p:cNvSpPr/>
              <p:nvPr/>
            </p:nvSpPr>
            <p:spPr>
              <a:xfrm rot="13535338" flipV="1">
                <a:off x="10811" y="6351"/>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0814" y="3858"/>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写 作</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8" name="文本框 7"/>
              <p:cNvSpPr txBox="1"/>
              <p:nvPr/>
            </p:nvSpPr>
            <p:spPr>
              <a:xfrm>
                <a:off x="11419" y="6817"/>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3</a:t>
                </a:r>
                <a:endParaRPr lang="en-US" altLang="zh-CN" sz="3600" b="1" dirty="0" smtClean="0">
                  <a:solidFill>
                    <a:schemeClr val="bg1"/>
                  </a:solidFill>
                  <a:latin typeface="微软雅黑" panose="020B0503020204020204" charset="-122"/>
                  <a:ea typeface="微软雅黑" panose="020B0503020204020204" charset="-122"/>
                </a:endParaRPr>
              </a:p>
            </p:txBody>
          </p:sp>
        </p:grpSp>
      </p:grpSp>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
        <p:nvSpPr>
          <p:cNvPr id="22" name="文本框 21"/>
          <p:cNvSpPr txBox="1"/>
          <p:nvPr/>
        </p:nvSpPr>
        <p:spPr>
          <a:xfrm>
            <a:off x="1272540" y="2451100"/>
            <a:ext cx="1233170" cy="645160"/>
          </a:xfrm>
          <a:prstGeom prst="rect">
            <a:avLst/>
          </a:prstGeom>
          <a:noFill/>
          <a:effectLst/>
        </p:spPr>
        <p:txBody>
          <a:bodyPr wrap="none" rtlCol="0">
            <a:spAutoFit/>
          </a:bodyPr>
          <a:lstStyle/>
          <a:p>
            <a:r>
              <a:rPr lang="zh-CN" altLang="en-US" sz="3600" b="1" dirty="0" smtClean="0">
                <a:solidFill>
                  <a:srgbClr val="FC7603"/>
                </a:solidFill>
                <a:latin typeface="微软雅黑" panose="020B0503020204020204" charset="-122"/>
                <a:ea typeface="微软雅黑" panose="020B0503020204020204" charset="-122"/>
              </a:rPr>
              <a:t>选 题</a:t>
            </a:r>
            <a:endParaRPr lang="zh-CN" altLang="en-US" sz="3600" b="1" dirty="0" smtClean="0">
              <a:solidFill>
                <a:srgbClr val="FC7603"/>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p:cNvSpPr txBox="1"/>
          <p:nvPr/>
        </p:nvSpPr>
        <p:spPr>
          <a:xfrm>
            <a:off x="4410584" y="92703"/>
            <a:ext cx="3256280" cy="583565"/>
          </a:xfrm>
          <a:prstGeom prst="rect">
            <a:avLst/>
          </a:prstGeom>
          <a:noFill/>
          <a:effectLst/>
        </p:spPr>
        <p:txBody>
          <a:bodyPr wrap="none" rtlCol="0">
            <a:spAutoFit/>
          </a:bodyPr>
          <a:lstStyle/>
          <a:p>
            <a:r>
              <a:rPr lang="en-US" altLang="zh-CN" sz="3200" b="1" dirty="0" smtClean="0"/>
              <a:t>  </a:t>
            </a:r>
            <a:r>
              <a:rPr lang="en-US" altLang="zh-CN" sz="2200" b="1" dirty="0" smtClean="0">
                <a:solidFill>
                  <a:schemeClr val="bg1"/>
                </a:solidFill>
                <a:latin typeface="方正姚体" panose="02010601030101010101" pitchFamily="2" charset="-122"/>
              </a:rPr>
              <a:t>MORE  THEN  TEMPLATE</a:t>
            </a:r>
            <a:endParaRPr lang="en-US" altLang="zh-CN" sz="2200" b="1" dirty="0" smtClean="0">
              <a:solidFill>
                <a:schemeClr val="bg1"/>
              </a:solidFill>
              <a:latin typeface="方正姚体" panose="02010601030101010101" pitchFamily="2" charset="-122"/>
            </a:endParaRPr>
          </a:p>
        </p:txBody>
      </p:sp>
      <p:sp>
        <p:nvSpPr>
          <p:cNvPr id="9" name="任意多边形 8"/>
          <p:cNvSpPr/>
          <p:nvPr/>
        </p:nvSpPr>
        <p:spPr bwMode="auto">
          <a:xfrm>
            <a:off x="1330260" y="1960089"/>
            <a:ext cx="4770579" cy="1309351"/>
          </a:xfrm>
          <a:custGeom>
            <a:avLst/>
            <a:gdLst>
              <a:gd name="connsiteX0" fmla="*/ 1682690 w 5285686"/>
              <a:gd name="connsiteY0" fmla="*/ 75642 h 1450730"/>
              <a:gd name="connsiteX1" fmla="*/ 1486848 w 5285686"/>
              <a:gd name="connsiteY1" fmla="*/ 184380 h 1450730"/>
              <a:gd name="connsiteX2" fmla="*/ 1440622 w 5285686"/>
              <a:gd name="connsiteY2" fmla="*/ 261698 h 1450730"/>
              <a:gd name="connsiteX3" fmla="*/ 1403668 w 5285686"/>
              <a:gd name="connsiteY3" fmla="*/ 323510 h 1450730"/>
              <a:gd name="connsiteX4" fmla="*/ 1416107 w 5285686"/>
              <a:gd name="connsiteY4" fmla="*/ 345056 h 1450730"/>
              <a:gd name="connsiteX5" fmla="*/ 1566076 w 5285686"/>
              <a:gd name="connsiteY5" fmla="*/ 604809 h 1450730"/>
              <a:gd name="connsiteX6" fmla="*/ 1566202 w 5285686"/>
              <a:gd name="connsiteY6" fmla="*/ 845505 h 1450730"/>
              <a:gd name="connsiteX7" fmla="*/ 1404639 w 5285686"/>
              <a:gd name="connsiteY7" fmla="*/ 1125431 h 1450730"/>
              <a:gd name="connsiteX8" fmla="*/ 1399807 w 5285686"/>
              <a:gd name="connsiteY8" fmla="*/ 1133804 h 1450730"/>
              <a:gd name="connsiteX9" fmla="*/ 1401513 w 5285686"/>
              <a:gd name="connsiteY9" fmla="*/ 1136649 h 1450730"/>
              <a:gd name="connsiteX10" fmla="*/ 1486848 w 5285686"/>
              <a:gd name="connsiteY10" fmla="*/ 1278918 h 1450730"/>
              <a:gd name="connsiteX11" fmla="*/ 1682690 w 5285686"/>
              <a:gd name="connsiteY11" fmla="*/ 1387655 h 1450730"/>
              <a:gd name="connsiteX12" fmla="*/ 4728641 w 5285686"/>
              <a:gd name="connsiteY12" fmla="*/ 1387655 h 1450730"/>
              <a:gd name="connsiteX13" fmla="*/ 4923000 w 5285686"/>
              <a:gd name="connsiteY13" fmla="*/ 1278918 h 1450730"/>
              <a:gd name="connsiteX14" fmla="*/ 5187091 w 5285686"/>
              <a:gd name="connsiteY14" fmla="*/ 841103 h 1450730"/>
              <a:gd name="connsiteX15" fmla="*/ 5187091 w 5285686"/>
              <a:gd name="connsiteY15" fmla="*/ 623626 h 1450730"/>
              <a:gd name="connsiteX16" fmla="*/ 4923000 w 5285686"/>
              <a:gd name="connsiteY16" fmla="*/ 184380 h 1450730"/>
              <a:gd name="connsiteX17" fmla="*/ 4728641 w 5285686"/>
              <a:gd name="connsiteY17" fmla="*/ 75642 h 1450730"/>
              <a:gd name="connsiteX18" fmla="*/ 1682690 w 5285686"/>
              <a:gd name="connsiteY18" fmla="*/ 75642 h 1450730"/>
              <a:gd name="connsiteX19" fmla="*/ 519038 w 5285686"/>
              <a:gd name="connsiteY19" fmla="*/ 0 h 1450730"/>
              <a:gd name="connsiteX20" fmla="*/ 1078094 w 5285686"/>
              <a:gd name="connsiteY20" fmla="*/ 78 h 1450730"/>
              <a:gd name="connsiteX21" fmla="*/ 1286480 w 5285686"/>
              <a:gd name="connsiteY21" fmla="*/ 120535 h 1450730"/>
              <a:gd name="connsiteX22" fmla="*/ 1335696 w 5285686"/>
              <a:gd name="connsiteY22" fmla="*/ 205780 h 1450730"/>
              <a:gd name="connsiteX23" fmla="*/ 1363074 w 5285686"/>
              <a:gd name="connsiteY23" fmla="*/ 253199 h 1450730"/>
              <a:gd name="connsiteX24" fmla="*/ 1378497 w 5285686"/>
              <a:gd name="connsiteY24" fmla="*/ 226409 h 1450730"/>
              <a:gd name="connsiteX25" fmla="*/ 1426350 w 5285686"/>
              <a:gd name="connsiteY25" fmla="*/ 143284 h 1450730"/>
              <a:gd name="connsiteX26" fmla="*/ 1629089 w 5285686"/>
              <a:gd name="connsiteY26" fmla="*/ 26380 h 1450730"/>
              <a:gd name="connsiteX27" fmla="*/ 4782295 w 5285686"/>
              <a:gd name="connsiteY27" fmla="*/ 26380 h 1450730"/>
              <a:gd name="connsiteX28" fmla="*/ 4983498 w 5285686"/>
              <a:gd name="connsiteY28" fmla="*/ 143284 h 1450730"/>
              <a:gd name="connsiteX29" fmla="*/ 5256889 w 5285686"/>
              <a:gd name="connsiteY29" fmla="*/ 615514 h 1450730"/>
              <a:gd name="connsiteX30" fmla="*/ 5256889 w 5285686"/>
              <a:gd name="connsiteY30" fmla="*/ 849322 h 1450730"/>
              <a:gd name="connsiteX31" fmla="*/ 4983498 w 5285686"/>
              <a:gd name="connsiteY31" fmla="*/ 1320014 h 1450730"/>
              <a:gd name="connsiteX32" fmla="*/ 4782295 w 5285686"/>
              <a:gd name="connsiteY32" fmla="*/ 1436918 h 1450730"/>
              <a:gd name="connsiteX33" fmla="*/ 1629089 w 5285686"/>
              <a:gd name="connsiteY33" fmla="*/ 1436918 h 1450730"/>
              <a:gd name="connsiteX34" fmla="*/ 1426350 w 5285686"/>
              <a:gd name="connsiteY34" fmla="*/ 1320014 h 1450730"/>
              <a:gd name="connsiteX35" fmla="*/ 1359979 w 5285686"/>
              <a:gd name="connsiteY35" fmla="*/ 1205099 h 1450730"/>
              <a:gd name="connsiteX36" fmla="*/ 1359318 w 5285686"/>
              <a:gd name="connsiteY36" fmla="*/ 1203954 h 1450730"/>
              <a:gd name="connsiteX37" fmla="*/ 1354969 w 5285686"/>
              <a:gd name="connsiteY37" fmla="*/ 1211489 h 1450730"/>
              <a:gd name="connsiteX38" fmla="*/ 1286741 w 5285686"/>
              <a:gd name="connsiteY38" fmla="*/ 1329701 h 1450730"/>
              <a:gd name="connsiteX39" fmla="*/ 1077112 w 5285686"/>
              <a:gd name="connsiteY39" fmla="*/ 1450730 h 1450730"/>
              <a:gd name="connsiteX40" fmla="*/ 518056 w 5285686"/>
              <a:gd name="connsiteY40" fmla="*/ 1450653 h 1450730"/>
              <a:gd name="connsiteX41" fmla="*/ 309670 w 5285686"/>
              <a:gd name="connsiteY41" fmla="*/ 1330195 h 1450730"/>
              <a:gd name="connsiteX42" fmla="*/ 30075 w 5285686"/>
              <a:gd name="connsiteY42" fmla="*/ 845921 h 1450730"/>
              <a:gd name="connsiteX43" fmla="*/ 29948 w 5285686"/>
              <a:gd name="connsiteY43" fmla="*/ 605225 h 1450730"/>
              <a:gd name="connsiteX44" fmla="*/ 309409 w 5285686"/>
              <a:gd name="connsiteY44" fmla="*/ 121029 h 1450730"/>
              <a:gd name="connsiteX45" fmla="*/ 519038 w 5285686"/>
              <a:gd name="connsiteY45" fmla="*/ 0 h 1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85686" h="1450730">
                <a:moveTo>
                  <a:pt x="1682690" y="75642"/>
                </a:moveTo>
                <a:cubicBezTo>
                  <a:pt x="1607024" y="75642"/>
                  <a:pt x="1523940" y="121426"/>
                  <a:pt x="1486848" y="184380"/>
                </a:cubicBezTo>
                <a:cubicBezTo>
                  <a:pt x="1470435" y="211833"/>
                  <a:pt x="1455048" y="237570"/>
                  <a:pt x="1440622" y="261698"/>
                </a:cubicBezTo>
                <a:lnTo>
                  <a:pt x="1403668" y="323510"/>
                </a:lnTo>
                <a:lnTo>
                  <a:pt x="1416107" y="345056"/>
                </a:lnTo>
                <a:cubicBezTo>
                  <a:pt x="1566076" y="604809"/>
                  <a:pt x="1566076" y="604809"/>
                  <a:pt x="1566076" y="604809"/>
                </a:cubicBezTo>
                <a:cubicBezTo>
                  <a:pt x="1606356" y="674577"/>
                  <a:pt x="1606742" y="776499"/>
                  <a:pt x="1566202" y="845505"/>
                </a:cubicBezTo>
                <a:cubicBezTo>
                  <a:pt x="1496337" y="966554"/>
                  <a:pt x="1443938" y="1057341"/>
                  <a:pt x="1404639" y="1125431"/>
                </a:cubicBezTo>
                <a:lnTo>
                  <a:pt x="1399807" y="1133804"/>
                </a:lnTo>
                <a:lnTo>
                  <a:pt x="1401513" y="1136649"/>
                </a:lnTo>
                <a:cubicBezTo>
                  <a:pt x="1486848" y="1278918"/>
                  <a:pt x="1486848" y="1278918"/>
                  <a:pt x="1486848" y="1278918"/>
                </a:cubicBezTo>
                <a:cubicBezTo>
                  <a:pt x="1523940" y="1341871"/>
                  <a:pt x="1607024" y="1387655"/>
                  <a:pt x="1682690" y="1387655"/>
                </a:cubicBezTo>
                <a:cubicBezTo>
                  <a:pt x="4728641" y="1387655"/>
                  <a:pt x="4728641" y="1387655"/>
                  <a:pt x="4728641" y="1387655"/>
                </a:cubicBezTo>
                <a:cubicBezTo>
                  <a:pt x="4804308" y="1387655"/>
                  <a:pt x="4885908" y="1341871"/>
                  <a:pt x="4923000" y="1278918"/>
                </a:cubicBezTo>
                <a:cubicBezTo>
                  <a:pt x="5187091" y="841103"/>
                  <a:pt x="5187091" y="841103"/>
                  <a:pt x="5187091" y="841103"/>
                </a:cubicBezTo>
                <a:cubicBezTo>
                  <a:pt x="5224182" y="778149"/>
                  <a:pt x="5224182" y="686579"/>
                  <a:pt x="5187091" y="623626"/>
                </a:cubicBezTo>
                <a:cubicBezTo>
                  <a:pt x="4923000" y="184380"/>
                  <a:pt x="4923000" y="184380"/>
                  <a:pt x="4923000" y="184380"/>
                </a:cubicBezTo>
                <a:cubicBezTo>
                  <a:pt x="4885908" y="121426"/>
                  <a:pt x="4804308" y="75642"/>
                  <a:pt x="4728641" y="75642"/>
                </a:cubicBezTo>
                <a:cubicBezTo>
                  <a:pt x="1682690" y="75642"/>
                  <a:pt x="1682690" y="75642"/>
                  <a:pt x="1682690" y="75642"/>
                </a:cubicBezTo>
                <a:close/>
                <a:moveTo>
                  <a:pt x="519038" y="0"/>
                </a:moveTo>
                <a:cubicBezTo>
                  <a:pt x="1078094" y="78"/>
                  <a:pt x="1078094" y="78"/>
                  <a:pt x="1078094" y="78"/>
                </a:cubicBezTo>
                <a:cubicBezTo>
                  <a:pt x="1158915" y="840"/>
                  <a:pt x="1246199" y="50767"/>
                  <a:pt x="1286480" y="120535"/>
                </a:cubicBezTo>
                <a:cubicBezTo>
                  <a:pt x="1303955" y="150802"/>
                  <a:pt x="1320338" y="179178"/>
                  <a:pt x="1335696" y="205780"/>
                </a:cubicBezTo>
                <a:lnTo>
                  <a:pt x="1363074" y="253199"/>
                </a:lnTo>
                <a:lnTo>
                  <a:pt x="1378497" y="226409"/>
                </a:lnTo>
                <a:cubicBezTo>
                  <a:pt x="1393430" y="200468"/>
                  <a:pt x="1409359" y="172798"/>
                  <a:pt x="1426350" y="143284"/>
                </a:cubicBezTo>
                <a:cubicBezTo>
                  <a:pt x="1464748" y="75603"/>
                  <a:pt x="1550758" y="26380"/>
                  <a:pt x="1629089" y="26380"/>
                </a:cubicBezTo>
                <a:cubicBezTo>
                  <a:pt x="1629089" y="26380"/>
                  <a:pt x="1629089" y="26380"/>
                  <a:pt x="4782295" y="26380"/>
                </a:cubicBezTo>
                <a:cubicBezTo>
                  <a:pt x="4860626" y="26380"/>
                  <a:pt x="4945100" y="75603"/>
                  <a:pt x="4983498" y="143284"/>
                </a:cubicBezTo>
                <a:cubicBezTo>
                  <a:pt x="4983498" y="143284"/>
                  <a:pt x="4983498" y="143284"/>
                  <a:pt x="5256889" y="615514"/>
                </a:cubicBezTo>
                <a:cubicBezTo>
                  <a:pt x="5295286" y="683195"/>
                  <a:pt x="5295286" y="781641"/>
                  <a:pt x="5256889" y="849322"/>
                </a:cubicBezTo>
                <a:cubicBezTo>
                  <a:pt x="5256889" y="849322"/>
                  <a:pt x="5256889" y="849322"/>
                  <a:pt x="4983498" y="1320014"/>
                </a:cubicBezTo>
                <a:cubicBezTo>
                  <a:pt x="4945100" y="1387696"/>
                  <a:pt x="4860626" y="1436918"/>
                  <a:pt x="4782295" y="1436918"/>
                </a:cubicBezTo>
                <a:cubicBezTo>
                  <a:pt x="4782295" y="1436918"/>
                  <a:pt x="4782295" y="1436918"/>
                  <a:pt x="1629089" y="1436918"/>
                </a:cubicBezTo>
                <a:cubicBezTo>
                  <a:pt x="1550758" y="1436918"/>
                  <a:pt x="1464748" y="1387696"/>
                  <a:pt x="1426350" y="1320014"/>
                </a:cubicBezTo>
                <a:cubicBezTo>
                  <a:pt x="1426350" y="1320014"/>
                  <a:pt x="1426350" y="1320014"/>
                  <a:pt x="1359979" y="1205099"/>
                </a:cubicBezTo>
                <a:lnTo>
                  <a:pt x="1359318" y="1203954"/>
                </a:lnTo>
                <a:lnTo>
                  <a:pt x="1354969" y="1211489"/>
                </a:lnTo>
                <a:cubicBezTo>
                  <a:pt x="1286741" y="1329701"/>
                  <a:pt x="1286741" y="1329701"/>
                  <a:pt x="1286741" y="1329701"/>
                </a:cubicBezTo>
                <a:cubicBezTo>
                  <a:pt x="1246991" y="1400075"/>
                  <a:pt x="1159303" y="1450702"/>
                  <a:pt x="1077112" y="1450730"/>
                </a:cubicBezTo>
                <a:cubicBezTo>
                  <a:pt x="518056" y="1450653"/>
                  <a:pt x="518056" y="1450653"/>
                  <a:pt x="518056" y="1450653"/>
                </a:cubicBezTo>
                <a:cubicBezTo>
                  <a:pt x="438025" y="1451258"/>
                  <a:pt x="349951" y="1399963"/>
                  <a:pt x="309670" y="1330195"/>
                </a:cubicBezTo>
                <a:lnTo>
                  <a:pt x="30075" y="845921"/>
                </a:lnTo>
                <a:cubicBezTo>
                  <a:pt x="-10206" y="776153"/>
                  <a:pt x="-9802" y="675599"/>
                  <a:pt x="29948" y="605225"/>
                </a:cubicBezTo>
                <a:cubicBezTo>
                  <a:pt x="309409" y="121029"/>
                  <a:pt x="309409" y="121029"/>
                  <a:pt x="309409" y="121029"/>
                </a:cubicBezTo>
                <a:cubicBezTo>
                  <a:pt x="351319" y="51232"/>
                  <a:pt x="439007" y="605"/>
                  <a:pt x="519038" y="0"/>
                </a:cubicBezTo>
                <a:close/>
              </a:path>
            </a:pathLst>
          </a:custGeom>
          <a:gradFill>
            <a:gsLst>
              <a:gs pos="0">
                <a:srgbClr val="0F2437"/>
              </a:gs>
              <a:gs pos="100000">
                <a:srgbClr val="284D7A"/>
              </a:gs>
            </a:gsLst>
            <a:lin ang="1800000" scaled="0"/>
          </a:gra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endParaRPr>
          </a:p>
        </p:txBody>
      </p:sp>
      <p:sp>
        <p:nvSpPr>
          <p:cNvPr id="10" name="Freeform 15"/>
          <p:cNvSpPr/>
          <p:nvPr/>
        </p:nvSpPr>
        <p:spPr bwMode="auto">
          <a:xfrm rot="9000000">
            <a:off x="1452511" y="2078148"/>
            <a:ext cx="1196812" cy="1074468"/>
          </a:xfrm>
          <a:custGeom>
            <a:avLst/>
            <a:gdLst>
              <a:gd name="T0" fmla="*/ 334 w 1023"/>
              <a:gd name="T1" fmla="*/ 917 h 917"/>
              <a:gd name="T2" fmla="*/ 202 w 1023"/>
              <a:gd name="T3" fmla="*/ 841 h 917"/>
              <a:gd name="T4" fmla="*/ 25 w 1023"/>
              <a:gd name="T5" fmla="*/ 535 h 917"/>
              <a:gd name="T6" fmla="*/ 25 w 1023"/>
              <a:gd name="T7" fmla="*/ 382 h 917"/>
              <a:gd name="T8" fmla="*/ 202 w 1023"/>
              <a:gd name="T9" fmla="*/ 76 h 917"/>
              <a:gd name="T10" fmla="*/ 334 w 1023"/>
              <a:gd name="T11" fmla="*/ 0 h 917"/>
              <a:gd name="T12" fmla="*/ 688 w 1023"/>
              <a:gd name="T13" fmla="*/ 0 h 917"/>
              <a:gd name="T14" fmla="*/ 820 w 1023"/>
              <a:gd name="T15" fmla="*/ 76 h 917"/>
              <a:gd name="T16" fmla="*/ 997 w 1023"/>
              <a:gd name="T17" fmla="*/ 382 h 917"/>
              <a:gd name="T18" fmla="*/ 997 w 1023"/>
              <a:gd name="T19" fmla="*/ 535 h 917"/>
              <a:gd name="T20" fmla="*/ 820 w 1023"/>
              <a:gd name="T21" fmla="*/ 841 h 917"/>
              <a:gd name="T22" fmla="*/ 688 w 1023"/>
              <a:gd name="T23" fmla="*/ 917 h 917"/>
              <a:gd name="T24" fmla="*/ 334 w 1023"/>
              <a:gd name="T2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3" h="917">
                <a:moveTo>
                  <a:pt x="334" y="917"/>
                </a:moveTo>
                <a:cubicBezTo>
                  <a:pt x="283" y="917"/>
                  <a:pt x="228" y="885"/>
                  <a:pt x="202" y="841"/>
                </a:cubicBezTo>
                <a:cubicBezTo>
                  <a:pt x="25" y="535"/>
                  <a:pt x="25" y="535"/>
                  <a:pt x="25" y="535"/>
                </a:cubicBezTo>
                <a:cubicBezTo>
                  <a:pt x="0" y="490"/>
                  <a:pt x="0" y="426"/>
                  <a:pt x="25" y="382"/>
                </a:cubicBezTo>
                <a:cubicBezTo>
                  <a:pt x="202" y="76"/>
                  <a:pt x="202" y="76"/>
                  <a:pt x="202" y="76"/>
                </a:cubicBezTo>
                <a:cubicBezTo>
                  <a:pt x="228" y="32"/>
                  <a:pt x="283" y="0"/>
                  <a:pt x="334" y="0"/>
                </a:cubicBezTo>
                <a:cubicBezTo>
                  <a:pt x="688" y="0"/>
                  <a:pt x="688" y="0"/>
                  <a:pt x="688" y="0"/>
                </a:cubicBezTo>
                <a:cubicBezTo>
                  <a:pt x="739" y="0"/>
                  <a:pt x="795" y="32"/>
                  <a:pt x="820" y="76"/>
                </a:cubicBezTo>
                <a:cubicBezTo>
                  <a:pt x="997" y="382"/>
                  <a:pt x="997" y="382"/>
                  <a:pt x="997" y="382"/>
                </a:cubicBezTo>
                <a:cubicBezTo>
                  <a:pt x="1023" y="426"/>
                  <a:pt x="1023" y="490"/>
                  <a:pt x="997" y="535"/>
                </a:cubicBezTo>
                <a:cubicBezTo>
                  <a:pt x="820" y="841"/>
                  <a:pt x="820" y="841"/>
                  <a:pt x="820" y="841"/>
                </a:cubicBezTo>
                <a:cubicBezTo>
                  <a:pt x="795" y="885"/>
                  <a:pt x="739" y="917"/>
                  <a:pt x="688" y="917"/>
                </a:cubicBezTo>
                <a:lnTo>
                  <a:pt x="334" y="917"/>
                </a:lnTo>
                <a:close/>
              </a:path>
            </a:pathLst>
          </a:custGeom>
          <a:solidFill>
            <a:srgbClr val="F5F5F5"/>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bwMode="auto">
          <a:xfrm rot="10800000">
            <a:off x="5967014" y="2701053"/>
            <a:ext cx="4770579" cy="1309351"/>
          </a:xfrm>
          <a:custGeom>
            <a:avLst/>
            <a:gdLst>
              <a:gd name="connsiteX0" fmla="*/ 4728641 w 5285686"/>
              <a:gd name="connsiteY0" fmla="*/ 1387655 h 1450730"/>
              <a:gd name="connsiteX1" fmla="*/ 4923000 w 5285686"/>
              <a:gd name="connsiteY1" fmla="*/ 1278917 h 1450730"/>
              <a:gd name="connsiteX2" fmla="*/ 5187091 w 5285686"/>
              <a:gd name="connsiteY2" fmla="*/ 841103 h 1450730"/>
              <a:gd name="connsiteX3" fmla="*/ 5187091 w 5285686"/>
              <a:gd name="connsiteY3" fmla="*/ 623626 h 1450730"/>
              <a:gd name="connsiteX4" fmla="*/ 4923000 w 5285686"/>
              <a:gd name="connsiteY4" fmla="*/ 184380 h 1450730"/>
              <a:gd name="connsiteX5" fmla="*/ 4728641 w 5285686"/>
              <a:gd name="connsiteY5" fmla="*/ 75642 h 1450730"/>
              <a:gd name="connsiteX6" fmla="*/ 1682690 w 5285686"/>
              <a:gd name="connsiteY6" fmla="*/ 75642 h 1450730"/>
              <a:gd name="connsiteX7" fmla="*/ 1486848 w 5285686"/>
              <a:gd name="connsiteY7" fmla="*/ 184380 h 1450730"/>
              <a:gd name="connsiteX8" fmla="*/ 1440622 w 5285686"/>
              <a:gd name="connsiteY8" fmla="*/ 261698 h 1450730"/>
              <a:gd name="connsiteX9" fmla="*/ 1403668 w 5285686"/>
              <a:gd name="connsiteY9" fmla="*/ 323510 h 1450730"/>
              <a:gd name="connsiteX10" fmla="*/ 1416107 w 5285686"/>
              <a:gd name="connsiteY10" fmla="*/ 345056 h 1450730"/>
              <a:gd name="connsiteX11" fmla="*/ 1566076 w 5285686"/>
              <a:gd name="connsiteY11" fmla="*/ 604809 h 1450730"/>
              <a:gd name="connsiteX12" fmla="*/ 1566202 w 5285686"/>
              <a:gd name="connsiteY12" fmla="*/ 845505 h 1450730"/>
              <a:gd name="connsiteX13" fmla="*/ 1404639 w 5285686"/>
              <a:gd name="connsiteY13" fmla="*/ 1125431 h 1450730"/>
              <a:gd name="connsiteX14" fmla="*/ 1399806 w 5285686"/>
              <a:gd name="connsiteY14" fmla="*/ 1133803 h 1450730"/>
              <a:gd name="connsiteX15" fmla="*/ 1401513 w 5285686"/>
              <a:gd name="connsiteY15" fmla="*/ 1136649 h 1450730"/>
              <a:gd name="connsiteX16" fmla="*/ 1486848 w 5285686"/>
              <a:gd name="connsiteY16" fmla="*/ 1278918 h 1450730"/>
              <a:gd name="connsiteX17" fmla="*/ 1682690 w 5285686"/>
              <a:gd name="connsiteY17" fmla="*/ 1387655 h 1450730"/>
              <a:gd name="connsiteX18" fmla="*/ 4728641 w 5285686"/>
              <a:gd name="connsiteY18" fmla="*/ 1387655 h 1450730"/>
              <a:gd name="connsiteX19" fmla="*/ 1077112 w 5285686"/>
              <a:gd name="connsiteY19" fmla="*/ 1450730 h 1450730"/>
              <a:gd name="connsiteX20" fmla="*/ 518056 w 5285686"/>
              <a:gd name="connsiteY20" fmla="*/ 1450653 h 1450730"/>
              <a:gd name="connsiteX21" fmla="*/ 309670 w 5285686"/>
              <a:gd name="connsiteY21" fmla="*/ 1330195 h 1450730"/>
              <a:gd name="connsiteX22" fmla="*/ 30075 w 5285686"/>
              <a:gd name="connsiteY22" fmla="*/ 845921 h 1450730"/>
              <a:gd name="connsiteX23" fmla="*/ 29948 w 5285686"/>
              <a:gd name="connsiteY23" fmla="*/ 605225 h 1450730"/>
              <a:gd name="connsiteX24" fmla="*/ 309409 w 5285686"/>
              <a:gd name="connsiteY24" fmla="*/ 121029 h 1450730"/>
              <a:gd name="connsiteX25" fmla="*/ 519038 w 5285686"/>
              <a:gd name="connsiteY25" fmla="*/ 0 h 1450730"/>
              <a:gd name="connsiteX26" fmla="*/ 1078094 w 5285686"/>
              <a:gd name="connsiteY26" fmla="*/ 77 h 1450730"/>
              <a:gd name="connsiteX27" fmla="*/ 1286480 w 5285686"/>
              <a:gd name="connsiteY27" fmla="*/ 120535 h 1450730"/>
              <a:gd name="connsiteX28" fmla="*/ 1335696 w 5285686"/>
              <a:gd name="connsiteY28" fmla="*/ 205780 h 1450730"/>
              <a:gd name="connsiteX29" fmla="*/ 1363074 w 5285686"/>
              <a:gd name="connsiteY29" fmla="*/ 253199 h 1450730"/>
              <a:gd name="connsiteX30" fmla="*/ 1378497 w 5285686"/>
              <a:gd name="connsiteY30" fmla="*/ 226409 h 1450730"/>
              <a:gd name="connsiteX31" fmla="*/ 1426350 w 5285686"/>
              <a:gd name="connsiteY31" fmla="*/ 143284 h 1450730"/>
              <a:gd name="connsiteX32" fmla="*/ 1629089 w 5285686"/>
              <a:gd name="connsiteY32" fmla="*/ 26380 h 1450730"/>
              <a:gd name="connsiteX33" fmla="*/ 4782295 w 5285686"/>
              <a:gd name="connsiteY33" fmla="*/ 26380 h 1450730"/>
              <a:gd name="connsiteX34" fmla="*/ 4983498 w 5285686"/>
              <a:gd name="connsiteY34" fmla="*/ 143284 h 1450730"/>
              <a:gd name="connsiteX35" fmla="*/ 5256889 w 5285686"/>
              <a:gd name="connsiteY35" fmla="*/ 615514 h 1450730"/>
              <a:gd name="connsiteX36" fmla="*/ 5256889 w 5285686"/>
              <a:gd name="connsiteY36" fmla="*/ 849322 h 1450730"/>
              <a:gd name="connsiteX37" fmla="*/ 4983498 w 5285686"/>
              <a:gd name="connsiteY37" fmla="*/ 1320014 h 1450730"/>
              <a:gd name="connsiteX38" fmla="*/ 4782295 w 5285686"/>
              <a:gd name="connsiteY38" fmla="*/ 1436918 h 1450730"/>
              <a:gd name="connsiteX39" fmla="*/ 1629089 w 5285686"/>
              <a:gd name="connsiteY39" fmla="*/ 1436918 h 1450730"/>
              <a:gd name="connsiteX40" fmla="*/ 1426350 w 5285686"/>
              <a:gd name="connsiteY40" fmla="*/ 1320014 h 1450730"/>
              <a:gd name="connsiteX41" fmla="*/ 1359979 w 5285686"/>
              <a:gd name="connsiteY41" fmla="*/ 1205099 h 1450730"/>
              <a:gd name="connsiteX42" fmla="*/ 1359318 w 5285686"/>
              <a:gd name="connsiteY42" fmla="*/ 1203954 h 1450730"/>
              <a:gd name="connsiteX43" fmla="*/ 1354969 w 5285686"/>
              <a:gd name="connsiteY43" fmla="*/ 1211489 h 1450730"/>
              <a:gd name="connsiteX44" fmla="*/ 1286741 w 5285686"/>
              <a:gd name="connsiteY44" fmla="*/ 1329701 h 1450730"/>
              <a:gd name="connsiteX45" fmla="*/ 1077112 w 5285686"/>
              <a:gd name="connsiteY45" fmla="*/ 1450730 h 145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85686" h="1450730">
                <a:moveTo>
                  <a:pt x="4728641" y="1387655"/>
                </a:moveTo>
                <a:cubicBezTo>
                  <a:pt x="4804308" y="1387655"/>
                  <a:pt x="4885908" y="1341871"/>
                  <a:pt x="4923000" y="1278917"/>
                </a:cubicBezTo>
                <a:cubicBezTo>
                  <a:pt x="5187091" y="841103"/>
                  <a:pt x="5187091" y="841103"/>
                  <a:pt x="5187091" y="841103"/>
                </a:cubicBezTo>
                <a:cubicBezTo>
                  <a:pt x="5224182" y="778149"/>
                  <a:pt x="5224182" y="686579"/>
                  <a:pt x="5187091" y="623626"/>
                </a:cubicBezTo>
                <a:cubicBezTo>
                  <a:pt x="4923000" y="184380"/>
                  <a:pt x="4923000" y="184380"/>
                  <a:pt x="4923000" y="184380"/>
                </a:cubicBezTo>
                <a:cubicBezTo>
                  <a:pt x="4885908" y="121427"/>
                  <a:pt x="4804308" y="75642"/>
                  <a:pt x="4728641" y="75642"/>
                </a:cubicBezTo>
                <a:cubicBezTo>
                  <a:pt x="1682690" y="75642"/>
                  <a:pt x="1682690" y="75642"/>
                  <a:pt x="1682690" y="75642"/>
                </a:cubicBezTo>
                <a:cubicBezTo>
                  <a:pt x="1607024" y="75642"/>
                  <a:pt x="1523939" y="121427"/>
                  <a:pt x="1486848" y="184380"/>
                </a:cubicBezTo>
                <a:cubicBezTo>
                  <a:pt x="1470435" y="211833"/>
                  <a:pt x="1455048" y="237570"/>
                  <a:pt x="1440622" y="261698"/>
                </a:cubicBezTo>
                <a:lnTo>
                  <a:pt x="1403668" y="323510"/>
                </a:lnTo>
                <a:lnTo>
                  <a:pt x="1416107" y="345056"/>
                </a:lnTo>
                <a:cubicBezTo>
                  <a:pt x="1566076" y="604809"/>
                  <a:pt x="1566076" y="604809"/>
                  <a:pt x="1566076" y="604809"/>
                </a:cubicBezTo>
                <a:cubicBezTo>
                  <a:pt x="1606356" y="674577"/>
                  <a:pt x="1606742" y="776499"/>
                  <a:pt x="1566202" y="845505"/>
                </a:cubicBezTo>
                <a:cubicBezTo>
                  <a:pt x="1496337" y="966554"/>
                  <a:pt x="1443938" y="1057341"/>
                  <a:pt x="1404639" y="1125431"/>
                </a:cubicBezTo>
                <a:lnTo>
                  <a:pt x="1399806" y="1133803"/>
                </a:lnTo>
                <a:lnTo>
                  <a:pt x="1401513" y="1136649"/>
                </a:lnTo>
                <a:cubicBezTo>
                  <a:pt x="1486848" y="1278918"/>
                  <a:pt x="1486848" y="1278918"/>
                  <a:pt x="1486848" y="1278918"/>
                </a:cubicBezTo>
                <a:cubicBezTo>
                  <a:pt x="1523939" y="1341871"/>
                  <a:pt x="1607024" y="1387655"/>
                  <a:pt x="1682690" y="1387655"/>
                </a:cubicBezTo>
                <a:cubicBezTo>
                  <a:pt x="4728641" y="1387655"/>
                  <a:pt x="4728641" y="1387655"/>
                  <a:pt x="4728641" y="1387655"/>
                </a:cubicBezTo>
                <a:close/>
                <a:moveTo>
                  <a:pt x="1077112" y="1450730"/>
                </a:moveTo>
                <a:cubicBezTo>
                  <a:pt x="518056" y="1450653"/>
                  <a:pt x="518056" y="1450653"/>
                  <a:pt x="518056" y="1450653"/>
                </a:cubicBezTo>
                <a:cubicBezTo>
                  <a:pt x="438025" y="1451258"/>
                  <a:pt x="349951" y="1399963"/>
                  <a:pt x="309670" y="1330195"/>
                </a:cubicBezTo>
                <a:lnTo>
                  <a:pt x="30075" y="845921"/>
                </a:lnTo>
                <a:cubicBezTo>
                  <a:pt x="-10206" y="776153"/>
                  <a:pt x="-9802" y="675599"/>
                  <a:pt x="29948" y="605225"/>
                </a:cubicBezTo>
                <a:cubicBezTo>
                  <a:pt x="309409" y="121029"/>
                  <a:pt x="309409" y="121029"/>
                  <a:pt x="309409" y="121029"/>
                </a:cubicBezTo>
                <a:cubicBezTo>
                  <a:pt x="351319" y="51232"/>
                  <a:pt x="439007" y="605"/>
                  <a:pt x="519038" y="0"/>
                </a:cubicBezTo>
                <a:cubicBezTo>
                  <a:pt x="1078094" y="77"/>
                  <a:pt x="1078094" y="77"/>
                  <a:pt x="1078094" y="77"/>
                </a:cubicBezTo>
                <a:cubicBezTo>
                  <a:pt x="1158915" y="840"/>
                  <a:pt x="1246199" y="50767"/>
                  <a:pt x="1286480" y="120535"/>
                </a:cubicBezTo>
                <a:cubicBezTo>
                  <a:pt x="1303955" y="150802"/>
                  <a:pt x="1320337" y="179178"/>
                  <a:pt x="1335696" y="205780"/>
                </a:cubicBezTo>
                <a:lnTo>
                  <a:pt x="1363074" y="253199"/>
                </a:lnTo>
                <a:lnTo>
                  <a:pt x="1378497" y="226409"/>
                </a:lnTo>
                <a:cubicBezTo>
                  <a:pt x="1393430" y="200468"/>
                  <a:pt x="1409359" y="172798"/>
                  <a:pt x="1426350" y="143284"/>
                </a:cubicBezTo>
                <a:cubicBezTo>
                  <a:pt x="1464748" y="75603"/>
                  <a:pt x="1550758" y="26380"/>
                  <a:pt x="1629089" y="26380"/>
                </a:cubicBezTo>
                <a:cubicBezTo>
                  <a:pt x="1629089" y="26380"/>
                  <a:pt x="1629089" y="26380"/>
                  <a:pt x="4782295" y="26380"/>
                </a:cubicBezTo>
                <a:cubicBezTo>
                  <a:pt x="4860626" y="26380"/>
                  <a:pt x="4945100" y="75603"/>
                  <a:pt x="4983498" y="143284"/>
                </a:cubicBezTo>
                <a:cubicBezTo>
                  <a:pt x="4983498" y="143284"/>
                  <a:pt x="4983498" y="143284"/>
                  <a:pt x="5256889" y="615514"/>
                </a:cubicBezTo>
                <a:cubicBezTo>
                  <a:pt x="5295286" y="683195"/>
                  <a:pt x="5295286" y="781641"/>
                  <a:pt x="5256889" y="849322"/>
                </a:cubicBezTo>
                <a:cubicBezTo>
                  <a:pt x="5256889" y="849322"/>
                  <a:pt x="5256889" y="849322"/>
                  <a:pt x="4983498" y="1320014"/>
                </a:cubicBezTo>
                <a:cubicBezTo>
                  <a:pt x="4945100" y="1387695"/>
                  <a:pt x="4860626" y="1436918"/>
                  <a:pt x="4782295" y="1436918"/>
                </a:cubicBezTo>
                <a:cubicBezTo>
                  <a:pt x="4782295" y="1436918"/>
                  <a:pt x="4782295" y="1436918"/>
                  <a:pt x="1629089" y="1436918"/>
                </a:cubicBezTo>
                <a:cubicBezTo>
                  <a:pt x="1550758" y="1436918"/>
                  <a:pt x="1464748" y="1387696"/>
                  <a:pt x="1426350" y="1320014"/>
                </a:cubicBezTo>
                <a:cubicBezTo>
                  <a:pt x="1426350" y="1320014"/>
                  <a:pt x="1426350" y="1320014"/>
                  <a:pt x="1359979" y="1205099"/>
                </a:cubicBezTo>
                <a:lnTo>
                  <a:pt x="1359318" y="1203954"/>
                </a:lnTo>
                <a:lnTo>
                  <a:pt x="1354969" y="1211489"/>
                </a:lnTo>
                <a:cubicBezTo>
                  <a:pt x="1286741" y="1329701"/>
                  <a:pt x="1286741" y="1329701"/>
                  <a:pt x="1286741" y="1329701"/>
                </a:cubicBezTo>
                <a:cubicBezTo>
                  <a:pt x="1246991" y="1400075"/>
                  <a:pt x="1159303" y="1450702"/>
                  <a:pt x="1077112" y="1450730"/>
                </a:cubicBezTo>
                <a:close/>
              </a:path>
            </a:pathLst>
          </a:custGeom>
          <a:gradFill>
            <a:gsLst>
              <a:gs pos="0">
                <a:srgbClr val="0F2437"/>
              </a:gs>
              <a:gs pos="100000">
                <a:srgbClr val="284D7A"/>
              </a:gs>
            </a:gsLst>
            <a:lin ang="1800000" scaled="0"/>
          </a:gra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endParaRPr>
          </a:p>
        </p:txBody>
      </p:sp>
      <p:sp>
        <p:nvSpPr>
          <p:cNvPr id="12" name="Freeform 15"/>
          <p:cNvSpPr/>
          <p:nvPr/>
        </p:nvSpPr>
        <p:spPr bwMode="auto">
          <a:xfrm rot="19800000">
            <a:off x="9418530" y="2817878"/>
            <a:ext cx="1196812" cy="1074468"/>
          </a:xfrm>
          <a:custGeom>
            <a:avLst/>
            <a:gdLst>
              <a:gd name="T0" fmla="*/ 334 w 1023"/>
              <a:gd name="T1" fmla="*/ 917 h 917"/>
              <a:gd name="T2" fmla="*/ 202 w 1023"/>
              <a:gd name="T3" fmla="*/ 841 h 917"/>
              <a:gd name="T4" fmla="*/ 25 w 1023"/>
              <a:gd name="T5" fmla="*/ 535 h 917"/>
              <a:gd name="T6" fmla="*/ 25 w 1023"/>
              <a:gd name="T7" fmla="*/ 382 h 917"/>
              <a:gd name="T8" fmla="*/ 202 w 1023"/>
              <a:gd name="T9" fmla="*/ 76 h 917"/>
              <a:gd name="T10" fmla="*/ 334 w 1023"/>
              <a:gd name="T11" fmla="*/ 0 h 917"/>
              <a:gd name="T12" fmla="*/ 688 w 1023"/>
              <a:gd name="T13" fmla="*/ 0 h 917"/>
              <a:gd name="T14" fmla="*/ 820 w 1023"/>
              <a:gd name="T15" fmla="*/ 76 h 917"/>
              <a:gd name="T16" fmla="*/ 997 w 1023"/>
              <a:gd name="T17" fmla="*/ 382 h 917"/>
              <a:gd name="T18" fmla="*/ 997 w 1023"/>
              <a:gd name="T19" fmla="*/ 535 h 917"/>
              <a:gd name="T20" fmla="*/ 820 w 1023"/>
              <a:gd name="T21" fmla="*/ 841 h 917"/>
              <a:gd name="T22" fmla="*/ 688 w 1023"/>
              <a:gd name="T23" fmla="*/ 917 h 917"/>
              <a:gd name="T24" fmla="*/ 334 w 1023"/>
              <a:gd name="T2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3" h="917">
                <a:moveTo>
                  <a:pt x="334" y="917"/>
                </a:moveTo>
                <a:cubicBezTo>
                  <a:pt x="283" y="917"/>
                  <a:pt x="228" y="885"/>
                  <a:pt x="202" y="841"/>
                </a:cubicBezTo>
                <a:cubicBezTo>
                  <a:pt x="25" y="535"/>
                  <a:pt x="25" y="535"/>
                  <a:pt x="25" y="535"/>
                </a:cubicBezTo>
                <a:cubicBezTo>
                  <a:pt x="0" y="490"/>
                  <a:pt x="0" y="426"/>
                  <a:pt x="25" y="382"/>
                </a:cubicBezTo>
                <a:cubicBezTo>
                  <a:pt x="202" y="76"/>
                  <a:pt x="202" y="76"/>
                  <a:pt x="202" y="76"/>
                </a:cubicBezTo>
                <a:cubicBezTo>
                  <a:pt x="228" y="32"/>
                  <a:pt x="283" y="0"/>
                  <a:pt x="334" y="0"/>
                </a:cubicBezTo>
                <a:cubicBezTo>
                  <a:pt x="688" y="0"/>
                  <a:pt x="688" y="0"/>
                  <a:pt x="688" y="0"/>
                </a:cubicBezTo>
                <a:cubicBezTo>
                  <a:pt x="739" y="0"/>
                  <a:pt x="795" y="32"/>
                  <a:pt x="820" y="76"/>
                </a:cubicBezTo>
                <a:cubicBezTo>
                  <a:pt x="997" y="382"/>
                  <a:pt x="997" y="382"/>
                  <a:pt x="997" y="382"/>
                </a:cubicBezTo>
                <a:cubicBezTo>
                  <a:pt x="1023" y="426"/>
                  <a:pt x="1023" y="490"/>
                  <a:pt x="997" y="535"/>
                </a:cubicBezTo>
                <a:cubicBezTo>
                  <a:pt x="820" y="841"/>
                  <a:pt x="820" y="841"/>
                  <a:pt x="820" y="841"/>
                </a:cubicBezTo>
                <a:cubicBezTo>
                  <a:pt x="795" y="885"/>
                  <a:pt x="739" y="917"/>
                  <a:pt x="688" y="917"/>
                </a:cubicBezTo>
                <a:lnTo>
                  <a:pt x="334" y="917"/>
                </a:lnTo>
                <a:close/>
              </a:path>
            </a:pathLst>
          </a:custGeom>
          <a:solidFill>
            <a:srgbClr val="F5F5F5"/>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bwMode="auto">
          <a:xfrm>
            <a:off x="1464084" y="3895234"/>
            <a:ext cx="4770579" cy="1309352"/>
          </a:xfrm>
          <a:custGeom>
            <a:avLst/>
            <a:gdLst>
              <a:gd name="connsiteX0" fmla="*/ 1682690 w 5285686"/>
              <a:gd name="connsiteY0" fmla="*/ 75642 h 1450731"/>
              <a:gd name="connsiteX1" fmla="*/ 1486848 w 5285686"/>
              <a:gd name="connsiteY1" fmla="*/ 184380 h 1450731"/>
              <a:gd name="connsiteX2" fmla="*/ 1440622 w 5285686"/>
              <a:gd name="connsiteY2" fmla="*/ 261698 h 1450731"/>
              <a:gd name="connsiteX3" fmla="*/ 1403668 w 5285686"/>
              <a:gd name="connsiteY3" fmla="*/ 323510 h 1450731"/>
              <a:gd name="connsiteX4" fmla="*/ 1416107 w 5285686"/>
              <a:gd name="connsiteY4" fmla="*/ 345056 h 1450731"/>
              <a:gd name="connsiteX5" fmla="*/ 1566076 w 5285686"/>
              <a:gd name="connsiteY5" fmla="*/ 604809 h 1450731"/>
              <a:gd name="connsiteX6" fmla="*/ 1566202 w 5285686"/>
              <a:gd name="connsiteY6" fmla="*/ 845505 h 1450731"/>
              <a:gd name="connsiteX7" fmla="*/ 1404639 w 5285686"/>
              <a:gd name="connsiteY7" fmla="*/ 1125431 h 1450731"/>
              <a:gd name="connsiteX8" fmla="*/ 1399807 w 5285686"/>
              <a:gd name="connsiteY8" fmla="*/ 1133804 h 1450731"/>
              <a:gd name="connsiteX9" fmla="*/ 1401513 w 5285686"/>
              <a:gd name="connsiteY9" fmla="*/ 1136649 h 1450731"/>
              <a:gd name="connsiteX10" fmla="*/ 1486848 w 5285686"/>
              <a:gd name="connsiteY10" fmla="*/ 1278918 h 1450731"/>
              <a:gd name="connsiteX11" fmla="*/ 1682690 w 5285686"/>
              <a:gd name="connsiteY11" fmla="*/ 1387655 h 1450731"/>
              <a:gd name="connsiteX12" fmla="*/ 4728641 w 5285686"/>
              <a:gd name="connsiteY12" fmla="*/ 1387655 h 1450731"/>
              <a:gd name="connsiteX13" fmla="*/ 4923000 w 5285686"/>
              <a:gd name="connsiteY13" fmla="*/ 1278918 h 1450731"/>
              <a:gd name="connsiteX14" fmla="*/ 5187091 w 5285686"/>
              <a:gd name="connsiteY14" fmla="*/ 841103 h 1450731"/>
              <a:gd name="connsiteX15" fmla="*/ 5187091 w 5285686"/>
              <a:gd name="connsiteY15" fmla="*/ 623626 h 1450731"/>
              <a:gd name="connsiteX16" fmla="*/ 4923000 w 5285686"/>
              <a:gd name="connsiteY16" fmla="*/ 184380 h 1450731"/>
              <a:gd name="connsiteX17" fmla="*/ 4728641 w 5285686"/>
              <a:gd name="connsiteY17" fmla="*/ 75642 h 1450731"/>
              <a:gd name="connsiteX18" fmla="*/ 1682690 w 5285686"/>
              <a:gd name="connsiteY18" fmla="*/ 75642 h 1450731"/>
              <a:gd name="connsiteX19" fmla="*/ 519038 w 5285686"/>
              <a:gd name="connsiteY19" fmla="*/ 0 h 1450731"/>
              <a:gd name="connsiteX20" fmla="*/ 1078094 w 5285686"/>
              <a:gd name="connsiteY20" fmla="*/ 77 h 1450731"/>
              <a:gd name="connsiteX21" fmla="*/ 1286480 w 5285686"/>
              <a:gd name="connsiteY21" fmla="*/ 120535 h 1450731"/>
              <a:gd name="connsiteX22" fmla="*/ 1335696 w 5285686"/>
              <a:gd name="connsiteY22" fmla="*/ 205780 h 1450731"/>
              <a:gd name="connsiteX23" fmla="*/ 1363074 w 5285686"/>
              <a:gd name="connsiteY23" fmla="*/ 253199 h 1450731"/>
              <a:gd name="connsiteX24" fmla="*/ 1378497 w 5285686"/>
              <a:gd name="connsiteY24" fmla="*/ 226409 h 1450731"/>
              <a:gd name="connsiteX25" fmla="*/ 1426350 w 5285686"/>
              <a:gd name="connsiteY25" fmla="*/ 143284 h 1450731"/>
              <a:gd name="connsiteX26" fmla="*/ 1629089 w 5285686"/>
              <a:gd name="connsiteY26" fmla="*/ 26380 h 1450731"/>
              <a:gd name="connsiteX27" fmla="*/ 4782295 w 5285686"/>
              <a:gd name="connsiteY27" fmla="*/ 26380 h 1450731"/>
              <a:gd name="connsiteX28" fmla="*/ 4983498 w 5285686"/>
              <a:gd name="connsiteY28" fmla="*/ 143284 h 1450731"/>
              <a:gd name="connsiteX29" fmla="*/ 5256889 w 5285686"/>
              <a:gd name="connsiteY29" fmla="*/ 615514 h 1450731"/>
              <a:gd name="connsiteX30" fmla="*/ 5256889 w 5285686"/>
              <a:gd name="connsiteY30" fmla="*/ 849322 h 1450731"/>
              <a:gd name="connsiteX31" fmla="*/ 4983498 w 5285686"/>
              <a:gd name="connsiteY31" fmla="*/ 1320014 h 1450731"/>
              <a:gd name="connsiteX32" fmla="*/ 4782295 w 5285686"/>
              <a:gd name="connsiteY32" fmla="*/ 1436918 h 1450731"/>
              <a:gd name="connsiteX33" fmla="*/ 1629089 w 5285686"/>
              <a:gd name="connsiteY33" fmla="*/ 1436918 h 1450731"/>
              <a:gd name="connsiteX34" fmla="*/ 1426350 w 5285686"/>
              <a:gd name="connsiteY34" fmla="*/ 1320014 h 1450731"/>
              <a:gd name="connsiteX35" fmla="*/ 1359979 w 5285686"/>
              <a:gd name="connsiteY35" fmla="*/ 1205099 h 1450731"/>
              <a:gd name="connsiteX36" fmla="*/ 1359318 w 5285686"/>
              <a:gd name="connsiteY36" fmla="*/ 1203954 h 1450731"/>
              <a:gd name="connsiteX37" fmla="*/ 1354969 w 5285686"/>
              <a:gd name="connsiteY37" fmla="*/ 1211489 h 1450731"/>
              <a:gd name="connsiteX38" fmla="*/ 1286741 w 5285686"/>
              <a:gd name="connsiteY38" fmla="*/ 1329701 h 1450731"/>
              <a:gd name="connsiteX39" fmla="*/ 1077112 w 5285686"/>
              <a:gd name="connsiteY39" fmla="*/ 1450731 h 1450731"/>
              <a:gd name="connsiteX40" fmla="*/ 518056 w 5285686"/>
              <a:gd name="connsiteY40" fmla="*/ 1450653 h 1450731"/>
              <a:gd name="connsiteX41" fmla="*/ 309670 w 5285686"/>
              <a:gd name="connsiteY41" fmla="*/ 1330195 h 1450731"/>
              <a:gd name="connsiteX42" fmla="*/ 30075 w 5285686"/>
              <a:gd name="connsiteY42" fmla="*/ 845921 h 1450731"/>
              <a:gd name="connsiteX43" fmla="*/ 29948 w 5285686"/>
              <a:gd name="connsiteY43" fmla="*/ 605225 h 1450731"/>
              <a:gd name="connsiteX44" fmla="*/ 309409 w 5285686"/>
              <a:gd name="connsiteY44" fmla="*/ 121029 h 1450731"/>
              <a:gd name="connsiteX45" fmla="*/ 519038 w 5285686"/>
              <a:gd name="connsiteY45" fmla="*/ 0 h 14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85686" h="1450731">
                <a:moveTo>
                  <a:pt x="1682690" y="75642"/>
                </a:moveTo>
                <a:cubicBezTo>
                  <a:pt x="1607024" y="75642"/>
                  <a:pt x="1523940" y="121427"/>
                  <a:pt x="1486848" y="184380"/>
                </a:cubicBezTo>
                <a:cubicBezTo>
                  <a:pt x="1470435" y="211833"/>
                  <a:pt x="1455048" y="237570"/>
                  <a:pt x="1440622" y="261698"/>
                </a:cubicBezTo>
                <a:lnTo>
                  <a:pt x="1403668" y="323510"/>
                </a:lnTo>
                <a:lnTo>
                  <a:pt x="1416107" y="345056"/>
                </a:lnTo>
                <a:cubicBezTo>
                  <a:pt x="1566076" y="604809"/>
                  <a:pt x="1566076" y="604809"/>
                  <a:pt x="1566076" y="604809"/>
                </a:cubicBezTo>
                <a:cubicBezTo>
                  <a:pt x="1606356" y="674577"/>
                  <a:pt x="1606742" y="776499"/>
                  <a:pt x="1566202" y="845505"/>
                </a:cubicBezTo>
                <a:cubicBezTo>
                  <a:pt x="1496337" y="966554"/>
                  <a:pt x="1443938" y="1057341"/>
                  <a:pt x="1404639" y="1125431"/>
                </a:cubicBezTo>
                <a:lnTo>
                  <a:pt x="1399807" y="1133804"/>
                </a:lnTo>
                <a:lnTo>
                  <a:pt x="1401513" y="1136649"/>
                </a:lnTo>
                <a:cubicBezTo>
                  <a:pt x="1486848" y="1278918"/>
                  <a:pt x="1486848" y="1278918"/>
                  <a:pt x="1486848" y="1278918"/>
                </a:cubicBezTo>
                <a:cubicBezTo>
                  <a:pt x="1523940" y="1341871"/>
                  <a:pt x="1607024" y="1387655"/>
                  <a:pt x="1682690" y="1387655"/>
                </a:cubicBezTo>
                <a:cubicBezTo>
                  <a:pt x="4728641" y="1387655"/>
                  <a:pt x="4728641" y="1387655"/>
                  <a:pt x="4728641" y="1387655"/>
                </a:cubicBezTo>
                <a:cubicBezTo>
                  <a:pt x="4804308" y="1387655"/>
                  <a:pt x="4885908" y="1341871"/>
                  <a:pt x="4923000" y="1278918"/>
                </a:cubicBezTo>
                <a:cubicBezTo>
                  <a:pt x="5187091" y="841103"/>
                  <a:pt x="5187091" y="841103"/>
                  <a:pt x="5187091" y="841103"/>
                </a:cubicBezTo>
                <a:cubicBezTo>
                  <a:pt x="5224182" y="778149"/>
                  <a:pt x="5224182" y="686579"/>
                  <a:pt x="5187091" y="623626"/>
                </a:cubicBezTo>
                <a:cubicBezTo>
                  <a:pt x="4923000" y="184380"/>
                  <a:pt x="4923000" y="184380"/>
                  <a:pt x="4923000" y="184380"/>
                </a:cubicBezTo>
                <a:cubicBezTo>
                  <a:pt x="4885908" y="121427"/>
                  <a:pt x="4804308" y="75642"/>
                  <a:pt x="4728641" y="75642"/>
                </a:cubicBezTo>
                <a:cubicBezTo>
                  <a:pt x="1682690" y="75642"/>
                  <a:pt x="1682690" y="75642"/>
                  <a:pt x="1682690" y="75642"/>
                </a:cubicBezTo>
                <a:close/>
                <a:moveTo>
                  <a:pt x="519038" y="0"/>
                </a:moveTo>
                <a:cubicBezTo>
                  <a:pt x="1078094" y="77"/>
                  <a:pt x="1078094" y="77"/>
                  <a:pt x="1078094" y="77"/>
                </a:cubicBezTo>
                <a:cubicBezTo>
                  <a:pt x="1158915" y="840"/>
                  <a:pt x="1246199" y="50767"/>
                  <a:pt x="1286480" y="120535"/>
                </a:cubicBezTo>
                <a:cubicBezTo>
                  <a:pt x="1303955" y="150802"/>
                  <a:pt x="1320337" y="179178"/>
                  <a:pt x="1335696" y="205780"/>
                </a:cubicBezTo>
                <a:lnTo>
                  <a:pt x="1363074" y="253199"/>
                </a:lnTo>
                <a:lnTo>
                  <a:pt x="1378497" y="226409"/>
                </a:lnTo>
                <a:cubicBezTo>
                  <a:pt x="1393430" y="200468"/>
                  <a:pt x="1409359" y="172799"/>
                  <a:pt x="1426350" y="143284"/>
                </a:cubicBezTo>
                <a:cubicBezTo>
                  <a:pt x="1464748" y="75603"/>
                  <a:pt x="1550758" y="26380"/>
                  <a:pt x="1629089" y="26380"/>
                </a:cubicBezTo>
                <a:cubicBezTo>
                  <a:pt x="1629089" y="26380"/>
                  <a:pt x="1629089" y="26380"/>
                  <a:pt x="4782295" y="26380"/>
                </a:cubicBezTo>
                <a:cubicBezTo>
                  <a:pt x="4860626" y="26380"/>
                  <a:pt x="4945100" y="75603"/>
                  <a:pt x="4983498" y="143284"/>
                </a:cubicBezTo>
                <a:cubicBezTo>
                  <a:pt x="4983498" y="143284"/>
                  <a:pt x="4983498" y="143284"/>
                  <a:pt x="5256889" y="615514"/>
                </a:cubicBezTo>
                <a:cubicBezTo>
                  <a:pt x="5295286" y="683195"/>
                  <a:pt x="5295286" y="781641"/>
                  <a:pt x="5256889" y="849322"/>
                </a:cubicBezTo>
                <a:cubicBezTo>
                  <a:pt x="5256889" y="849322"/>
                  <a:pt x="5256889" y="849322"/>
                  <a:pt x="4983498" y="1320014"/>
                </a:cubicBezTo>
                <a:cubicBezTo>
                  <a:pt x="4945100" y="1387696"/>
                  <a:pt x="4860626" y="1436918"/>
                  <a:pt x="4782295" y="1436918"/>
                </a:cubicBezTo>
                <a:cubicBezTo>
                  <a:pt x="4782295" y="1436918"/>
                  <a:pt x="4782295" y="1436918"/>
                  <a:pt x="1629089" y="1436918"/>
                </a:cubicBezTo>
                <a:cubicBezTo>
                  <a:pt x="1550758" y="1436918"/>
                  <a:pt x="1464748" y="1387696"/>
                  <a:pt x="1426350" y="1320014"/>
                </a:cubicBezTo>
                <a:cubicBezTo>
                  <a:pt x="1426350" y="1320014"/>
                  <a:pt x="1426350" y="1320014"/>
                  <a:pt x="1359979" y="1205099"/>
                </a:cubicBezTo>
                <a:lnTo>
                  <a:pt x="1359318" y="1203954"/>
                </a:lnTo>
                <a:lnTo>
                  <a:pt x="1354969" y="1211489"/>
                </a:lnTo>
                <a:cubicBezTo>
                  <a:pt x="1286741" y="1329701"/>
                  <a:pt x="1286741" y="1329701"/>
                  <a:pt x="1286741" y="1329701"/>
                </a:cubicBezTo>
                <a:cubicBezTo>
                  <a:pt x="1246991" y="1400075"/>
                  <a:pt x="1159303" y="1450702"/>
                  <a:pt x="1077112" y="1450731"/>
                </a:cubicBezTo>
                <a:cubicBezTo>
                  <a:pt x="518056" y="1450653"/>
                  <a:pt x="518056" y="1450653"/>
                  <a:pt x="518056" y="1450653"/>
                </a:cubicBezTo>
                <a:cubicBezTo>
                  <a:pt x="438025" y="1451258"/>
                  <a:pt x="349951" y="1399963"/>
                  <a:pt x="309670" y="1330195"/>
                </a:cubicBezTo>
                <a:lnTo>
                  <a:pt x="30075" y="845921"/>
                </a:lnTo>
                <a:cubicBezTo>
                  <a:pt x="-10206" y="776153"/>
                  <a:pt x="-9802" y="675599"/>
                  <a:pt x="29948" y="605225"/>
                </a:cubicBezTo>
                <a:cubicBezTo>
                  <a:pt x="309409" y="121029"/>
                  <a:pt x="309409" y="121029"/>
                  <a:pt x="309409" y="121029"/>
                </a:cubicBezTo>
                <a:cubicBezTo>
                  <a:pt x="351319" y="51232"/>
                  <a:pt x="439007" y="605"/>
                  <a:pt x="519038" y="0"/>
                </a:cubicBezTo>
                <a:close/>
              </a:path>
            </a:pathLst>
          </a:custGeom>
          <a:gradFill>
            <a:gsLst>
              <a:gs pos="0">
                <a:srgbClr val="0F2437"/>
              </a:gs>
              <a:gs pos="100000">
                <a:srgbClr val="284D7A"/>
              </a:gs>
            </a:gsLst>
            <a:lin ang="1800000" scaled="0"/>
          </a:gra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endParaRPr>
          </a:p>
        </p:txBody>
      </p:sp>
      <p:sp>
        <p:nvSpPr>
          <p:cNvPr id="14" name="Freeform 15"/>
          <p:cNvSpPr/>
          <p:nvPr/>
        </p:nvSpPr>
        <p:spPr bwMode="auto">
          <a:xfrm rot="9000000">
            <a:off x="1586335" y="4013292"/>
            <a:ext cx="1196812" cy="1074468"/>
          </a:xfrm>
          <a:custGeom>
            <a:avLst/>
            <a:gdLst>
              <a:gd name="T0" fmla="*/ 334 w 1023"/>
              <a:gd name="T1" fmla="*/ 917 h 917"/>
              <a:gd name="T2" fmla="*/ 202 w 1023"/>
              <a:gd name="T3" fmla="*/ 841 h 917"/>
              <a:gd name="T4" fmla="*/ 25 w 1023"/>
              <a:gd name="T5" fmla="*/ 535 h 917"/>
              <a:gd name="T6" fmla="*/ 25 w 1023"/>
              <a:gd name="T7" fmla="*/ 382 h 917"/>
              <a:gd name="T8" fmla="*/ 202 w 1023"/>
              <a:gd name="T9" fmla="*/ 76 h 917"/>
              <a:gd name="T10" fmla="*/ 334 w 1023"/>
              <a:gd name="T11" fmla="*/ 0 h 917"/>
              <a:gd name="T12" fmla="*/ 688 w 1023"/>
              <a:gd name="T13" fmla="*/ 0 h 917"/>
              <a:gd name="T14" fmla="*/ 820 w 1023"/>
              <a:gd name="T15" fmla="*/ 76 h 917"/>
              <a:gd name="T16" fmla="*/ 997 w 1023"/>
              <a:gd name="T17" fmla="*/ 382 h 917"/>
              <a:gd name="T18" fmla="*/ 997 w 1023"/>
              <a:gd name="T19" fmla="*/ 535 h 917"/>
              <a:gd name="T20" fmla="*/ 820 w 1023"/>
              <a:gd name="T21" fmla="*/ 841 h 917"/>
              <a:gd name="T22" fmla="*/ 688 w 1023"/>
              <a:gd name="T23" fmla="*/ 917 h 917"/>
              <a:gd name="T24" fmla="*/ 334 w 1023"/>
              <a:gd name="T2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3" h="917">
                <a:moveTo>
                  <a:pt x="334" y="917"/>
                </a:moveTo>
                <a:cubicBezTo>
                  <a:pt x="283" y="917"/>
                  <a:pt x="228" y="885"/>
                  <a:pt x="202" y="841"/>
                </a:cubicBezTo>
                <a:cubicBezTo>
                  <a:pt x="25" y="535"/>
                  <a:pt x="25" y="535"/>
                  <a:pt x="25" y="535"/>
                </a:cubicBezTo>
                <a:cubicBezTo>
                  <a:pt x="0" y="490"/>
                  <a:pt x="0" y="426"/>
                  <a:pt x="25" y="382"/>
                </a:cubicBezTo>
                <a:cubicBezTo>
                  <a:pt x="202" y="76"/>
                  <a:pt x="202" y="76"/>
                  <a:pt x="202" y="76"/>
                </a:cubicBezTo>
                <a:cubicBezTo>
                  <a:pt x="228" y="32"/>
                  <a:pt x="283" y="0"/>
                  <a:pt x="334" y="0"/>
                </a:cubicBezTo>
                <a:cubicBezTo>
                  <a:pt x="688" y="0"/>
                  <a:pt x="688" y="0"/>
                  <a:pt x="688" y="0"/>
                </a:cubicBezTo>
                <a:cubicBezTo>
                  <a:pt x="739" y="0"/>
                  <a:pt x="795" y="32"/>
                  <a:pt x="820" y="76"/>
                </a:cubicBezTo>
                <a:cubicBezTo>
                  <a:pt x="997" y="382"/>
                  <a:pt x="997" y="382"/>
                  <a:pt x="997" y="382"/>
                </a:cubicBezTo>
                <a:cubicBezTo>
                  <a:pt x="1023" y="426"/>
                  <a:pt x="1023" y="490"/>
                  <a:pt x="997" y="535"/>
                </a:cubicBezTo>
                <a:cubicBezTo>
                  <a:pt x="820" y="841"/>
                  <a:pt x="820" y="841"/>
                  <a:pt x="820" y="841"/>
                </a:cubicBezTo>
                <a:cubicBezTo>
                  <a:pt x="795" y="885"/>
                  <a:pt x="739" y="917"/>
                  <a:pt x="688" y="917"/>
                </a:cubicBezTo>
                <a:lnTo>
                  <a:pt x="334" y="917"/>
                </a:lnTo>
                <a:close/>
              </a:path>
            </a:pathLst>
          </a:custGeom>
          <a:solidFill>
            <a:srgbClr val="F5F5F5"/>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bwMode="auto">
          <a:xfrm rot="10800000">
            <a:off x="6100839" y="4636196"/>
            <a:ext cx="4770579" cy="1309353"/>
          </a:xfrm>
          <a:custGeom>
            <a:avLst/>
            <a:gdLst>
              <a:gd name="connsiteX0" fmla="*/ 4728641 w 5285686"/>
              <a:gd name="connsiteY0" fmla="*/ 1387656 h 1450732"/>
              <a:gd name="connsiteX1" fmla="*/ 4923000 w 5285686"/>
              <a:gd name="connsiteY1" fmla="*/ 1278919 h 1450732"/>
              <a:gd name="connsiteX2" fmla="*/ 5187091 w 5285686"/>
              <a:gd name="connsiteY2" fmla="*/ 841104 h 1450732"/>
              <a:gd name="connsiteX3" fmla="*/ 5187091 w 5285686"/>
              <a:gd name="connsiteY3" fmla="*/ 623627 h 1450732"/>
              <a:gd name="connsiteX4" fmla="*/ 4923000 w 5285686"/>
              <a:gd name="connsiteY4" fmla="*/ 184381 h 1450732"/>
              <a:gd name="connsiteX5" fmla="*/ 4728641 w 5285686"/>
              <a:gd name="connsiteY5" fmla="*/ 75643 h 1450732"/>
              <a:gd name="connsiteX6" fmla="*/ 1682690 w 5285686"/>
              <a:gd name="connsiteY6" fmla="*/ 75643 h 1450732"/>
              <a:gd name="connsiteX7" fmla="*/ 1486848 w 5285686"/>
              <a:gd name="connsiteY7" fmla="*/ 184381 h 1450732"/>
              <a:gd name="connsiteX8" fmla="*/ 1440622 w 5285686"/>
              <a:gd name="connsiteY8" fmla="*/ 261699 h 1450732"/>
              <a:gd name="connsiteX9" fmla="*/ 1403668 w 5285686"/>
              <a:gd name="connsiteY9" fmla="*/ 323511 h 1450732"/>
              <a:gd name="connsiteX10" fmla="*/ 1416107 w 5285686"/>
              <a:gd name="connsiteY10" fmla="*/ 345057 h 1450732"/>
              <a:gd name="connsiteX11" fmla="*/ 1566076 w 5285686"/>
              <a:gd name="connsiteY11" fmla="*/ 604810 h 1450732"/>
              <a:gd name="connsiteX12" fmla="*/ 1566202 w 5285686"/>
              <a:gd name="connsiteY12" fmla="*/ 845506 h 1450732"/>
              <a:gd name="connsiteX13" fmla="*/ 1404639 w 5285686"/>
              <a:gd name="connsiteY13" fmla="*/ 1125432 h 1450732"/>
              <a:gd name="connsiteX14" fmla="*/ 1399806 w 5285686"/>
              <a:gd name="connsiteY14" fmla="*/ 1133805 h 1450732"/>
              <a:gd name="connsiteX15" fmla="*/ 1401513 w 5285686"/>
              <a:gd name="connsiteY15" fmla="*/ 1136650 h 1450732"/>
              <a:gd name="connsiteX16" fmla="*/ 1486848 w 5285686"/>
              <a:gd name="connsiteY16" fmla="*/ 1278919 h 1450732"/>
              <a:gd name="connsiteX17" fmla="*/ 1682690 w 5285686"/>
              <a:gd name="connsiteY17" fmla="*/ 1387656 h 1450732"/>
              <a:gd name="connsiteX18" fmla="*/ 4728641 w 5285686"/>
              <a:gd name="connsiteY18" fmla="*/ 1387656 h 1450732"/>
              <a:gd name="connsiteX19" fmla="*/ 1077112 w 5285686"/>
              <a:gd name="connsiteY19" fmla="*/ 1450732 h 1450732"/>
              <a:gd name="connsiteX20" fmla="*/ 518056 w 5285686"/>
              <a:gd name="connsiteY20" fmla="*/ 1450654 h 1450732"/>
              <a:gd name="connsiteX21" fmla="*/ 309670 w 5285686"/>
              <a:gd name="connsiteY21" fmla="*/ 1330196 h 1450732"/>
              <a:gd name="connsiteX22" fmla="*/ 30075 w 5285686"/>
              <a:gd name="connsiteY22" fmla="*/ 845922 h 1450732"/>
              <a:gd name="connsiteX23" fmla="*/ 29948 w 5285686"/>
              <a:gd name="connsiteY23" fmla="*/ 605226 h 1450732"/>
              <a:gd name="connsiteX24" fmla="*/ 309409 w 5285686"/>
              <a:gd name="connsiteY24" fmla="*/ 121030 h 1450732"/>
              <a:gd name="connsiteX25" fmla="*/ 519038 w 5285686"/>
              <a:gd name="connsiteY25" fmla="*/ 0 h 1450732"/>
              <a:gd name="connsiteX26" fmla="*/ 1078094 w 5285686"/>
              <a:gd name="connsiteY26" fmla="*/ 78 h 1450732"/>
              <a:gd name="connsiteX27" fmla="*/ 1286480 w 5285686"/>
              <a:gd name="connsiteY27" fmla="*/ 120536 h 1450732"/>
              <a:gd name="connsiteX28" fmla="*/ 1335696 w 5285686"/>
              <a:gd name="connsiteY28" fmla="*/ 205781 h 1450732"/>
              <a:gd name="connsiteX29" fmla="*/ 1363074 w 5285686"/>
              <a:gd name="connsiteY29" fmla="*/ 253200 h 1450732"/>
              <a:gd name="connsiteX30" fmla="*/ 1378497 w 5285686"/>
              <a:gd name="connsiteY30" fmla="*/ 226410 h 1450732"/>
              <a:gd name="connsiteX31" fmla="*/ 1426350 w 5285686"/>
              <a:gd name="connsiteY31" fmla="*/ 143285 h 1450732"/>
              <a:gd name="connsiteX32" fmla="*/ 1629089 w 5285686"/>
              <a:gd name="connsiteY32" fmla="*/ 26381 h 1450732"/>
              <a:gd name="connsiteX33" fmla="*/ 4782295 w 5285686"/>
              <a:gd name="connsiteY33" fmla="*/ 26381 h 1450732"/>
              <a:gd name="connsiteX34" fmla="*/ 4983498 w 5285686"/>
              <a:gd name="connsiteY34" fmla="*/ 143285 h 1450732"/>
              <a:gd name="connsiteX35" fmla="*/ 5256889 w 5285686"/>
              <a:gd name="connsiteY35" fmla="*/ 615515 h 1450732"/>
              <a:gd name="connsiteX36" fmla="*/ 5256889 w 5285686"/>
              <a:gd name="connsiteY36" fmla="*/ 849323 h 1450732"/>
              <a:gd name="connsiteX37" fmla="*/ 4983498 w 5285686"/>
              <a:gd name="connsiteY37" fmla="*/ 1320015 h 1450732"/>
              <a:gd name="connsiteX38" fmla="*/ 4782295 w 5285686"/>
              <a:gd name="connsiteY38" fmla="*/ 1436919 h 1450732"/>
              <a:gd name="connsiteX39" fmla="*/ 1629089 w 5285686"/>
              <a:gd name="connsiteY39" fmla="*/ 1436919 h 1450732"/>
              <a:gd name="connsiteX40" fmla="*/ 1426350 w 5285686"/>
              <a:gd name="connsiteY40" fmla="*/ 1320015 h 1450732"/>
              <a:gd name="connsiteX41" fmla="*/ 1359979 w 5285686"/>
              <a:gd name="connsiteY41" fmla="*/ 1205100 h 1450732"/>
              <a:gd name="connsiteX42" fmla="*/ 1359318 w 5285686"/>
              <a:gd name="connsiteY42" fmla="*/ 1203955 h 1450732"/>
              <a:gd name="connsiteX43" fmla="*/ 1354969 w 5285686"/>
              <a:gd name="connsiteY43" fmla="*/ 1211490 h 1450732"/>
              <a:gd name="connsiteX44" fmla="*/ 1286741 w 5285686"/>
              <a:gd name="connsiteY44" fmla="*/ 1329702 h 1450732"/>
              <a:gd name="connsiteX45" fmla="*/ 1077112 w 5285686"/>
              <a:gd name="connsiteY45" fmla="*/ 1450732 h 145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85686" h="1450732">
                <a:moveTo>
                  <a:pt x="4728641" y="1387656"/>
                </a:moveTo>
                <a:cubicBezTo>
                  <a:pt x="4804308" y="1387656"/>
                  <a:pt x="4885908" y="1341872"/>
                  <a:pt x="4923000" y="1278919"/>
                </a:cubicBezTo>
                <a:cubicBezTo>
                  <a:pt x="5187091" y="841104"/>
                  <a:pt x="5187091" y="841104"/>
                  <a:pt x="5187091" y="841104"/>
                </a:cubicBezTo>
                <a:cubicBezTo>
                  <a:pt x="5224182" y="778150"/>
                  <a:pt x="5224182" y="686580"/>
                  <a:pt x="5187091" y="623627"/>
                </a:cubicBezTo>
                <a:cubicBezTo>
                  <a:pt x="4923000" y="184381"/>
                  <a:pt x="4923000" y="184381"/>
                  <a:pt x="4923000" y="184381"/>
                </a:cubicBezTo>
                <a:cubicBezTo>
                  <a:pt x="4885908" y="121428"/>
                  <a:pt x="4804308" y="75643"/>
                  <a:pt x="4728641" y="75643"/>
                </a:cubicBezTo>
                <a:cubicBezTo>
                  <a:pt x="1682690" y="75643"/>
                  <a:pt x="1682690" y="75643"/>
                  <a:pt x="1682690" y="75643"/>
                </a:cubicBezTo>
                <a:cubicBezTo>
                  <a:pt x="1607024" y="75643"/>
                  <a:pt x="1523939" y="121428"/>
                  <a:pt x="1486848" y="184381"/>
                </a:cubicBezTo>
                <a:cubicBezTo>
                  <a:pt x="1470435" y="211834"/>
                  <a:pt x="1455048" y="237571"/>
                  <a:pt x="1440622" y="261699"/>
                </a:cubicBezTo>
                <a:lnTo>
                  <a:pt x="1403668" y="323511"/>
                </a:lnTo>
                <a:lnTo>
                  <a:pt x="1416107" y="345057"/>
                </a:lnTo>
                <a:cubicBezTo>
                  <a:pt x="1566076" y="604810"/>
                  <a:pt x="1566076" y="604810"/>
                  <a:pt x="1566076" y="604810"/>
                </a:cubicBezTo>
                <a:cubicBezTo>
                  <a:pt x="1606356" y="674578"/>
                  <a:pt x="1606742" y="776500"/>
                  <a:pt x="1566202" y="845506"/>
                </a:cubicBezTo>
                <a:cubicBezTo>
                  <a:pt x="1496337" y="966555"/>
                  <a:pt x="1443938" y="1057342"/>
                  <a:pt x="1404639" y="1125432"/>
                </a:cubicBezTo>
                <a:lnTo>
                  <a:pt x="1399806" y="1133805"/>
                </a:lnTo>
                <a:lnTo>
                  <a:pt x="1401513" y="1136650"/>
                </a:lnTo>
                <a:cubicBezTo>
                  <a:pt x="1486848" y="1278919"/>
                  <a:pt x="1486848" y="1278919"/>
                  <a:pt x="1486848" y="1278919"/>
                </a:cubicBezTo>
                <a:cubicBezTo>
                  <a:pt x="1523939" y="1341872"/>
                  <a:pt x="1607024" y="1387656"/>
                  <a:pt x="1682690" y="1387656"/>
                </a:cubicBezTo>
                <a:cubicBezTo>
                  <a:pt x="4728641" y="1387656"/>
                  <a:pt x="4728641" y="1387656"/>
                  <a:pt x="4728641" y="1387656"/>
                </a:cubicBezTo>
                <a:close/>
                <a:moveTo>
                  <a:pt x="1077112" y="1450732"/>
                </a:moveTo>
                <a:cubicBezTo>
                  <a:pt x="518056" y="1450654"/>
                  <a:pt x="518056" y="1450654"/>
                  <a:pt x="518056" y="1450654"/>
                </a:cubicBezTo>
                <a:cubicBezTo>
                  <a:pt x="438025" y="1451259"/>
                  <a:pt x="349951" y="1399964"/>
                  <a:pt x="309670" y="1330196"/>
                </a:cubicBezTo>
                <a:lnTo>
                  <a:pt x="30075" y="845922"/>
                </a:lnTo>
                <a:cubicBezTo>
                  <a:pt x="-10206" y="776154"/>
                  <a:pt x="-9802" y="675600"/>
                  <a:pt x="29948" y="605226"/>
                </a:cubicBezTo>
                <a:cubicBezTo>
                  <a:pt x="309409" y="121030"/>
                  <a:pt x="309409" y="121030"/>
                  <a:pt x="309409" y="121030"/>
                </a:cubicBezTo>
                <a:cubicBezTo>
                  <a:pt x="351319" y="51233"/>
                  <a:pt x="439007" y="606"/>
                  <a:pt x="519038" y="0"/>
                </a:cubicBezTo>
                <a:cubicBezTo>
                  <a:pt x="1078094" y="78"/>
                  <a:pt x="1078094" y="78"/>
                  <a:pt x="1078094" y="78"/>
                </a:cubicBezTo>
                <a:cubicBezTo>
                  <a:pt x="1158915" y="841"/>
                  <a:pt x="1246199" y="50768"/>
                  <a:pt x="1286480" y="120536"/>
                </a:cubicBezTo>
                <a:cubicBezTo>
                  <a:pt x="1303955" y="150803"/>
                  <a:pt x="1320337" y="179179"/>
                  <a:pt x="1335696" y="205781"/>
                </a:cubicBezTo>
                <a:lnTo>
                  <a:pt x="1363074" y="253200"/>
                </a:lnTo>
                <a:lnTo>
                  <a:pt x="1378497" y="226410"/>
                </a:lnTo>
                <a:cubicBezTo>
                  <a:pt x="1393430" y="200469"/>
                  <a:pt x="1409359" y="172800"/>
                  <a:pt x="1426350" y="143285"/>
                </a:cubicBezTo>
                <a:cubicBezTo>
                  <a:pt x="1464748" y="75604"/>
                  <a:pt x="1550758" y="26381"/>
                  <a:pt x="1629089" y="26381"/>
                </a:cubicBezTo>
                <a:cubicBezTo>
                  <a:pt x="1629089" y="26381"/>
                  <a:pt x="1629089" y="26381"/>
                  <a:pt x="4782295" y="26381"/>
                </a:cubicBezTo>
                <a:cubicBezTo>
                  <a:pt x="4860626" y="26381"/>
                  <a:pt x="4945100" y="75604"/>
                  <a:pt x="4983498" y="143285"/>
                </a:cubicBezTo>
                <a:cubicBezTo>
                  <a:pt x="4983498" y="143285"/>
                  <a:pt x="4983498" y="143285"/>
                  <a:pt x="5256889" y="615515"/>
                </a:cubicBezTo>
                <a:cubicBezTo>
                  <a:pt x="5295286" y="683196"/>
                  <a:pt x="5295286" y="781642"/>
                  <a:pt x="5256889" y="849323"/>
                </a:cubicBezTo>
                <a:cubicBezTo>
                  <a:pt x="5256889" y="849323"/>
                  <a:pt x="5256889" y="849323"/>
                  <a:pt x="4983498" y="1320015"/>
                </a:cubicBezTo>
                <a:cubicBezTo>
                  <a:pt x="4945100" y="1387697"/>
                  <a:pt x="4860626" y="1436919"/>
                  <a:pt x="4782295" y="1436919"/>
                </a:cubicBezTo>
                <a:cubicBezTo>
                  <a:pt x="4782295" y="1436919"/>
                  <a:pt x="4782295" y="1436919"/>
                  <a:pt x="1629089" y="1436919"/>
                </a:cubicBezTo>
                <a:cubicBezTo>
                  <a:pt x="1550758" y="1436919"/>
                  <a:pt x="1464748" y="1387697"/>
                  <a:pt x="1426350" y="1320015"/>
                </a:cubicBezTo>
                <a:cubicBezTo>
                  <a:pt x="1426350" y="1320015"/>
                  <a:pt x="1426350" y="1320015"/>
                  <a:pt x="1359979" y="1205100"/>
                </a:cubicBezTo>
                <a:lnTo>
                  <a:pt x="1359318" y="1203955"/>
                </a:lnTo>
                <a:lnTo>
                  <a:pt x="1354969" y="1211490"/>
                </a:lnTo>
                <a:cubicBezTo>
                  <a:pt x="1286741" y="1329702"/>
                  <a:pt x="1286741" y="1329702"/>
                  <a:pt x="1286741" y="1329702"/>
                </a:cubicBezTo>
                <a:cubicBezTo>
                  <a:pt x="1246991" y="1400076"/>
                  <a:pt x="1159303" y="1450703"/>
                  <a:pt x="1077112" y="1450732"/>
                </a:cubicBezTo>
                <a:close/>
              </a:path>
            </a:pathLst>
          </a:custGeom>
          <a:gradFill>
            <a:gsLst>
              <a:gs pos="0">
                <a:srgbClr val="0F2437"/>
              </a:gs>
              <a:gs pos="100000">
                <a:srgbClr val="284D7A"/>
              </a:gs>
            </a:gsLst>
            <a:lin ang="1800000" scaled="0"/>
          </a:gradFill>
          <a:ln w="1905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endParaRPr>
          </a:p>
        </p:txBody>
      </p:sp>
      <p:sp>
        <p:nvSpPr>
          <p:cNvPr id="16" name="Freeform 15"/>
          <p:cNvSpPr/>
          <p:nvPr/>
        </p:nvSpPr>
        <p:spPr bwMode="auto">
          <a:xfrm rot="19800000">
            <a:off x="9552354" y="4753022"/>
            <a:ext cx="1196812" cy="1074468"/>
          </a:xfrm>
          <a:custGeom>
            <a:avLst/>
            <a:gdLst>
              <a:gd name="T0" fmla="*/ 334 w 1023"/>
              <a:gd name="T1" fmla="*/ 917 h 917"/>
              <a:gd name="T2" fmla="*/ 202 w 1023"/>
              <a:gd name="T3" fmla="*/ 841 h 917"/>
              <a:gd name="T4" fmla="*/ 25 w 1023"/>
              <a:gd name="T5" fmla="*/ 535 h 917"/>
              <a:gd name="T6" fmla="*/ 25 w 1023"/>
              <a:gd name="T7" fmla="*/ 382 h 917"/>
              <a:gd name="T8" fmla="*/ 202 w 1023"/>
              <a:gd name="T9" fmla="*/ 76 h 917"/>
              <a:gd name="T10" fmla="*/ 334 w 1023"/>
              <a:gd name="T11" fmla="*/ 0 h 917"/>
              <a:gd name="T12" fmla="*/ 688 w 1023"/>
              <a:gd name="T13" fmla="*/ 0 h 917"/>
              <a:gd name="T14" fmla="*/ 820 w 1023"/>
              <a:gd name="T15" fmla="*/ 76 h 917"/>
              <a:gd name="T16" fmla="*/ 997 w 1023"/>
              <a:gd name="T17" fmla="*/ 382 h 917"/>
              <a:gd name="T18" fmla="*/ 997 w 1023"/>
              <a:gd name="T19" fmla="*/ 535 h 917"/>
              <a:gd name="T20" fmla="*/ 820 w 1023"/>
              <a:gd name="T21" fmla="*/ 841 h 917"/>
              <a:gd name="T22" fmla="*/ 688 w 1023"/>
              <a:gd name="T23" fmla="*/ 917 h 917"/>
              <a:gd name="T24" fmla="*/ 334 w 1023"/>
              <a:gd name="T25"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3" h="917">
                <a:moveTo>
                  <a:pt x="334" y="917"/>
                </a:moveTo>
                <a:cubicBezTo>
                  <a:pt x="283" y="917"/>
                  <a:pt x="228" y="885"/>
                  <a:pt x="202" y="841"/>
                </a:cubicBezTo>
                <a:cubicBezTo>
                  <a:pt x="25" y="535"/>
                  <a:pt x="25" y="535"/>
                  <a:pt x="25" y="535"/>
                </a:cubicBezTo>
                <a:cubicBezTo>
                  <a:pt x="0" y="490"/>
                  <a:pt x="0" y="426"/>
                  <a:pt x="25" y="382"/>
                </a:cubicBezTo>
                <a:cubicBezTo>
                  <a:pt x="202" y="76"/>
                  <a:pt x="202" y="76"/>
                  <a:pt x="202" y="76"/>
                </a:cubicBezTo>
                <a:cubicBezTo>
                  <a:pt x="228" y="32"/>
                  <a:pt x="283" y="0"/>
                  <a:pt x="334" y="0"/>
                </a:cubicBezTo>
                <a:cubicBezTo>
                  <a:pt x="688" y="0"/>
                  <a:pt x="688" y="0"/>
                  <a:pt x="688" y="0"/>
                </a:cubicBezTo>
                <a:cubicBezTo>
                  <a:pt x="739" y="0"/>
                  <a:pt x="795" y="32"/>
                  <a:pt x="820" y="76"/>
                </a:cubicBezTo>
                <a:cubicBezTo>
                  <a:pt x="997" y="382"/>
                  <a:pt x="997" y="382"/>
                  <a:pt x="997" y="382"/>
                </a:cubicBezTo>
                <a:cubicBezTo>
                  <a:pt x="1023" y="426"/>
                  <a:pt x="1023" y="490"/>
                  <a:pt x="997" y="535"/>
                </a:cubicBezTo>
                <a:cubicBezTo>
                  <a:pt x="820" y="841"/>
                  <a:pt x="820" y="841"/>
                  <a:pt x="820" y="841"/>
                </a:cubicBezTo>
                <a:cubicBezTo>
                  <a:pt x="795" y="885"/>
                  <a:pt x="739" y="917"/>
                  <a:pt x="688" y="917"/>
                </a:cubicBezTo>
                <a:lnTo>
                  <a:pt x="334" y="917"/>
                </a:lnTo>
                <a:close/>
              </a:path>
            </a:pathLst>
          </a:custGeom>
          <a:solidFill>
            <a:srgbClr val="F5F5F5"/>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9898688" y="4959411"/>
            <a:ext cx="458539" cy="581892"/>
            <a:chOff x="1600806" y="573227"/>
            <a:chExt cx="567942" cy="720725"/>
          </a:xfrm>
          <a:gradFill>
            <a:gsLst>
              <a:gs pos="0">
                <a:srgbClr val="0F2437"/>
              </a:gs>
              <a:gs pos="100000">
                <a:srgbClr val="284D7A"/>
              </a:gs>
            </a:gsLst>
            <a:lin ang="1800000" scaled="0"/>
          </a:gradFill>
          <a:effectLst/>
        </p:grpSpPr>
        <p:sp>
          <p:nvSpPr>
            <p:cNvPr id="18" name="Freeform 32"/>
            <p:cNvSpPr/>
            <p:nvPr/>
          </p:nvSpPr>
          <p:spPr bwMode="auto">
            <a:xfrm>
              <a:off x="1600806" y="573227"/>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33"/>
            <p:cNvSpPr/>
            <p:nvPr/>
          </p:nvSpPr>
          <p:spPr bwMode="auto">
            <a:xfrm>
              <a:off x="1832486" y="1012964"/>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1" name="Freeform 223"/>
          <p:cNvSpPr/>
          <p:nvPr/>
        </p:nvSpPr>
        <p:spPr bwMode="auto">
          <a:xfrm>
            <a:off x="9774347" y="3138412"/>
            <a:ext cx="519753" cy="42153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gradFill>
            <a:gsLst>
              <a:gs pos="0">
                <a:srgbClr val="0F2437"/>
              </a:gs>
              <a:gs pos="100000">
                <a:srgbClr val="284D7A"/>
              </a:gs>
            </a:gsLst>
            <a:lin ang="1800000" scaled="0"/>
          </a:gradFill>
          <a:ln>
            <a:noFill/>
          </a:ln>
          <a:effectLst/>
        </p:spPr>
        <p:txBody>
          <a:bodyPr vert="horz" wrap="square" lIns="91440" tIns="45720" rIns="91440" bIns="45720" numCol="1" anchor="t" anchorCtr="0" compatLnSpc="1"/>
          <a:lstStyle/>
          <a:p>
            <a:endParaRPr lang="zh-CN" altLang="en-US">
              <a:solidFill>
                <a:prstClr val="black"/>
              </a:solidFill>
            </a:endParaRPr>
          </a:p>
        </p:txBody>
      </p:sp>
      <p:grpSp>
        <p:nvGrpSpPr>
          <p:cNvPr id="22" name="组合 21"/>
          <p:cNvGrpSpPr/>
          <p:nvPr/>
        </p:nvGrpSpPr>
        <p:grpSpPr>
          <a:xfrm>
            <a:off x="1784666" y="2339605"/>
            <a:ext cx="532501" cy="512098"/>
            <a:chOff x="9791183" y="5224434"/>
            <a:chExt cx="645684" cy="620945"/>
          </a:xfrm>
          <a:gradFill>
            <a:gsLst>
              <a:gs pos="0">
                <a:srgbClr val="0F2437"/>
              </a:gs>
              <a:gs pos="100000">
                <a:srgbClr val="284D7A"/>
              </a:gs>
            </a:gsLst>
            <a:lin ang="1800000" scaled="0"/>
          </a:gradFill>
          <a:effectLst/>
        </p:grpSpPr>
        <p:sp>
          <p:nvSpPr>
            <p:cNvPr id="23"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p:nvPr/>
        </p:nvGrpSpPr>
        <p:grpSpPr>
          <a:xfrm>
            <a:off x="1956940" y="4261072"/>
            <a:ext cx="427578" cy="633577"/>
            <a:chOff x="1788810" y="2276744"/>
            <a:chExt cx="392113" cy="581026"/>
          </a:xfrm>
          <a:gradFill>
            <a:gsLst>
              <a:gs pos="0">
                <a:srgbClr val="0F2437"/>
              </a:gs>
              <a:gs pos="100000">
                <a:srgbClr val="284D7A"/>
              </a:gs>
            </a:gsLst>
            <a:lin ang="1800000" scaled="0"/>
          </a:gradFill>
          <a:effectLst/>
        </p:grpSpPr>
        <p:sp>
          <p:nvSpPr>
            <p:cNvPr id="26"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文本框 2"/>
          <p:cNvSpPr txBox="1"/>
          <p:nvPr/>
        </p:nvSpPr>
        <p:spPr>
          <a:xfrm>
            <a:off x="1464310" y="805180"/>
            <a:ext cx="216979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 </a:t>
            </a:r>
            <a:r>
              <a:rPr lang="zh-CN" altLang="en-US" sz="3200" b="1">
                <a:solidFill>
                  <a:srgbClr val="FC7603"/>
                </a:solidFill>
                <a:latin typeface="微软雅黑" panose="020B0503020204020204" charset="-122"/>
                <a:ea typeface="微软雅黑" panose="020B0503020204020204" charset="-122"/>
              </a:rPr>
              <a:t>选 题</a:t>
            </a:r>
            <a:endParaRPr lang="zh-CN" altLang="en-US" sz="3200" b="1">
              <a:solidFill>
                <a:srgbClr val="FC7603"/>
              </a:solidFill>
              <a:latin typeface="微软雅黑" panose="020B0503020204020204" charset="-122"/>
              <a:ea typeface="微软雅黑" panose="020B0503020204020204" charset="-122"/>
            </a:endParaRPr>
          </a:p>
        </p:txBody>
      </p:sp>
      <p:grpSp>
        <p:nvGrpSpPr>
          <p:cNvPr id="5" name="组合 4"/>
          <p:cNvGrpSpPr/>
          <p:nvPr/>
        </p:nvGrpSpPr>
        <p:grpSpPr>
          <a:xfrm>
            <a:off x="2854960" y="1682115"/>
            <a:ext cx="3380105" cy="1642110"/>
            <a:chOff x="4496" y="2649"/>
            <a:chExt cx="5323" cy="2586"/>
          </a:xfrm>
        </p:grpSpPr>
        <p:sp>
          <p:nvSpPr>
            <p:cNvPr id="29" name="文本框 28"/>
            <p:cNvSpPr txBox="1"/>
            <p:nvPr/>
          </p:nvSpPr>
          <p:spPr>
            <a:xfrm>
              <a:off x="5703" y="3171"/>
              <a:ext cx="4116" cy="1771"/>
            </a:xfrm>
            <a:prstGeom prst="rect">
              <a:avLst/>
            </a:prstGeom>
            <a:noFill/>
            <a:effectLst/>
          </p:spPr>
          <p:txBody>
            <a:bodyPr wrap="square" rtlCol="0">
              <a:spAutoFit/>
            </a:bodyPr>
            <a:lstStyle/>
            <a:p>
              <a:pPr>
                <a:lnSpc>
                  <a:spcPct val="140000"/>
                </a:lnSpc>
              </a:pPr>
              <a:r>
                <a:rPr lang="zh-CN" altLang="en-US" sz="2400" b="1" dirty="0">
                  <a:solidFill>
                    <a:schemeClr val="tx1">
                      <a:lumMod val="85000"/>
                      <a:lumOff val="15000"/>
                    </a:schemeClr>
                  </a:solidFill>
                  <a:latin typeface="微软雅黑" panose="020B0503020204020204" charset="-122"/>
                  <a:ea typeface="微软雅黑" panose="020B0503020204020204" charset="-122"/>
                </a:rPr>
                <a:t>多种检索方式</a:t>
              </a:r>
              <a:endParaRPr lang="zh-CN" altLang="en-US" sz="2400" b="1" dirty="0">
                <a:solidFill>
                  <a:schemeClr val="tx1">
                    <a:lumMod val="85000"/>
                    <a:lumOff val="15000"/>
                  </a:schemeClr>
                </a:solidFill>
                <a:latin typeface="微软雅黑" panose="020B0503020204020204" charset="-122"/>
                <a:ea typeface="微软雅黑" panose="020B0503020204020204" charset="-122"/>
              </a:endParaRPr>
            </a:p>
            <a:p>
              <a:pPr>
                <a:lnSpc>
                  <a:spcPct val="140000"/>
                </a:lnSpc>
              </a:pPr>
              <a:r>
                <a:rPr lang="zh-CN" altLang="en-US" sz="2400" b="1" dirty="0">
                  <a:solidFill>
                    <a:schemeClr val="tx1">
                      <a:lumMod val="85000"/>
                      <a:lumOff val="15000"/>
                    </a:schemeClr>
                  </a:solidFill>
                  <a:latin typeface="微软雅黑" panose="020B0503020204020204" charset="-122"/>
                  <a:ea typeface="微软雅黑" panose="020B0503020204020204" charset="-122"/>
                </a:rPr>
                <a:t>精确选题范围</a:t>
              </a:r>
              <a:endParaRPr lang="en-US" altLang="zh-CN" sz="2400" b="1"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4" name="文本框 3"/>
            <p:cNvSpPr txBox="1"/>
            <p:nvPr/>
          </p:nvSpPr>
          <p:spPr>
            <a:xfrm>
              <a:off x="4496" y="2649"/>
              <a:ext cx="1359" cy="2586"/>
            </a:xfrm>
            <a:prstGeom prst="rect">
              <a:avLst/>
            </a:prstGeom>
            <a:noFill/>
            <a:effectLst/>
          </p:spPr>
          <p:txBody>
            <a:bodyPr wrap="square" rtlCol="0">
              <a:spAutoFit/>
            </a:bodyPr>
            <a:lstStyle/>
            <a:p>
              <a:pPr>
                <a:lnSpc>
                  <a:spcPct val="140000"/>
                </a:lnSpc>
              </a:pPr>
              <a:r>
                <a:rPr lang="en-US" sz="7200" b="1" dirty="0">
                  <a:solidFill>
                    <a:srgbClr val="FC7603"/>
                  </a:solidFill>
                  <a:latin typeface="+mj-ea"/>
                  <a:ea typeface="+mj-ea"/>
                </a:rPr>
                <a:t>1</a:t>
              </a:r>
              <a:endParaRPr lang="en-US" sz="7200" b="1" dirty="0" smtClean="0">
                <a:solidFill>
                  <a:srgbClr val="FC7603"/>
                </a:solidFill>
                <a:latin typeface="+mj-ea"/>
                <a:ea typeface="+mj-ea"/>
              </a:endParaRPr>
            </a:p>
          </p:txBody>
        </p:sp>
      </p:grpSp>
      <p:grpSp>
        <p:nvGrpSpPr>
          <p:cNvPr id="6" name="组合 5"/>
          <p:cNvGrpSpPr/>
          <p:nvPr/>
        </p:nvGrpSpPr>
        <p:grpSpPr>
          <a:xfrm>
            <a:off x="2971165" y="3618230"/>
            <a:ext cx="3329940" cy="1642110"/>
            <a:chOff x="4552" y="2673"/>
            <a:chExt cx="5244" cy="2586"/>
          </a:xfrm>
        </p:grpSpPr>
        <p:sp>
          <p:nvSpPr>
            <p:cNvPr id="7" name="文本框 6"/>
            <p:cNvSpPr txBox="1"/>
            <p:nvPr/>
          </p:nvSpPr>
          <p:spPr>
            <a:xfrm>
              <a:off x="5680" y="3171"/>
              <a:ext cx="4116" cy="1771"/>
            </a:xfrm>
            <a:prstGeom prst="rect">
              <a:avLst/>
            </a:prstGeom>
            <a:noFill/>
            <a:effectLst/>
          </p:spPr>
          <p:txBody>
            <a:bodyPr wrap="square" rtlCol="0">
              <a:spAutoFit/>
            </a:bodyPr>
            <a:lstStyle/>
            <a:p>
              <a:pPr>
                <a:lnSpc>
                  <a:spcPct val="140000"/>
                </a:lnSpc>
              </a:pPr>
              <a:r>
                <a:rPr lang="zh-CN" altLang="en-US" sz="2400" b="1" dirty="0" smtClean="0">
                  <a:solidFill>
                    <a:schemeClr val="tx1">
                      <a:lumMod val="85000"/>
                      <a:lumOff val="15000"/>
                    </a:schemeClr>
                  </a:solidFill>
                  <a:latin typeface="微软雅黑" panose="020B0503020204020204" charset="-122"/>
                  <a:ea typeface="微软雅黑" panose="020B0503020204020204" charset="-122"/>
                </a:rPr>
                <a:t>可视化分析</a:t>
              </a:r>
              <a:endParaRPr lang="zh-CN" altLang="en-US" sz="2400" b="1" dirty="0" smtClean="0">
                <a:solidFill>
                  <a:schemeClr val="tx1">
                    <a:lumMod val="85000"/>
                    <a:lumOff val="15000"/>
                  </a:schemeClr>
                </a:solidFill>
                <a:latin typeface="微软雅黑" panose="020B0503020204020204" charset="-122"/>
                <a:ea typeface="微软雅黑" panose="020B0503020204020204" charset="-122"/>
              </a:endParaRPr>
            </a:p>
            <a:p>
              <a:pPr>
                <a:lnSpc>
                  <a:spcPct val="140000"/>
                </a:lnSpc>
              </a:pPr>
              <a:r>
                <a:rPr lang="zh-CN" altLang="en-US" sz="2400" b="1" dirty="0" smtClean="0">
                  <a:solidFill>
                    <a:schemeClr val="tx1">
                      <a:lumMod val="85000"/>
                      <a:lumOff val="15000"/>
                    </a:schemeClr>
                  </a:solidFill>
                  <a:latin typeface="微软雅黑" panose="020B0503020204020204" charset="-122"/>
                  <a:ea typeface="微软雅黑" panose="020B0503020204020204" charset="-122"/>
                </a:rPr>
                <a:t>了解课题概况</a:t>
              </a:r>
              <a:endParaRPr lang="zh-CN" altLang="en-US" sz="2400" b="1"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8" name="文本框 7"/>
            <p:cNvSpPr txBox="1"/>
            <p:nvPr/>
          </p:nvSpPr>
          <p:spPr>
            <a:xfrm>
              <a:off x="4552" y="2673"/>
              <a:ext cx="1359" cy="2586"/>
            </a:xfrm>
            <a:prstGeom prst="rect">
              <a:avLst/>
            </a:prstGeom>
            <a:noFill/>
            <a:effectLst/>
          </p:spPr>
          <p:txBody>
            <a:bodyPr wrap="square" rtlCol="0">
              <a:spAutoFit/>
            </a:bodyPr>
            <a:lstStyle/>
            <a:p>
              <a:pPr lvl="0" algn="l">
                <a:lnSpc>
                  <a:spcPct val="140000"/>
                </a:lnSpc>
              </a:pPr>
              <a:r>
                <a:rPr lang="en-US" sz="7200" b="1" dirty="0">
                  <a:solidFill>
                    <a:srgbClr val="FC7603"/>
                  </a:solidFill>
                  <a:latin typeface="+mj-ea"/>
                  <a:ea typeface="+mj-ea"/>
                  <a:sym typeface="+mn-ea"/>
                </a:rPr>
                <a:t>2</a:t>
              </a:r>
              <a:endParaRPr lang="en-US" sz="7200" b="1" dirty="0">
                <a:solidFill>
                  <a:srgbClr val="FC7603"/>
                </a:solidFill>
                <a:latin typeface="+mj-ea"/>
                <a:ea typeface="+mj-ea"/>
                <a:sym typeface="+mn-ea"/>
              </a:endParaRPr>
            </a:p>
          </p:txBody>
        </p:sp>
      </p:grpSp>
      <p:grpSp>
        <p:nvGrpSpPr>
          <p:cNvPr id="37" name="组合 36"/>
          <p:cNvGrpSpPr/>
          <p:nvPr/>
        </p:nvGrpSpPr>
        <p:grpSpPr>
          <a:xfrm>
            <a:off x="6301105" y="2368550"/>
            <a:ext cx="3329940" cy="1642110"/>
            <a:chOff x="4552" y="2673"/>
            <a:chExt cx="5244" cy="2586"/>
          </a:xfrm>
        </p:grpSpPr>
        <p:sp>
          <p:nvSpPr>
            <p:cNvPr id="46" name="文本框 45"/>
            <p:cNvSpPr txBox="1"/>
            <p:nvPr/>
          </p:nvSpPr>
          <p:spPr>
            <a:xfrm>
              <a:off x="5680" y="3171"/>
              <a:ext cx="4116" cy="1771"/>
            </a:xfrm>
            <a:prstGeom prst="rect">
              <a:avLst/>
            </a:prstGeom>
            <a:noFill/>
            <a:effectLst/>
          </p:spPr>
          <p:txBody>
            <a:bodyPr wrap="square" rtlCol="0">
              <a:spAutoFit/>
            </a:bodyPr>
            <a:lstStyle/>
            <a:p>
              <a:pPr>
                <a:lnSpc>
                  <a:spcPct val="140000"/>
                </a:lnSpc>
              </a:pPr>
              <a:r>
                <a:rPr lang="zh-CN" altLang="en-US" sz="2400" b="1" dirty="0" smtClean="0">
                  <a:solidFill>
                    <a:schemeClr val="tx1">
                      <a:lumMod val="85000"/>
                      <a:lumOff val="15000"/>
                    </a:schemeClr>
                  </a:solidFill>
                  <a:latin typeface="微软雅黑" panose="020B0503020204020204" charset="-122"/>
                  <a:ea typeface="微软雅黑" panose="020B0503020204020204" charset="-122"/>
                </a:rPr>
                <a:t>网络首发</a:t>
              </a:r>
              <a:endParaRPr lang="en-US" altLang="zh-CN" sz="2400" b="1" dirty="0" smtClean="0">
                <a:solidFill>
                  <a:schemeClr val="tx1">
                    <a:lumMod val="85000"/>
                    <a:lumOff val="15000"/>
                  </a:schemeClr>
                </a:solidFill>
                <a:latin typeface="微软雅黑" panose="020B0503020204020204" charset="-122"/>
                <a:ea typeface="微软雅黑" panose="020B0503020204020204" charset="-122"/>
              </a:endParaRPr>
            </a:p>
            <a:p>
              <a:pPr>
                <a:lnSpc>
                  <a:spcPct val="140000"/>
                </a:lnSpc>
              </a:pPr>
              <a:r>
                <a:rPr lang="zh-CN" altLang="en-US" sz="2400" b="1" dirty="0" smtClean="0">
                  <a:solidFill>
                    <a:schemeClr val="tx1">
                      <a:lumMod val="85000"/>
                      <a:lumOff val="15000"/>
                    </a:schemeClr>
                  </a:solidFill>
                  <a:latin typeface="微软雅黑" panose="020B0503020204020204" charset="-122"/>
                  <a:ea typeface="微软雅黑" panose="020B0503020204020204" charset="-122"/>
                </a:rPr>
                <a:t>获取前沿资源</a:t>
              </a:r>
              <a:endParaRPr lang="zh-CN" altLang="en-US" sz="2400" b="1"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47" name="文本框 46"/>
            <p:cNvSpPr txBox="1"/>
            <p:nvPr/>
          </p:nvSpPr>
          <p:spPr>
            <a:xfrm>
              <a:off x="4552" y="2673"/>
              <a:ext cx="1359" cy="2586"/>
            </a:xfrm>
            <a:prstGeom prst="rect">
              <a:avLst/>
            </a:prstGeom>
            <a:noFill/>
            <a:effectLst/>
          </p:spPr>
          <p:txBody>
            <a:bodyPr wrap="square" rtlCol="0">
              <a:spAutoFit/>
            </a:bodyPr>
            <a:lstStyle/>
            <a:p>
              <a:pPr>
                <a:lnSpc>
                  <a:spcPct val="140000"/>
                </a:lnSpc>
              </a:pPr>
              <a:r>
                <a:rPr lang="en-US" sz="7200" b="1" dirty="0">
                  <a:solidFill>
                    <a:srgbClr val="FC7603"/>
                  </a:solidFill>
                  <a:latin typeface="+mj-ea"/>
                  <a:ea typeface="+mj-ea"/>
                </a:rPr>
                <a:t>3</a:t>
              </a:r>
              <a:endParaRPr lang="en-US" sz="7200" b="1" dirty="0" smtClean="0">
                <a:solidFill>
                  <a:srgbClr val="FC7603"/>
                </a:solidFill>
                <a:latin typeface="+mj-ea"/>
                <a:ea typeface="+mj-ea"/>
              </a:endParaRPr>
            </a:p>
          </p:txBody>
        </p:sp>
      </p:grpSp>
      <p:grpSp>
        <p:nvGrpSpPr>
          <p:cNvPr id="48" name="组合 47"/>
          <p:cNvGrpSpPr/>
          <p:nvPr/>
        </p:nvGrpSpPr>
        <p:grpSpPr>
          <a:xfrm>
            <a:off x="6444615" y="4260850"/>
            <a:ext cx="3329940" cy="1642110"/>
            <a:chOff x="4552" y="2673"/>
            <a:chExt cx="5244" cy="2586"/>
          </a:xfrm>
        </p:grpSpPr>
        <p:sp>
          <p:nvSpPr>
            <p:cNvPr id="49" name="文本框 48"/>
            <p:cNvSpPr txBox="1"/>
            <p:nvPr/>
          </p:nvSpPr>
          <p:spPr>
            <a:xfrm>
              <a:off x="5680" y="3171"/>
              <a:ext cx="4116" cy="1771"/>
            </a:xfrm>
            <a:prstGeom prst="rect">
              <a:avLst/>
            </a:prstGeom>
            <a:noFill/>
            <a:effectLst/>
          </p:spPr>
          <p:txBody>
            <a:bodyPr wrap="square" rtlCol="0">
              <a:spAutoFit/>
            </a:bodyPr>
            <a:lstStyle/>
            <a:p>
              <a:pPr>
                <a:lnSpc>
                  <a:spcPct val="140000"/>
                </a:lnSpc>
              </a:pPr>
              <a:r>
                <a:rPr lang="zh-CN" altLang="en-US" sz="2400" b="1" dirty="0" smtClean="0">
                  <a:solidFill>
                    <a:schemeClr val="tx1">
                      <a:lumMod val="85000"/>
                      <a:lumOff val="15000"/>
                    </a:schemeClr>
                  </a:solidFill>
                  <a:latin typeface="微软雅黑" panose="020B0503020204020204" charset="-122"/>
                  <a:ea typeface="微软雅黑" panose="020B0503020204020204" charset="-122"/>
                </a:rPr>
                <a:t>文献综述</a:t>
              </a:r>
              <a:endParaRPr lang="zh-CN" altLang="en-US" sz="2400" b="1" dirty="0" smtClean="0">
                <a:solidFill>
                  <a:schemeClr val="tx1">
                    <a:lumMod val="85000"/>
                    <a:lumOff val="15000"/>
                  </a:schemeClr>
                </a:solidFill>
                <a:latin typeface="微软雅黑" panose="020B0503020204020204" charset="-122"/>
                <a:ea typeface="微软雅黑" panose="020B0503020204020204" charset="-122"/>
              </a:endParaRPr>
            </a:p>
            <a:p>
              <a:pPr>
                <a:lnSpc>
                  <a:spcPct val="140000"/>
                </a:lnSpc>
              </a:pPr>
              <a:r>
                <a:rPr lang="zh-CN" altLang="en-US" sz="2400" b="1" dirty="0" smtClean="0">
                  <a:solidFill>
                    <a:schemeClr val="tx1">
                      <a:lumMod val="85000"/>
                      <a:lumOff val="15000"/>
                    </a:schemeClr>
                  </a:solidFill>
                  <a:latin typeface="微软雅黑" panose="020B0503020204020204" charset="-122"/>
                  <a:ea typeface="微软雅黑" panose="020B0503020204020204" charset="-122"/>
                </a:rPr>
                <a:t>梳理课题发展</a:t>
              </a:r>
              <a:endParaRPr lang="zh-CN" altLang="en-US" sz="2400" b="1"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50" name="文本框 49"/>
            <p:cNvSpPr txBox="1"/>
            <p:nvPr/>
          </p:nvSpPr>
          <p:spPr>
            <a:xfrm>
              <a:off x="4552" y="2673"/>
              <a:ext cx="1359" cy="2586"/>
            </a:xfrm>
            <a:prstGeom prst="rect">
              <a:avLst/>
            </a:prstGeom>
            <a:noFill/>
            <a:effectLst/>
          </p:spPr>
          <p:txBody>
            <a:bodyPr wrap="square" rtlCol="0">
              <a:spAutoFit/>
            </a:bodyPr>
            <a:lstStyle/>
            <a:p>
              <a:pPr>
                <a:lnSpc>
                  <a:spcPct val="140000"/>
                </a:lnSpc>
              </a:pPr>
              <a:r>
                <a:rPr lang="en-US" sz="7200" b="1" dirty="0">
                  <a:solidFill>
                    <a:srgbClr val="FC7603"/>
                  </a:solidFill>
                  <a:latin typeface="+mj-ea"/>
                  <a:ea typeface="+mj-ea"/>
                </a:rPr>
                <a:t>4</a:t>
              </a:r>
              <a:endParaRPr lang="en-US" sz="7200" b="1" dirty="0" smtClean="0">
                <a:solidFill>
                  <a:srgbClr val="FC7603"/>
                </a:solidFill>
                <a:latin typeface="+mj-ea"/>
                <a:ea typeface="+mj-ea"/>
              </a:endParaRPr>
            </a:p>
          </p:txBody>
        </p:sp>
      </p:gr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3100" t="1247" r="2855" b="6690"/>
          <a:stretch>
            <a:fillRect/>
          </a:stretch>
        </p:blipFill>
        <p:spPr>
          <a:xfrm>
            <a:off x="730885" y="1416685"/>
            <a:ext cx="10730230" cy="5252085"/>
          </a:xfrm>
          <a:prstGeom prst="rect">
            <a:avLst/>
          </a:prstGeom>
        </p:spPr>
      </p:pic>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4" name="文本框 3"/>
          <p:cNvSpPr txBox="1"/>
          <p:nvPr/>
        </p:nvSpPr>
        <p:spPr>
          <a:xfrm>
            <a:off x="1464310" y="805180"/>
            <a:ext cx="384619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3.1.1 </a:t>
            </a:r>
            <a:r>
              <a:rPr lang="zh-CN" altLang="en-US" sz="3200" b="1">
                <a:solidFill>
                  <a:srgbClr val="FC7603"/>
                </a:solidFill>
                <a:latin typeface="微软雅黑" panose="020B0503020204020204" charset="-122"/>
                <a:ea typeface="微软雅黑" panose="020B0503020204020204" charset="-122"/>
              </a:rPr>
              <a:t>一框式检索</a:t>
            </a:r>
            <a:endParaRPr lang="zh-CN" altLang="en-US" sz="3200" b="1">
              <a:solidFill>
                <a:srgbClr val="FC7603"/>
              </a:solidFill>
              <a:latin typeface="微软雅黑" panose="020B0503020204020204" charset="-122"/>
              <a:ea typeface="微软雅黑" panose="020B0503020204020204" charset="-122"/>
            </a:endParaRPr>
          </a:p>
        </p:txBody>
      </p:sp>
      <p:sp>
        <p:nvSpPr>
          <p:cNvPr id="6" name="矩形 5"/>
          <p:cNvSpPr/>
          <p:nvPr/>
        </p:nvSpPr>
        <p:spPr>
          <a:xfrm>
            <a:off x="2872740" y="1570990"/>
            <a:ext cx="1909445" cy="4241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900680" y="2219960"/>
            <a:ext cx="3860800" cy="1218565"/>
            <a:chOff x="4546" y="3716"/>
            <a:chExt cx="6080" cy="1919"/>
          </a:xfrm>
        </p:grpSpPr>
        <p:sp>
          <p:nvSpPr>
            <p:cNvPr id="7" name="矩形 6"/>
            <p:cNvSpPr/>
            <p:nvPr/>
          </p:nvSpPr>
          <p:spPr>
            <a:xfrm>
              <a:off x="4546" y="3716"/>
              <a:ext cx="6080" cy="53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7" idx="2"/>
            </p:cNvCxnSpPr>
            <p:nvPr/>
          </p:nvCxnSpPr>
          <p:spPr>
            <a:xfrm>
              <a:off x="7586" y="4252"/>
              <a:ext cx="8" cy="7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139" y="5007"/>
              <a:ext cx="4894" cy="628"/>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默认跨库选择四个数据库</a:t>
              </a:r>
              <a:endParaRPr lang="zh-CN" altLang="en-US" sz="2000" b="1">
                <a:solidFill>
                  <a:srgbClr val="FF0000"/>
                </a:solidFill>
                <a:latin typeface="微软雅黑" panose="020B0503020204020204" charset="-122"/>
                <a:ea typeface="微软雅黑" panose="020B0503020204020204" charset="-122"/>
              </a:endParaRPr>
            </a:p>
          </p:txBody>
        </p:sp>
      </p:grpSp>
      <p:sp>
        <p:nvSpPr>
          <p:cNvPr id="14" name="矩形 13"/>
          <p:cNvSpPr/>
          <p:nvPr/>
        </p:nvSpPr>
        <p:spPr>
          <a:xfrm>
            <a:off x="1271270" y="1583690"/>
            <a:ext cx="1205230" cy="4108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pic>
        <p:nvPicPr>
          <p:cNvPr id="16" name="图片 15"/>
          <p:cNvPicPr>
            <a:picLocks noChangeAspect="1"/>
          </p:cNvPicPr>
          <p:nvPr/>
        </p:nvPicPr>
        <p:blipFill>
          <a:blip r:embed="rId2"/>
          <a:srcRect l="1219" r="366" b="10883"/>
          <a:stretch>
            <a:fillRect/>
          </a:stretch>
        </p:blipFill>
        <p:spPr>
          <a:xfrm>
            <a:off x="378460" y="894080"/>
            <a:ext cx="11435080" cy="5678170"/>
          </a:xfrm>
          <a:prstGeom prst="rect">
            <a:avLst/>
          </a:prstGeom>
        </p:spPr>
      </p:pic>
      <p:sp>
        <p:nvSpPr>
          <p:cNvPr id="18" name="矩形 17"/>
          <p:cNvSpPr/>
          <p:nvPr/>
        </p:nvSpPr>
        <p:spPr>
          <a:xfrm>
            <a:off x="445135" y="3202940"/>
            <a:ext cx="1626235" cy="4108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1165" y="2072640"/>
            <a:ext cx="1683385" cy="4108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588895" y="2163445"/>
            <a:ext cx="3498215" cy="891540"/>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30000"/>
              </a:lnSpc>
            </a:pPr>
            <a:r>
              <a:rPr lang="zh-CN" altLang="en-US" sz="2000" b="1">
                <a:solidFill>
                  <a:srgbClr val="FF0000"/>
                </a:solidFill>
                <a:latin typeface="微软雅黑" panose="020B0503020204020204" charset="-122"/>
                <a:ea typeface="微软雅黑" panose="020B0503020204020204" charset="-122"/>
              </a:rPr>
              <a:t>分组浏览</a:t>
            </a:r>
            <a:r>
              <a:rPr lang="en-US" altLang="zh-CN" sz="2000" b="1">
                <a:solidFill>
                  <a:srgbClr val="FF0000"/>
                </a:solidFill>
                <a:latin typeface="微软雅黑" panose="020B0503020204020204" charset="-122"/>
                <a:ea typeface="微软雅黑" panose="020B0503020204020204" charset="-122"/>
              </a:rPr>
              <a:t>/</a:t>
            </a:r>
            <a:r>
              <a:rPr lang="zh-CN" altLang="en-US" sz="2000" b="1">
                <a:solidFill>
                  <a:srgbClr val="FF0000"/>
                </a:solidFill>
                <a:latin typeface="微软雅黑" panose="020B0503020204020204" charset="-122"/>
                <a:ea typeface="微软雅黑" panose="020B0503020204020204" charset="-122"/>
              </a:rPr>
              <a:t>相关度</a:t>
            </a:r>
            <a:r>
              <a:rPr lang="en-US" altLang="zh-CN" sz="2000" b="1">
                <a:solidFill>
                  <a:srgbClr val="FF0000"/>
                </a:solidFill>
                <a:latin typeface="微软雅黑" panose="020B0503020204020204" charset="-122"/>
                <a:ea typeface="微软雅黑" panose="020B0503020204020204" charset="-122"/>
              </a:rPr>
              <a:t>/</a:t>
            </a:r>
            <a:r>
              <a:rPr lang="zh-CN" altLang="en-US" sz="2000" b="1">
                <a:solidFill>
                  <a:srgbClr val="FF0000"/>
                </a:solidFill>
                <a:latin typeface="微软雅黑" panose="020B0503020204020204" charset="-122"/>
                <a:ea typeface="微软雅黑" panose="020B0503020204020204" charset="-122"/>
              </a:rPr>
              <a:t>时间排序，精简检索结果</a:t>
            </a:r>
            <a:endParaRPr lang="zh-CN" altLang="en-US" sz="2000" b="1">
              <a:solidFill>
                <a:srgbClr val="FF0000"/>
              </a:solidFill>
              <a:latin typeface="微软雅黑" panose="020B0503020204020204" charset="-122"/>
              <a:ea typeface="微软雅黑" panose="020B0503020204020204" charset="-122"/>
            </a:endParaRPr>
          </a:p>
        </p:txBody>
      </p:sp>
      <p:sp>
        <p:nvSpPr>
          <p:cNvPr id="22" name="矩形 21"/>
          <p:cNvSpPr/>
          <p:nvPr/>
        </p:nvSpPr>
        <p:spPr>
          <a:xfrm>
            <a:off x="5516880" y="3195320"/>
            <a:ext cx="949960" cy="4108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4" grpId="0" bldLvl="0" animBg="1"/>
      <p:bldP spid="18" grpId="0" bldLvl="0" animBg="1"/>
      <p:bldP spid="19" grpId="0" bldLvl="0" animBg="1"/>
      <p:bldP spid="20" grpId="0" bldLvl="0" animBg="1"/>
      <p:bldP spid="2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23" name="图片 22"/>
          <p:cNvPicPr>
            <a:picLocks noChangeAspect="1"/>
          </p:cNvPicPr>
          <p:nvPr/>
        </p:nvPicPr>
        <p:blipFill>
          <a:blip r:embed="rId1"/>
          <a:srcRect l="503" t="1182" r="628" b="5343"/>
          <a:stretch>
            <a:fillRect/>
          </a:stretch>
        </p:blipFill>
        <p:spPr>
          <a:xfrm>
            <a:off x="537845" y="356870"/>
            <a:ext cx="11098530" cy="6450965"/>
          </a:xfrm>
          <a:prstGeom prst="rect">
            <a:avLst/>
          </a:prstGeom>
        </p:spPr>
      </p:pic>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
        <p:nvSpPr>
          <p:cNvPr id="19" name="矩形 18"/>
          <p:cNvSpPr/>
          <p:nvPr/>
        </p:nvSpPr>
        <p:spPr>
          <a:xfrm>
            <a:off x="537845" y="1444625"/>
            <a:ext cx="3416300" cy="4108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37845" y="2533650"/>
            <a:ext cx="2510790" cy="4108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443595" y="1642110"/>
            <a:ext cx="3498215" cy="891540"/>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30000"/>
              </a:lnSpc>
            </a:pPr>
            <a:r>
              <a:rPr lang="zh-CN" altLang="zh-CN" sz="2000" b="1">
                <a:solidFill>
                  <a:srgbClr val="FF0000"/>
                </a:solidFill>
                <a:latin typeface="微软雅黑" panose="020B0503020204020204" charset="-122"/>
                <a:ea typeface="微软雅黑" panose="020B0503020204020204" charset="-122"/>
              </a:rPr>
              <a:t>按照资源类型、学科分类、文献来源、关键词进一步筛选</a:t>
            </a:r>
            <a:endParaRPr lang="zh-CN" altLang="zh-CN" sz="2000" b="1">
              <a:solidFill>
                <a:srgbClr val="FF0000"/>
              </a:solidFill>
              <a:latin typeface="微软雅黑" panose="020B0503020204020204" charset="-122"/>
              <a:ea typeface="微软雅黑" panose="020B0503020204020204" charset="-122"/>
            </a:endParaRPr>
          </a:p>
        </p:txBody>
      </p:sp>
      <p:sp>
        <p:nvSpPr>
          <p:cNvPr id="3" name="矩形 2"/>
          <p:cNvSpPr/>
          <p:nvPr/>
        </p:nvSpPr>
        <p:spPr>
          <a:xfrm>
            <a:off x="9606280" y="2919730"/>
            <a:ext cx="2016125" cy="390271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p:nvPr/>
        </p:nvCxnSpPr>
        <p:spPr>
          <a:xfrm flipH="1" flipV="1">
            <a:off x="8314690" y="4149725"/>
            <a:ext cx="1146810" cy="698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073140" y="66675"/>
            <a:ext cx="2057400" cy="6755130"/>
            <a:chOff x="9300" y="105"/>
            <a:chExt cx="3240" cy="10638"/>
          </a:xfrm>
        </p:grpSpPr>
        <p:pic>
          <p:nvPicPr>
            <p:cNvPr id="5" name="图片 4"/>
            <p:cNvPicPr>
              <a:picLocks noChangeAspect="1"/>
            </p:cNvPicPr>
            <p:nvPr/>
          </p:nvPicPr>
          <p:blipFill>
            <a:blip r:embed="rId2"/>
            <a:stretch>
              <a:fillRect/>
            </a:stretch>
          </p:blipFill>
          <p:spPr>
            <a:xfrm>
              <a:off x="9300" y="127"/>
              <a:ext cx="3240" cy="10589"/>
            </a:xfrm>
            <a:prstGeom prst="rect">
              <a:avLst/>
            </a:prstGeom>
          </p:spPr>
        </p:pic>
        <p:sp>
          <p:nvSpPr>
            <p:cNvPr id="6" name="矩形 5"/>
            <p:cNvSpPr/>
            <p:nvPr/>
          </p:nvSpPr>
          <p:spPr>
            <a:xfrm>
              <a:off x="9322" y="105"/>
              <a:ext cx="3175" cy="10639"/>
            </a:xfrm>
            <a:prstGeom prst="rect">
              <a:avLst/>
            </a:prstGeom>
            <a:noFill/>
            <a:ln w="317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3049270" y="1943100"/>
            <a:ext cx="3037840" cy="491490"/>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30000"/>
              </a:lnSpc>
            </a:pPr>
            <a:r>
              <a:rPr lang="zh-CN" altLang="zh-CN" sz="2000" b="1">
                <a:solidFill>
                  <a:srgbClr val="FF0000"/>
                </a:solidFill>
                <a:latin typeface="微软雅黑" panose="020B0503020204020204" charset="-122"/>
                <a:ea typeface="微软雅黑" panose="020B0503020204020204" charset="-122"/>
              </a:rPr>
              <a:t>更多分组、排序类型</a:t>
            </a:r>
            <a:endParaRPr lang="zh-CN" altLang="zh-CN" sz="2000" b="1">
              <a:solidFill>
                <a:srgbClr val="FF0000"/>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amond(in)">
                                      <p:cBhvr>
                                        <p:cTn id="21" dur="500"/>
                                        <p:tgtEl>
                                          <p:spTgt spid="3"/>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par>
                                <p:cTn id="26" presetID="12" presetClass="entr" presetSubtype="2"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p:tgtEl>
                                          <p:spTgt spid="4"/>
                                        </p:tgtEl>
                                        <p:attrNameLst>
                                          <p:attrName>ppt_x</p:attrName>
                                        </p:attrNameLst>
                                      </p:cBhvr>
                                      <p:tavLst>
                                        <p:tav tm="0">
                                          <p:val>
                                            <p:strVal val="#ppt_x+#ppt_w*1.125000"/>
                                          </p:val>
                                        </p:tav>
                                        <p:tav tm="100000">
                                          <p:val>
                                            <p:strVal val="#ppt_x"/>
                                          </p:val>
                                        </p:tav>
                                      </p:tavLst>
                                    </p:anim>
                                    <p:animEffect transition="in" filter="wipe(left)">
                                      <p:cBhvr>
                                        <p:cTn id="29" dur="500"/>
                                        <p:tgtEl>
                                          <p:spTgt spid="4"/>
                                        </p:tgtEl>
                                      </p:cBhvr>
                                    </p:animEffect>
                                  </p:childTnLst>
                                </p:cTn>
                              </p:par>
                              <p:par>
                                <p:cTn id="30" presetID="22" presetClass="entr" presetSubtype="2"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bldLvl="0" animBg="1"/>
      <p:bldP spid="20" grpId="0" bldLvl="0" animBg="1"/>
      <p:bldP spid="3"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4" name="内容占位符 3"/>
          <p:cNvPicPr>
            <a:picLocks noGrp="1" noChangeAspect="1"/>
          </p:cNvPicPr>
          <p:nvPr>
            <p:ph idx="1"/>
          </p:nvPr>
        </p:nvPicPr>
        <p:blipFill>
          <a:blip r:embed="rId1"/>
          <a:srcRect l="1075" t="-1135" r="234"/>
          <a:stretch>
            <a:fillRect/>
          </a:stretch>
        </p:blipFill>
        <p:spPr>
          <a:xfrm>
            <a:off x="199391" y="1446530"/>
            <a:ext cx="11775440" cy="4302760"/>
          </a:xfrm>
          <a:prstGeom prst="rect">
            <a:avLst/>
          </a:prstGeom>
        </p:spPr>
      </p:pic>
      <p:grpSp>
        <p:nvGrpSpPr>
          <p:cNvPr id="5" name="组合 4"/>
          <p:cNvGrpSpPr/>
          <p:nvPr/>
        </p:nvGrpSpPr>
        <p:grpSpPr>
          <a:xfrm>
            <a:off x="2595881" y="2914015"/>
            <a:ext cx="3436620" cy="398780"/>
            <a:chOff x="4066" y="4347"/>
            <a:chExt cx="5412" cy="628"/>
          </a:xfrm>
        </p:grpSpPr>
        <p:sp>
          <p:nvSpPr>
            <p:cNvPr id="2" name="矩形 1"/>
            <p:cNvSpPr/>
            <p:nvPr/>
          </p:nvSpPr>
          <p:spPr>
            <a:xfrm>
              <a:off x="4066" y="4430"/>
              <a:ext cx="1090" cy="50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a:stCxn id="2" idx="3"/>
            </p:cNvCxnSpPr>
            <p:nvPr/>
          </p:nvCxnSpPr>
          <p:spPr>
            <a:xfrm>
              <a:off x="5156" y="4683"/>
              <a:ext cx="568" cy="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733" y="4347"/>
              <a:ext cx="3745" cy="628"/>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检索条件数量限制</a:t>
              </a:r>
              <a:endParaRPr lang="en-US" altLang="zh-CN" sz="2000" b="1">
                <a:solidFill>
                  <a:srgbClr val="FF0000"/>
                </a:solidFill>
                <a:latin typeface="微软雅黑" panose="020B0503020204020204" charset="-122"/>
                <a:ea typeface="微软雅黑" panose="020B0503020204020204" charset="-122"/>
              </a:endParaRPr>
            </a:p>
          </p:txBody>
        </p:sp>
      </p:grpSp>
      <p:grpSp>
        <p:nvGrpSpPr>
          <p:cNvPr id="10" name="组合 9"/>
          <p:cNvGrpSpPr/>
          <p:nvPr/>
        </p:nvGrpSpPr>
        <p:grpSpPr>
          <a:xfrm>
            <a:off x="7136553" y="2821093"/>
            <a:ext cx="3337560" cy="1014571"/>
            <a:chOff x="11239" y="4179"/>
            <a:chExt cx="5143" cy="1598"/>
          </a:xfrm>
        </p:grpSpPr>
        <p:sp>
          <p:nvSpPr>
            <p:cNvPr id="6" name="矩形 5"/>
            <p:cNvSpPr/>
            <p:nvPr/>
          </p:nvSpPr>
          <p:spPr>
            <a:xfrm>
              <a:off x="11239" y="4469"/>
              <a:ext cx="1000" cy="9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2260" y="4977"/>
              <a:ext cx="568" cy="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2837" y="4179"/>
              <a:ext cx="3545" cy="1598"/>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逻辑关系词：并含</a:t>
              </a:r>
              <a:endParaRPr lang="zh-CN" altLang="en-US" sz="2000" b="1">
                <a:solidFill>
                  <a:srgbClr val="FF0000"/>
                </a:solidFill>
                <a:latin typeface="微软雅黑" panose="020B0503020204020204" charset="-122"/>
                <a:ea typeface="微软雅黑" panose="020B0503020204020204" charset="-122"/>
              </a:endParaRPr>
            </a:p>
            <a:p>
              <a:pPr algn="r"/>
              <a:r>
                <a:rPr lang="zh-CN" altLang="en-US" sz="2000" b="1">
                  <a:solidFill>
                    <a:srgbClr val="FF0000"/>
                  </a:solidFill>
                  <a:latin typeface="微软雅黑" panose="020B0503020204020204" charset="-122"/>
                  <a:ea typeface="微软雅黑" panose="020B0503020204020204" charset="-122"/>
                </a:rPr>
                <a:t>或含</a:t>
              </a:r>
              <a:endParaRPr lang="zh-CN" altLang="en-US" sz="2000" b="1">
                <a:solidFill>
                  <a:srgbClr val="FF0000"/>
                </a:solidFill>
                <a:latin typeface="微软雅黑" panose="020B0503020204020204" charset="-122"/>
                <a:ea typeface="微软雅黑" panose="020B0503020204020204" charset="-122"/>
              </a:endParaRPr>
            </a:p>
            <a:p>
              <a:pPr algn="r"/>
              <a:r>
                <a:rPr lang="zh-CN" altLang="en-US" sz="2000" b="1">
                  <a:solidFill>
                    <a:srgbClr val="FF0000"/>
                  </a:solidFill>
                  <a:latin typeface="微软雅黑" panose="020B0503020204020204" charset="-122"/>
                  <a:ea typeface="微软雅黑" panose="020B0503020204020204" charset="-122"/>
                </a:rPr>
                <a:t>不含</a:t>
              </a:r>
              <a:endParaRPr lang="zh-CN" altLang="en-US" sz="2000" b="1">
                <a:solidFill>
                  <a:srgbClr val="FF0000"/>
                </a:solidFill>
                <a:latin typeface="微软雅黑" panose="020B0503020204020204" charset="-122"/>
                <a:ea typeface="微软雅黑" panose="020B0503020204020204" charset="-122"/>
              </a:endParaRPr>
            </a:p>
          </p:txBody>
        </p:sp>
      </p:grpSp>
      <p:grpSp>
        <p:nvGrpSpPr>
          <p:cNvPr id="29" name="组合 28"/>
          <p:cNvGrpSpPr/>
          <p:nvPr/>
        </p:nvGrpSpPr>
        <p:grpSpPr>
          <a:xfrm>
            <a:off x="9707881" y="3008630"/>
            <a:ext cx="2251075" cy="1290320"/>
            <a:chOff x="15266" y="4496"/>
            <a:chExt cx="3545" cy="2032"/>
          </a:xfrm>
        </p:grpSpPr>
        <p:sp>
          <p:nvSpPr>
            <p:cNvPr id="12" name="矩形 11"/>
            <p:cNvSpPr/>
            <p:nvPr/>
          </p:nvSpPr>
          <p:spPr>
            <a:xfrm>
              <a:off x="16496" y="4496"/>
              <a:ext cx="1000" cy="97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2" idx="2"/>
            </p:cNvCxnSpPr>
            <p:nvPr/>
          </p:nvCxnSpPr>
          <p:spPr>
            <a:xfrm flipH="1">
              <a:off x="16994" y="5468"/>
              <a:ext cx="2" cy="4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5266" y="5900"/>
              <a:ext cx="3545" cy="628"/>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精确</a:t>
              </a:r>
              <a:r>
                <a:rPr lang="en-US" altLang="zh-CN" sz="2000" b="1">
                  <a:solidFill>
                    <a:srgbClr val="FF0000"/>
                  </a:solidFill>
                  <a:latin typeface="微软雅黑" panose="020B0503020204020204" charset="-122"/>
                  <a:ea typeface="微软雅黑" panose="020B0503020204020204" charset="-122"/>
                </a:rPr>
                <a:t>/</a:t>
              </a:r>
              <a:r>
                <a:rPr lang="zh-CN" altLang="en-US" sz="2000" b="1">
                  <a:solidFill>
                    <a:srgbClr val="FF0000"/>
                  </a:solidFill>
                  <a:latin typeface="微软雅黑" panose="020B0503020204020204" charset="-122"/>
                  <a:ea typeface="微软雅黑" panose="020B0503020204020204" charset="-122"/>
                </a:rPr>
                <a:t>模糊匹配</a:t>
              </a:r>
              <a:endParaRPr lang="zh-CN" altLang="en-US" sz="2000" b="1">
                <a:solidFill>
                  <a:srgbClr val="FF0000"/>
                </a:solidFill>
                <a:latin typeface="微软雅黑" panose="020B0503020204020204" charset="-122"/>
                <a:ea typeface="微软雅黑" panose="020B0503020204020204" charset="-122"/>
              </a:endParaRPr>
            </a:p>
          </p:txBody>
        </p:sp>
      </p:grpSp>
      <p:grpSp>
        <p:nvGrpSpPr>
          <p:cNvPr id="32" name="组合 31"/>
          <p:cNvGrpSpPr/>
          <p:nvPr/>
        </p:nvGrpSpPr>
        <p:grpSpPr>
          <a:xfrm>
            <a:off x="2581911" y="3709670"/>
            <a:ext cx="7027545" cy="1584960"/>
            <a:chOff x="4066" y="5556"/>
            <a:chExt cx="11067" cy="2496"/>
          </a:xfrm>
        </p:grpSpPr>
        <p:sp>
          <p:nvSpPr>
            <p:cNvPr id="30" name="矩形 29"/>
            <p:cNvSpPr/>
            <p:nvPr/>
          </p:nvSpPr>
          <p:spPr>
            <a:xfrm>
              <a:off x="4066" y="5900"/>
              <a:ext cx="11067" cy="21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7728" y="5556"/>
              <a:ext cx="3745" cy="628"/>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更多检索条件限制</a:t>
              </a:r>
              <a:endParaRPr lang="en-US" altLang="zh-CN" sz="2000" b="1">
                <a:solidFill>
                  <a:srgbClr val="FF0000"/>
                </a:solidFill>
                <a:latin typeface="微软雅黑" panose="020B0503020204020204" charset="-122"/>
                <a:ea typeface="微软雅黑" panose="020B0503020204020204" charset="-122"/>
              </a:endParaRPr>
            </a:p>
          </p:txBody>
        </p:sp>
      </p:grpSp>
      <p:sp>
        <p:nvSpPr>
          <p:cNvPr id="14" name="文本框 13"/>
          <p:cNvSpPr txBox="1"/>
          <p:nvPr/>
        </p:nvSpPr>
        <p:spPr>
          <a:xfrm>
            <a:off x="1464310" y="805180"/>
            <a:ext cx="328104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3.1.2 </a:t>
            </a:r>
            <a:r>
              <a:rPr lang="zh-CN" altLang="en-US" sz="3200" b="1">
                <a:solidFill>
                  <a:srgbClr val="FC7603"/>
                </a:solidFill>
                <a:latin typeface="微软雅黑" panose="020B0503020204020204" charset="-122"/>
                <a:ea typeface="微软雅黑" panose="020B0503020204020204" charset="-122"/>
              </a:rPr>
              <a:t>高级检索</a:t>
            </a:r>
            <a:endParaRPr lang="zh-CN" altLang="en-US" sz="3200" b="1">
              <a:solidFill>
                <a:srgbClr val="FC7603"/>
              </a:solidFill>
              <a:latin typeface="微软雅黑" panose="020B0503020204020204" charset="-122"/>
              <a:ea typeface="微软雅黑" panose="020B0503020204020204" charset="-122"/>
            </a:endParaRPr>
          </a:p>
        </p:txBody>
      </p:sp>
      <p:sp>
        <p:nvSpPr>
          <p:cNvPr id="15" name="文本框 14"/>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1222"/>
          <a:stretch>
            <a:fillRect/>
          </a:stretch>
        </p:blipFill>
        <p:spPr>
          <a:xfrm>
            <a:off x="86995" y="1525270"/>
            <a:ext cx="12001500" cy="4671695"/>
          </a:xfrm>
          <a:prstGeom prst="rect">
            <a:avLst/>
          </a:prstGeom>
        </p:spPr>
      </p:pic>
      <p:grpSp>
        <p:nvGrpSpPr>
          <p:cNvPr id="45" name="组合 44"/>
          <p:cNvGrpSpPr/>
          <p:nvPr/>
        </p:nvGrpSpPr>
        <p:grpSpPr>
          <a:xfrm>
            <a:off x="3049270" y="-1397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4" name="文本框 13"/>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3.1.2 </a:t>
            </a:r>
            <a:r>
              <a:rPr lang="zh-CN" altLang="en-US" sz="3200" b="1">
                <a:solidFill>
                  <a:srgbClr val="FC7603"/>
                </a:solidFill>
                <a:latin typeface="微软雅黑" panose="020B0503020204020204" charset="-122"/>
                <a:ea typeface="微软雅黑" panose="020B0503020204020204" charset="-122"/>
              </a:rPr>
              <a:t>高级检索</a:t>
            </a:r>
            <a:endParaRPr lang="zh-CN" altLang="en-US" sz="3200" b="1">
              <a:solidFill>
                <a:srgbClr val="FC7603"/>
              </a:solidFill>
              <a:latin typeface="微软雅黑" panose="020B0503020204020204" charset="-122"/>
              <a:ea typeface="微软雅黑" panose="020B0503020204020204" charset="-122"/>
            </a:endParaRPr>
          </a:p>
        </p:txBody>
      </p:sp>
      <p:sp>
        <p:nvSpPr>
          <p:cNvPr id="6" name="矩形 5"/>
          <p:cNvSpPr/>
          <p:nvPr/>
        </p:nvSpPr>
        <p:spPr>
          <a:xfrm>
            <a:off x="3285490" y="3008630"/>
            <a:ext cx="1932940" cy="431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531110" y="3960495"/>
            <a:ext cx="2046605" cy="431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882640" y="4615180"/>
            <a:ext cx="1473835" cy="4318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rcRect r="454" b="10694"/>
          <a:stretch>
            <a:fillRect/>
          </a:stretch>
        </p:blipFill>
        <p:spPr>
          <a:xfrm>
            <a:off x="657225" y="814070"/>
            <a:ext cx="10877550" cy="6066155"/>
          </a:xfrm>
          <a:prstGeom prst="rect">
            <a:avLst/>
          </a:prstGeom>
        </p:spPr>
      </p:pic>
      <p:sp>
        <p:nvSpPr>
          <p:cNvPr id="5" name="矩形 4"/>
          <p:cNvSpPr/>
          <p:nvPr/>
        </p:nvSpPr>
        <p:spPr>
          <a:xfrm>
            <a:off x="9701530" y="2619375"/>
            <a:ext cx="1158875" cy="32131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1000"/>
                                        <p:tgtEl>
                                          <p:spTgt spid="9"/>
                                        </p:tgtEl>
                                      </p:cBhvr>
                                    </p:animEffect>
                                  </p:childTnLst>
                                </p:cTn>
                              </p:par>
                              <p:par>
                                <p:cTn id="13" presetID="4" presetClass="entr" presetSubtype="16"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1000"/>
                                        <p:tgtEl>
                                          <p:spTgt spid="7"/>
                                        </p:tgtEl>
                                      </p:cBhvr>
                                    </p:animEffect>
                                  </p:childTnLst>
                                </p:cTn>
                              </p:par>
                              <p:par>
                                <p:cTn id="16" presetID="4" presetClass="entr" presetSubtype="16" fill="hold" grpId="1"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P spid="7" grpId="0" animBg="1"/>
      <p:bldP spid="7" grpId="1" bldLvl="0" animBg="1"/>
      <p:bldP spid="9" grpId="0" animBg="1"/>
      <p:bldP spid="9" grpId="1" bldLvl="0" animBg="1"/>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2722" r="1562"/>
          <a:stretch>
            <a:fillRect/>
          </a:stretch>
        </p:blipFill>
        <p:spPr>
          <a:xfrm>
            <a:off x="142875" y="1882775"/>
            <a:ext cx="12049125" cy="1991995"/>
          </a:xfrm>
          <a:prstGeom prst="rect">
            <a:avLst/>
          </a:prstGeom>
        </p:spPr>
      </p:pic>
      <p:sp>
        <p:nvSpPr>
          <p:cNvPr id="14" name="文本框 13"/>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3.1.3 </a:t>
            </a:r>
            <a:r>
              <a:rPr lang="zh-CN" altLang="en-US" sz="3200" b="1">
                <a:solidFill>
                  <a:srgbClr val="FC7603"/>
                </a:solidFill>
                <a:latin typeface="微软雅黑" panose="020B0503020204020204" charset="-122"/>
                <a:ea typeface="微软雅黑" panose="020B0503020204020204" charset="-122"/>
              </a:rPr>
              <a:t>指数检索</a:t>
            </a:r>
            <a:endParaRPr lang="zh-CN" altLang="en-US" sz="3200" b="1">
              <a:solidFill>
                <a:srgbClr val="FC7603"/>
              </a:solidFill>
              <a:latin typeface="微软雅黑" panose="020B0503020204020204" charset="-122"/>
              <a:ea typeface="微软雅黑" panose="020B0503020204020204" charset="-122"/>
            </a:endParaRPr>
          </a:p>
        </p:txBody>
      </p:sp>
      <p:grpSp>
        <p:nvGrpSpPr>
          <p:cNvPr id="45" name="组合 44"/>
          <p:cNvGrpSpPr/>
          <p:nvPr/>
        </p:nvGrpSpPr>
        <p:grpSpPr>
          <a:xfrm>
            <a:off x="3049270" y="-1397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 name="矩形 4"/>
          <p:cNvSpPr/>
          <p:nvPr/>
        </p:nvSpPr>
        <p:spPr>
          <a:xfrm>
            <a:off x="116205" y="2578735"/>
            <a:ext cx="1160145" cy="3733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64995" y="2303145"/>
            <a:ext cx="1212850" cy="3733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190480" y="3051810"/>
            <a:ext cx="892175" cy="3733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grpSp>
        <p:nvGrpSpPr>
          <p:cNvPr id="11" name="组合 10"/>
          <p:cNvGrpSpPr/>
          <p:nvPr/>
        </p:nvGrpSpPr>
        <p:grpSpPr>
          <a:xfrm>
            <a:off x="101600" y="1346835"/>
            <a:ext cx="11396980" cy="4624705"/>
            <a:chOff x="160" y="2121"/>
            <a:chExt cx="17948" cy="7283"/>
          </a:xfrm>
        </p:grpSpPr>
        <p:grpSp>
          <p:nvGrpSpPr>
            <p:cNvPr id="9" name="组合 8"/>
            <p:cNvGrpSpPr/>
            <p:nvPr/>
          </p:nvGrpSpPr>
          <p:grpSpPr>
            <a:xfrm>
              <a:off x="182" y="2121"/>
              <a:ext cx="17926" cy="7283"/>
              <a:chOff x="182" y="2121"/>
              <a:chExt cx="17926" cy="7283"/>
            </a:xfrm>
          </p:grpSpPr>
          <p:pic>
            <p:nvPicPr>
              <p:cNvPr id="3" name="图片 2"/>
              <p:cNvPicPr>
                <a:picLocks noChangeAspect="1"/>
              </p:cNvPicPr>
              <p:nvPr/>
            </p:nvPicPr>
            <p:blipFill>
              <a:blip r:embed="rId2"/>
              <a:srcRect l="983" t="24482"/>
              <a:stretch>
                <a:fillRect/>
              </a:stretch>
            </p:blipFill>
            <p:spPr>
              <a:xfrm>
                <a:off x="183" y="2121"/>
                <a:ext cx="17925" cy="7283"/>
              </a:xfrm>
              <a:prstGeom prst="rect">
                <a:avLst/>
              </a:prstGeom>
            </p:spPr>
          </p:pic>
          <p:sp>
            <p:nvSpPr>
              <p:cNvPr id="8" name="矩形 7"/>
              <p:cNvSpPr/>
              <p:nvPr/>
            </p:nvSpPr>
            <p:spPr>
              <a:xfrm>
                <a:off x="182" y="2219"/>
                <a:ext cx="1825" cy="50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160" y="2121"/>
              <a:ext cx="17947" cy="7283"/>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101600" y="1892935"/>
            <a:ext cx="12005310" cy="3992880"/>
            <a:chOff x="160" y="2981"/>
            <a:chExt cx="18906" cy="6288"/>
          </a:xfrm>
        </p:grpSpPr>
        <p:grpSp>
          <p:nvGrpSpPr>
            <p:cNvPr id="15" name="组合 14"/>
            <p:cNvGrpSpPr/>
            <p:nvPr/>
          </p:nvGrpSpPr>
          <p:grpSpPr>
            <a:xfrm>
              <a:off x="162" y="2981"/>
              <a:ext cx="18904" cy="6288"/>
              <a:chOff x="162" y="2827"/>
              <a:chExt cx="18190" cy="6000"/>
            </a:xfrm>
          </p:grpSpPr>
          <p:pic>
            <p:nvPicPr>
              <p:cNvPr id="12" name="图片 11"/>
              <p:cNvPicPr>
                <a:picLocks noChangeAspect="1"/>
              </p:cNvPicPr>
              <p:nvPr/>
            </p:nvPicPr>
            <p:blipFill>
              <a:blip r:embed="rId3"/>
              <a:stretch>
                <a:fillRect/>
              </a:stretch>
            </p:blipFill>
            <p:spPr>
              <a:xfrm>
                <a:off x="183" y="2853"/>
                <a:ext cx="18169" cy="5974"/>
              </a:xfrm>
              <a:prstGeom prst="rect">
                <a:avLst/>
              </a:prstGeom>
            </p:spPr>
          </p:pic>
          <p:sp>
            <p:nvSpPr>
              <p:cNvPr id="13" name="矩形 12"/>
              <p:cNvSpPr/>
              <p:nvPr/>
            </p:nvSpPr>
            <p:spPr>
              <a:xfrm>
                <a:off x="162" y="2827"/>
                <a:ext cx="18190" cy="6000"/>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160" y="2986"/>
              <a:ext cx="1825" cy="50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100965" y="2411095"/>
            <a:ext cx="5930265" cy="3288665"/>
            <a:chOff x="159" y="3797"/>
            <a:chExt cx="9339" cy="5179"/>
          </a:xfrm>
        </p:grpSpPr>
        <p:grpSp>
          <p:nvGrpSpPr>
            <p:cNvPr id="21" name="组合 20"/>
            <p:cNvGrpSpPr/>
            <p:nvPr/>
          </p:nvGrpSpPr>
          <p:grpSpPr>
            <a:xfrm>
              <a:off x="160" y="3797"/>
              <a:ext cx="9338" cy="5179"/>
              <a:chOff x="1298" y="3905"/>
              <a:chExt cx="8848" cy="4934"/>
            </a:xfrm>
          </p:grpSpPr>
          <p:pic>
            <p:nvPicPr>
              <p:cNvPr id="19" name="图片 18"/>
              <p:cNvPicPr>
                <a:picLocks noChangeAspect="1"/>
              </p:cNvPicPr>
              <p:nvPr/>
            </p:nvPicPr>
            <p:blipFill>
              <a:blip r:embed="rId4"/>
              <a:srcRect r="48154"/>
              <a:stretch>
                <a:fillRect/>
              </a:stretch>
            </p:blipFill>
            <p:spPr>
              <a:xfrm>
                <a:off x="1298" y="3905"/>
                <a:ext cx="8849" cy="4934"/>
              </a:xfrm>
              <a:prstGeom prst="rect">
                <a:avLst/>
              </a:prstGeom>
            </p:spPr>
          </p:pic>
          <p:sp>
            <p:nvSpPr>
              <p:cNvPr id="20" name="矩形 19"/>
              <p:cNvSpPr/>
              <p:nvPr/>
            </p:nvSpPr>
            <p:spPr>
              <a:xfrm>
                <a:off x="1298" y="3905"/>
                <a:ext cx="8849" cy="4934"/>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159" y="3797"/>
              <a:ext cx="1825" cy="50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7044690" y="2369185"/>
            <a:ext cx="4269740" cy="2921000"/>
            <a:chOff x="11094" y="3731"/>
            <a:chExt cx="6724" cy="4600"/>
          </a:xfrm>
        </p:grpSpPr>
        <p:grpSp>
          <p:nvGrpSpPr>
            <p:cNvPr id="23" name="组合 22"/>
            <p:cNvGrpSpPr/>
            <p:nvPr/>
          </p:nvGrpSpPr>
          <p:grpSpPr>
            <a:xfrm>
              <a:off x="11094" y="3731"/>
              <a:ext cx="6724" cy="4600"/>
              <a:chOff x="12279" y="4061"/>
              <a:chExt cx="4639" cy="3464"/>
            </a:xfrm>
          </p:grpSpPr>
          <p:pic>
            <p:nvPicPr>
              <p:cNvPr id="18" name="图片 17"/>
              <p:cNvPicPr>
                <a:picLocks noChangeAspect="1"/>
              </p:cNvPicPr>
              <p:nvPr/>
            </p:nvPicPr>
            <p:blipFill>
              <a:blip r:embed="rId4"/>
              <a:srcRect l="72820" t="17592" b="12201"/>
              <a:stretch>
                <a:fillRect/>
              </a:stretch>
            </p:blipFill>
            <p:spPr>
              <a:xfrm>
                <a:off x="12279" y="4061"/>
                <a:ext cx="4639" cy="3464"/>
              </a:xfrm>
              <a:prstGeom prst="rect">
                <a:avLst/>
              </a:prstGeom>
            </p:spPr>
          </p:pic>
          <p:sp>
            <p:nvSpPr>
              <p:cNvPr id="22" name="矩形 21"/>
              <p:cNvSpPr/>
              <p:nvPr/>
            </p:nvSpPr>
            <p:spPr>
              <a:xfrm>
                <a:off x="12607" y="4062"/>
                <a:ext cx="4311" cy="3463"/>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11591" y="3863"/>
              <a:ext cx="1400" cy="50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01600" y="2858135"/>
            <a:ext cx="11261090" cy="3971290"/>
            <a:chOff x="160" y="4369"/>
            <a:chExt cx="17734" cy="6254"/>
          </a:xfrm>
        </p:grpSpPr>
        <p:grpSp>
          <p:nvGrpSpPr>
            <p:cNvPr id="32" name="组合 31"/>
            <p:cNvGrpSpPr/>
            <p:nvPr/>
          </p:nvGrpSpPr>
          <p:grpSpPr>
            <a:xfrm>
              <a:off x="160" y="4369"/>
              <a:ext cx="17734" cy="6254"/>
              <a:chOff x="160" y="4369"/>
              <a:chExt cx="17734" cy="6254"/>
            </a:xfrm>
          </p:grpSpPr>
          <p:pic>
            <p:nvPicPr>
              <p:cNvPr id="29" name="图片 28"/>
              <p:cNvPicPr>
                <a:picLocks noChangeAspect="1"/>
              </p:cNvPicPr>
              <p:nvPr/>
            </p:nvPicPr>
            <p:blipFill>
              <a:blip r:embed="rId5"/>
              <a:stretch>
                <a:fillRect/>
              </a:stretch>
            </p:blipFill>
            <p:spPr>
              <a:xfrm>
                <a:off x="182" y="4369"/>
                <a:ext cx="17713" cy="6254"/>
              </a:xfrm>
              <a:prstGeom prst="rect">
                <a:avLst/>
              </a:prstGeom>
            </p:spPr>
          </p:pic>
          <p:sp>
            <p:nvSpPr>
              <p:cNvPr id="30" name="矩形 29"/>
              <p:cNvSpPr/>
              <p:nvPr/>
            </p:nvSpPr>
            <p:spPr>
              <a:xfrm>
                <a:off x="160" y="4369"/>
                <a:ext cx="17735" cy="6254"/>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a:off x="181" y="4374"/>
              <a:ext cx="1645" cy="45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101600" y="3280410"/>
            <a:ext cx="10981055" cy="3479800"/>
            <a:chOff x="160" y="5056"/>
            <a:chExt cx="17022" cy="4980"/>
          </a:xfrm>
        </p:grpSpPr>
        <p:grpSp>
          <p:nvGrpSpPr>
            <p:cNvPr id="49" name="组合 48"/>
            <p:cNvGrpSpPr/>
            <p:nvPr/>
          </p:nvGrpSpPr>
          <p:grpSpPr>
            <a:xfrm>
              <a:off x="160" y="5056"/>
              <a:ext cx="17022" cy="4980"/>
              <a:chOff x="160" y="5056"/>
              <a:chExt cx="17022" cy="4980"/>
            </a:xfrm>
          </p:grpSpPr>
          <p:pic>
            <p:nvPicPr>
              <p:cNvPr id="47" name="图片 46"/>
              <p:cNvPicPr>
                <a:picLocks noChangeAspect="1"/>
              </p:cNvPicPr>
              <p:nvPr/>
            </p:nvPicPr>
            <p:blipFill>
              <a:blip r:embed="rId6"/>
              <a:stretch>
                <a:fillRect/>
              </a:stretch>
            </p:blipFill>
            <p:spPr>
              <a:xfrm>
                <a:off x="160" y="5056"/>
                <a:ext cx="17023" cy="4979"/>
              </a:xfrm>
              <a:prstGeom prst="rect">
                <a:avLst/>
              </a:prstGeom>
            </p:spPr>
          </p:pic>
          <p:sp>
            <p:nvSpPr>
              <p:cNvPr id="48" name="矩形 47"/>
              <p:cNvSpPr/>
              <p:nvPr/>
            </p:nvSpPr>
            <p:spPr>
              <a:xfrm>
                <a:off x="160" y="5056"/>
                <a:ext cx="17023" cy="4980"/>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矩形 68"/>
            <p:cNvSpPr/>
            <p:nvPr/>
          </p:nvSpPr>
          <p:spPr>
            <a:xfrm>
              <a:off x="160" y="5063"/>
              <a:ext cx="1645" cy="45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left)">
                                      <p:cBhvr>
                                        <p:cTn id="4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2" descr="https://timgsa.baidu.com/timg?image&amp;quality=80&amp;size=b9999_10000&amp;sec=1539575403498&amp;di=e886084e008ea38e00139e3ae37f2787&amp;imgtype=0&amp;src=http%3A%2F%2Fimgsrc.baidu.com%2Fimage%2Fc0%253Dpixel_huitu%252C0%252C0%252C294%252C40%2Fsign%3D4b03b9c8761ed21b6dc426a5c416b8a8%2Fa50f4bfbfbedab64cfd865fafc36afc379311e65.jpg"/>
          <p:cNvPicPr>
            <a:picLocks noChangeAspect="1" noChangeArrowheads="1"/>
          </p:cNvPicPr>
          <p:nvPr/>
        </p:nvPicPr>
        <p:blipFill rotWithShape="1">
          <a:blip r:embed="rId1">
            <a:duotone>
              <a:schemeClr val="bg2">
                <a:shade val="45000"/>
                <a:satMod val="135000"/>
              </a:schemeClr>
              <a:prstClr val="white"/>
            </a:duotone>
            <a:extLst>
              <a:ext uri="{28A0092B-C50C-407E-A947-70E740481C1C}">
                <a14:useLocalDpi xmlns:a14="http://schemas.microsoft.com/office/drawing/2010/main" val="0"/>
              </a:ext>
            </a:extLst>
          </a:blip>
          <a:srcRect l="5384" r="10013"/>
          <a:stretch>
            <a:fillRect/>
          </a:stretch>
        </p:blipFill>
        <p:spPr bwMode="auto">
          <a:xfrm>
            <a:off x="3779096" y="0"/>
            <a:ext cx="841290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5351665" y="1902764"/>
            <a:ext cx="5771007" cy="3052770"/>
            <a:chOff x="10299" y="2412"/>
            <a:chExt cx="9088" cy="4808"/>
          </a:xfrm>
        </p:grpSpPr>
        <p:sp>
          <p:nvSpPr>
            <p:cNvPr id="3" name="文本框 2"/>
            <p:cNvSpPr txBox="1"/>
            <p:nvPr/>
          </p:nvSpPr>
          <p:spPr>
            <a:xfrm>
              <a:off x="10299" y="2412"/>
              <a:ext cx="5528" cy="1113"/>
            </a:xfrm>
            <a:prstGeom prst="rect">
              <a:avLst/>
            </a:prstGeom>
            <a:noFill/>
          </p:spPr>
          <p:txBody>
            <a:bodyPr wrap="none" rtlCol="0">
              <a:spAutoFit/>
            </a:bodyPr>
            <a:lstStyle/>
            <a:p>
              <a:r>
                <a:rPr lang="zh-CN" altLang="en-US" sz="4000" b="1" dirty="0">
                  <a:solidFill>
                    <a:srgbClr val="2059A6"/>
                  </a:solidFill>
                  <a:latin typeface="微软雅黑" panose="020B0503020204020204" charset="-122"/>
                  <a:ea typeface="微软雅黑" panose="020B0503020204020204" charset="-122"/>
                  <a:cs typeface="Kartika" panose="02020503030404060203" pitchFamily="18" charset="0"/>
                </a:rPr>
                <a:t>一、认识</a:t>
              </a:r>
              <a:r>
                <a:rPr lang="en-US" altLang="zh-CN" sz="4000" b="1" dirty="0">
                  <a:solidFill>
                    <a:srgbClr val="2059A6"/>
                  </a:solidFill>
                  <a:latin typeface="微软雅黑" panose="020B0503020204020204" charset="-122"/>
                  <a:ea typeface="微软雅黑" panose="020B0503020204020204" charset="-122"/>
                  <a:cs typeface="Kartika" panose="02020503030404060203" pitchFamily="18" charset="0"/>
                </a:rPr>
                <a:t>CNKI</a:t>
              </a:r>
              <a:endParaRPr lang="en-US" altLang="zh-CN" sz="4000" b="1" dirty="0">
                <a:solidFill>
                  <a:srgbClr val="2059A6"/>
                </a:solidFill>
                <a:latin typeface="微软雅黑" panose="020B0503020204020204" charset="-122"/>
                <a:ea typeface="微软雅黑" panose="020B0503020204020204" charset="-122"/>
                <a:cs typeface="Kartika" panose="02020503030404060203" pitchFamily="18" charset="0"/>
              </a:endParaRPr>
            </a:p>
          </p:txBody>
        </p:sp>
        <p:sp>
          <p:nvSpPr>
            <p:cNvPr id="15" name="文本框 14"/>
            <p:cNvSpPr txBox="1"/>
            <p:nvPr/>
          </p:nvSpPr>
          <p:spPr>
            <a:xfrm>
              <a:off x="10299" y="6107"/>
              <a:ext cx="9088" cy="1113"/>
            </a:xfrm>
            <a:prstGeom prst="rect">
              <a:avLst/>
            </a:prstGeom>
            <a:noFill/>
          </p:spPr>
          <p:txBody>
            <a:bodyPr wrap="none" rtlCol="0">
              <a:spAutoFit/>
            </a:bodyPr>
            <a:lstStyle/>
            <a:p>
              <a:r>
                <a:rPr lang="zh-CN" altLang="en-US" sz="4000" b="1" dirty="0">
                  <a:solidFill>
                    <a:srgbClr val="2059A6"/>
                  </a:solidFill>
                  <a:latin typeface="微软雅黑" panose="020B0503020204020204" charset="-122"/>
                  <a:ea typeface="微软雅黑" panose="020B0503020204020204" charset="-122"/>
                  <a:cs typeface="Kartika" panose="02020503030404060203" pitchFamily="18" charset="0"/>
                </a:rPr>
                <a:t>三、学术资源获取及利用</a:t>
              </a:r>
              <a:endParaRPr lang="zh-CN" altLang="en-US" sz="4000" b="1" dirty="0">
                <a:solidFill>
                  <a:srgbClr val="2059A6"/>
                </a:solidFill>
                <a:latin typeface="微软雅黑" panose="020B0503020204020204" charset="-122"/>
                <a:ea typeface="微软雅黑" panose="020B0503020204020204" charset="-122"/>
                <a:cs typeface="Kartika" panose="02020503030404060203" pitchFamily="18" charset="0"/>
              </a:endParaRPr>
            </a:p>
          </p:txBody>
        </p:sp>
        <p:sp>
          <p:nvSpPr>
            <p:cNvPr id="4" name="文本框 3"/>
            <p:cNvSpPr txBox="1"/>
            <p:nvPr/>
          </p:nvSpPr>
          <p:spPr>
            <a:xfrm>
              <a:off x="10299" y="4254"/>
              <a:ext cx="7128" cy="1113"/>
            </a:xfrm>
            <a:prstGeom prst="rect">
              <a:avLst/>
            </a:prstGeom>
            <a:noFill/>
          </p:spPr>
          <p:txBody>
            <a:bodyPr wrap="none" rtlCol="0">
              <a:spAutoFit/>
            </a:bodyPr>
            <a:lstStyle/>
            <a:p>
              <a:r>
                <a:rPr lang="zh-CN" altLang="en-US" sz="4000" b="1" dirty="0">
                  <a:solidFill>
                    <a:srgbClr val="2059A6"/>
                  </a:solidFill>
                  <a:latin typeface="微软雅黑" panose="020B0503020204020204" charset="-122"/>
                  <a:ea typeface="微软雅黑" panose="020B0503020204020204" charset="-122"/>
                  <a:cs typeface="Kartika" panose="02020503030404060203" pitchFamily="18" charset="0"/>
                </a:rPr>
                <a:t>二、</a:t>
              </a:r>
              <a:r>
                <a:rPr lang="en-US" altLang="zh-CN" sz="4000" b="1" dirty="0">
                  <a:solidFill>
                    <a:srgbClr val="2059A6"/>
                  </a:solidFill>
                  <a:latin typeface="微软雅黑" panose="020B0503020204020204" charset="-122"/>
                  <a:ea typeface="微软雅黑" panose="020B0503020204020204" charset="-122"/>
                  <a:cs typeface="Kartika" panose="02020503030404060203" pitchFamily="18" charset="0"/>
                </a:rPr>
                <a:t>CNKI</a:t>
              </a:r>
              <a:r>
                <a:rPr lang="zh-CN" altLang="en-US" sz="4000" b="1" dirty="0">
                  <a:solidFill>
                    <a:srgbClr val="2059A6"/>
                  </a:solidFill>
                  <a:latin typeface="微软雅黑" panose="020B0503020204020204" charset="-122"/>
                  <a:ea typeface="微软雅黑" panose="020B0503020204020204" charset="-122"/>
                  <a:cs typeface="Kartika" panose="02020503030404060203" pitchFamily="18" charset="0"/>
                </a:rPr>
                <a:t>资源总库</a:t>
              </a:r>
              <a:endParaRPr lang="zh-CN" altLang="en-US" sz="4000" b="1" dirty="0">
                <a:solidFill>
                  <a:srgbClr val="2059A6"/>
                </a:solidFill>
                <a:latin typeface="微软雅黑" panose="020B0503020204020204" charset="-122"/>
                <a:ea typeface="微软雅黑" panose="020B0503020204020204" charset="-122"/>
                <a:cs typeface="Kartika" panose="02020503030404060203" pitchFamily="18" charset="0"/>
              </a:endParaRPr>
            </a:p>
          </p:txBody>
        </p:sp>
      </p:grpSp>
      <p:sp>
        <p:nvSpPr>
          <p:cNvPr id="5" name="文本框 4"/>
          <p:cNvSpPr txBox="1"/>
          <p:nvPr/>
        </p:nvSpPr>
        <p:spPr>
          <a:xfrm>
            <a:off x="2575560" y="2396490"/>
            <a:ext cx="859790" cy="2065655"/>
          </a:xfrm>
          <a:prstGeom prst="rect">
            <a:avLst/>
          </a:prstGeom>
          <a:noFill/>
        </p:spPr>
        <p:txBody>
          <a:bodyPr vert="eaVert" wrap="square" rtlCol="0">
            <a:spAutoFit/>
          </a:bodyPr>
          <a:lstStyle/>
          <a:p>
            <a:pPr algn="ctr"/>
            <a:r>
              <a:rPr lang="zh-CN" altLang="en-US" sz="4400" b="1" dirty="0">
                <a:solidFill>
                  <a:srgbClr val="007FCB"/>
                </a:solidFill>
                <a:latin typeface="微软雅黑" panose="020B0503020204020204" charset="-122"/>
                <a:ea typeface="微软雅黑" panose="020B0503020204020204" charset="-122"/>
                <a:cs typeface="Kartika" panose="02020503030404060203" pitchFamily="18" charset="0"/>
              </a:rPr>
              <a:t>目  录</a:t>
            </a:r>
            <a:endParaRPr lang="zh-CN" altLang="en-US" sz="4400" b="1" dirty="0">
              <a:solidFill>
                <a:srgbClr val="007FCB"/>
              </a:solidFill>
              <a:latin typeface="微软雅黑" panose="020B0503020204020204" charset="-122"/>
              <a:ea typeface="微软雅黑" panose="020B0503020204020204" charset="-122"/>
              <a:cs typeface="Kartika" panose="02020503030404060203" pitchFamily="18" charset="0"/>
            </a:endParaRPr>
          </a:p>
        </p:txBody>
      </p:sp>
      <p:grpSp>
        <p:nvGrpSpPr>
          <p:cNvPr id="9" name="组合 8"/>
          <p:cNvGrpSpPr/>
          <p:nvPr/>
        </p:nvGrpSpPr>
        <p:grpSpPr>
          <a:xfrm>
            <a:off x="0" y="0"/>
            <a:ext cx="3775710" cy="6858000"/>
            <a:chOff x="0" y="0"/>
            <a:chExt cx="5946" cy="10800"/>
          </a:xfrm>
        </p:grpSpPr>
        <p:sp>
          <p:nvSpPr>
            <p:cNvPr id="6" name="矩形 5"/>
            <p:cNvSpPr/>
            <p:nvPr/>
          </p:nvSpPr>
          <p:spPr>
            <a:xfrm>
              <a:off x="0" y="0"/>
              <a:ext cx="5946" cy="10800"/>
            </a:xfrm>
            <a:prstGeom prst="rect">
              <a:avLst/>
            </a:prstGeom>
            <a:solidFill>
              <a:srgbClr val="205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75" y="3306"/>
              <a:ext cx="1596" cy="4210"/>
            </a:xfrm>
            <a:prstGeom prst="rect">
              <a:avLst/>
            </a:prstGeom>
            <a:noFill/>
          </p:spPr>
          <p:txBody>
            <a:bodyPr vert="eaVert" wrap="square" rtlCol="0">
              <a:spAutoFit/>
            </a:bodyPr>
            <a:lstStyle/>
            <a:p>
              <a:pPr algn="ctr"/>
              <a:r>
                <a:rPr lang="zh-CN" altLang="en-US" sz="5400" b="1" dirty="0">
                  <a:solidFill>
                    <a:schemeClr val="bg1"/>
                  </a:solidFill>
                  <a:latin typeface="微软雅黑" panose="020B0503020204020204" charset="-122"/>
                  <a:ea typeface="微软雅黑" panose="020B0503020204020204" charset="-122"/>
                  <a:cs typeface="Kartika" panose="02020503030404060203" pitchFamily="18" charset="0"/>
                </a:rPr>
                <a:t>目  录</a:t>
              </a:r>
              <a:endParaRPr lang="zh-CN" altLang="en-US" sz="5400" b="1" dirty="0">
                <a:solidFill>
                  <a:schemeClr val="bg1"/>
                </a:solidFill>
                <a:latin typeface="微软雅黑" panose="020B0503020204020204" charset="-122"/>
                <a:ea typeface="微软雅黑" panose="020B0503020204020204" charset="-122"/>
                <a:cs typeface="Kartika" panose="02020503030404060203" pitchFamily="18" charset="0"/>
              </a:endParaRPr>
            </a:p>
          </p:txBody>
        </p:sp>
      </p:gr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r="741"/>
          <a:stretch>
            <a:fillRect/>
          </a:stretch>
        </p:blipFill>
        <p:spPr>
          <a:xfrm>
            <a:off x="123825" y="1660525"/>
            <a:ext cx="11944350" cy="4835525"/>
          </a:xfrm>
          <a:prstGeom prst="rect">
            <a:avLst/>
          </a:prstGeom>
        </p:spPr>
      </p:pic>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4" name="文本框 13"/>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3.1.3 </a:t>
            </a:r>
            <a:r>
              <a:rPr lang="zh-CN" altLang="en-US" sz="3200" b="1">
                <a:solidFill>
                  <a:srgbClr val="FC7603"/>
                </a:solidFill>
                <a:latin typeface="微软雅黑" panose="020B0503020204020204" charset="-122"/>
                <a:ea typeface="微软雅黑" panose="020B0503020204020204" charset="-122"/>
              </a:rPr>
              <a:t>指数检索</a:t>
            </a:r>
            <a:endParaRPr lang="zh-CN" altLang="en-US" sz="3200" b="1">
              <a:solidFill>
                <a:srgbClr val="FC7603"/>
              </a:solidFill>
              <a:latin typeface="微软雅黑" panose="020B0503020204020204" charset="-122"/>
              <a:ea typeface="微软雅黑" panose="020B0503020204020204" charset="-122"/>
            </a:endParaRPr>
          </a:p>
        </p:txBody>
      </p:sp>
      <p:grpSp>
        <p:nvGrpSpPr>
          <p:cNvPr id="4" name="组合 3"/>
          <p:cNvGrpSpPr/>
          <p:nvPr/>
        </p:nvGrpSpPr>
        <p:grpSpPr>
          <a:xfrm>
            <a:off x="0" y="3402330"/>
            <a:ext cx="4560570" cy="2630170"/>
            <a:chOff x="14" y="5556"/>
            <a:chExt cx="7182" cy="4142"/>
          </a:xfrm>
        </p:grpSpPr>
        <p:sp>
          <p:nvSpPr>
            <p:cNvPr id="17" name="矩形 16"/>
            <p:cNvSpPr/>
            <p:nvPr/>
          </p:nvSpPr>
          <p:spPr>
            <a:xfrm>
              <a:off x="102" y="8206"/>
              <a:ext cx="2803" cy="149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4" y="5556"/>
              <a:ext cx="7182" cy="1771"/>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40000"/>
                </a:lnSpc>
                <a:spcBef>
                  <a:spcPts val="0"/>
                </a:spcBef>
                <a:spcAft>
                  <a:spcPts val="0"/>
                </a:spcAft>
              </a:pPr>
              <a:r>
                <a:rPr lang="zh-CN" altLang="en-US" sz="2400" b="1">
                  <a:solidFill>
                    <a:srgbClr val="FF0000"/>
                  </a:solidFill>
                  <a:latin typeface="微软雅黑" panose="020B0503020204020204" charset="-122"/>
                  <a:ea typeface="微软雅黑" panose="020B0503020204020204" charset="-122"/>
                </a:rPr>
                <a:t>添加</a:t>
              </a:r>
              <a:r>
                <a:rPr lang="en-US" altLang="zh-CN" sz="2400" b="1">
                  <a:solidFill>
                    <a:srgbClr val="FF0000"/>
                  </a:solidFill>
                  <a:latin typeface="微软雅黑" panose="020B0503020204020204" charset="-122"/>
                  <a:ea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rPr>
                <a:t>对比关键词</a:t>
              </a:r>
              <a:r>
                <a:rPr lang="en-US" altLang="zh-CN" sz="2400" b="1">
                  <a:solidFill>
                    <a:srgbClr val="FF0000"/>
                  </a:solidFill>
                  <a:latin typeface="微软雅黑" panose="020B0503020204020204" charset="-122"/>
                  <a:ea typeface="微软雅黑" panose="020B0503020204020204" charset="-122"/>
                </a:rPr>
                <a:t>“</a:t>
              </a:r>
              <a:r>
                <a:rPr lang="zh-CN" altLang="en-US" sz="2400" b="1">
                  <a:solidFill>
                    <a:srgbClr val="FF0000"/>
                  </a:solidFill>
                  <a:latin typeface="微软雅黑" panose="020B0503020204020204" charset="-122"/>
                  <a:ea typeface="微软雅黑" panose="020B0503020204020204" charset="-122"/>
                </a:rPr>
                <a:t>，可对比含有不同关键词的文献发表趋势</a:t>
              </a:r>
              <a:endParaRPr lang="zh-CN" altLang="en-US" sz="2400" b="1">
                <a:solidFill>
                  <a:srgbClr val="FF0000"/>
                </a:solidFill>
                <a:latin typeface="微软雅黑" panose="020B0503020204020204" charset="-122"/>
                <a:ea typeface="微软雅黑" panose="020B0503020204020204" charset="-122"/>
              </a:endParaRPr>
            </a:p>
          </p:txBody>
        </p:sp>
        <p:cxnSp>
          <p:nvCxnSpPr>
            <p:cNvPr id="19" name="直接连接符 18"/>
            <p:cNvCxnSpPr/>
            <p:nvPr/>
          </p:nvCxnSpPr>
          <p:spPr>
            <a:xfrm>
              <a:off x="1502" y="7345"/>
              <a:ext cx="4" cy="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1397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4" name="文本框 13"/>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3.1.4 </a:t>
            </a:r>
            <a:r>
              <a:rPr lang="zh-CN" altLang="en-US" sz="3200" b="1">
                <a:solidFill>
                  <a:srgbClr val="FC7603"/>
                </a:solidFill>
                <a:latin typeface="微软雅黑" panose="020B0503020204020204" charset="-122"/>
                <a:ea typeface="微软雅黑" panose="020B0503020204020204" charset="-122"/>
              </a:rPr>
              <a:t>可视化分析</a:t>
            </a:r>
            <a:endParaRPr lang="zh-CN" altLang="en-US" sz="3200" b="1">
              <a:solidFill>
                <a:srgbClr val="FC7603"/>
              </a:solidFill>
              <a:latin typeface="微软雅黑" panose="020B0503020204020204" charset="-122"/>
              <a:ea typeface="微软雅黑" panose="020B0503020204020204" charset="-122"/>
            </a:endParaRPr>
          </a:p>
        </p:txBody>
      </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rcRect l="1353" t="7650" r="856" b="5530"/>
          <a:stretch>
            <a:fillRect/>
          </a:stretch>
        </p:blipFill>
        <p:spPr>
          <a:xfrm>
            <a:off x="258445" y="824230"/>
            <a:ext cx="11675110" cy="5991860"/>
          </a:xfrm>
          <a:prstGeom prst="rect">
            <a:avLst/>
          </a:prstGeom>
        </p:spPr>
      </p:pic>
      <p:sp>
        <p:nvSpPr>
          <p:cNvPr id="17" name="矩形 16"/>
          <p:cNvSpPr/>
          <p:nvPr/>
        </p:nvSpPr>
        <p:spPr>
          <a:xfrm>
            <a:off x="9262745" y="2101215"/>
            <a:ext cx="549910" cy="3962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450830" y="3026410"/>
            <a:ext cx="394970" cy="3962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450830" y="4581525"/>
            <a:ext cx="394970" cy="3962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450830" y="6137910"/>
            <a:ext cx="394970" cy="3962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543935" y="3191510"/>
            <a:ext cx="1134110" cy="72000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13360" y="824865"/>
            <a:ext cx="10632440" cy="5589270"/>
            <a:chOff x="336" y="1299"/>
            <a:chExt cx="16120" cy="8180"/>
          </a:xfrm>
        </p:grpSpPr>
        <p:pic>
          <p:nvPicPr>
            <p:cNvPr id="16" name="图片 15"/>
            <p:cNvPicPr>
              <a:picLocks noChangeAspect="1"/>
            </p:cNvPicPr>
            <p:nvPr/>
          </p:nvPicPr>
          <p:blipFill>
            <a:blip r:embed="rId2"/>
            <a:srcRect r="961"/>
            <a:stretch>
              <a:fillRect/>
            </a:stretch>
          </p:blipFill>
          <p:spPr>
            <a:xfrm>
              <a:off x="363" y="1321"/>
              <a:ext cx="16072" cy="8159"/>
            </a:xfrm>
            <a:prstGeom prst="rect">
              <a:avLst/>
            </a:prstGeom>
          </p:spPr>
        </p:pic>
        <p:sp>
          <p:nvSpPr>
            <p:cNvPr id="18" name="矩形 17"/>
            <p:cNvSpPr/>
            <p:nvPr/>
          </p:nvSpPr>
          <p:spPr>
            <a:xfrm>
              <a:off x="336" y="1299"/>
              <a:ext cx="16121" cy="8181"/>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568960" y="837565"/>
            <a:ext cx="10278110" cy="5577840"/>
            <a:chOff x="1272" y="1132"/>
            <a:chExt cx="16042" cy="8354"/>
          </a:xfrm>
        </p:grpSpPr>
        <p:pic>
          <p:nvPicPr>
            <p:cNvPr id="20" name="图片 19"/>
            <p:cNvPicPr>
              <a:picLocks noChangeAspect="1"/>
            </p:cNvPicPr>
            <p:nvPr/>
          </p:nvPicPr>
          <p:blipFill>
            <a:blip r:embed="rId3"/>
            <a:srcRect l="414" r="550" b="2097"/>
            <a:stretch>
              <a:fillRect/>
            </a:stretch>
          </p:blipFill>
          <p:spPr>
            <a:xfrm>
              <a:off x="1286" y="1132"/>
              <a:ext cx="16027" cy="8355"/>
            </a:xfrm>
            <a:prstGeom prst="rect">
              <a:avLst/>
            </a:prstGeom>
          </p:spPr>
        </p:pic>
        <p:sp>
          <p:nvSpPr>
            <p:cNvPr id="21" name="矩形 20"/>
            <p:cNvSpPr/>
            <p:nvPr/>
          </p:nvSpPr>
          <p:spPr>
            <a:xfrm>
              <a:off x="1272" y="1132"/>
              <a:ext cx="16042" cy="8355"/>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907415" y="840105"/>
            <a:ext cx="10372725" cy="5589270"/>
            <a:chOff x="1531" y="1073"/>
            <a:chExt cx="16114" cy="8630"/>
          </a:xfrm>
        </p:grpSpPr>
        <p:pic>
          <p:nvPicPr>
            <p:cNvPr id="23" name="图片 22"/>
            <p:cNvPicPr>
              <a:picLocks noChangeAspect="1"/>
            </p:cNvPicPr>
            <p:nvPr/>
          </p:nvPicPr>
          <p:blipFill>
            <a:blip r:embed="rId4"/>
            <a:stretch>
              <a:fillRect/>
            </a:stretch>
          </p:blipFill>
          <p:spPr>
            <a:xfrm>
              <a:off x="1553" y="1095"/>
              <a:ext cx="16093" cy="8609"/>
            </a:xfrm>
            <a:prstGeom prst="rect">
              <a:avLst/>
            </a:prstGeom>
          </p:spPr>
        </p:pic>
        <p:sp>
          <p:nvSpPr>
            <p:cNvPr id="24" name="矩形 23"/>
            <p:cNvSpPr/>
            <p:nvPr/>
          </p:nvSpPr>
          <p:spPr>
            <a:xfrm>
              <a:off x="1531" y="1073"/>
              <a:ext cx="16115" cy="8593"/>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1260475" y="824230"/>
            <a:ext cx="10379075" cy="5580380"/>
            <a:chOff x="2095" y="849"/>
            <a:chExt cx="16056" cy="8458"/>
          </a:xfrm>
        </p:grpSpPr>
        <p:pic>
          <p:nvPicPr>
            <p:cNvPr id="26" name="图片 25"/>
            <p:cNvPicPr>
              <a:picLocks noChangeAspect="1"/>
            </p:cNvPicPr>
            <p:nvPr/>
          </p:nvPicPr>
          <p:blipFill>
            <a:blip r:embed="rId5"/>
            <a:stretch>
              <a:fillRect/>
            </a:stretch>
          </p:blipFill>
          <p:spPr>
            <a:xfrm>
              <a:off x="2117" y="849"/>
              <a:ext cx="16033" cy="8459"/>
            </a:xfrm>
            <a:prstGeom prst="rect">
              <a:avLst/>
            </a:prstGeom>
          </p:spPr>
        </p:pic>
        <p:sp>
          <p:nvSpPr>
            <p:cNvPr id="27" name="矩形 26"/>
            <p:cNvSpPr/>
            <p:nvPr/>
          </p:nvSpPr>
          <p:spPr>
            <a:xfrm>
              <a:off x="2095" y="849"/>
              <a:ext cx="16056" cy="8459"/>
            </a:xfrm>
            <a:prstGeom prst="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ppt_y</p:attrName>
                                        </p:attrNameLst>
                                      </p:cBhvr>
                                      <p:tavLst>
                                        <p:tav tm="0">
                                          <p:val>
                                            <p:strVal val="#ppt_y+#ppt_h*1.125000"/>
                                          </p:val>
                                        </p:tav>
                                        <p:tav tm="100000">
                                          <p:val>
                                            <p:strVal val="#ppt_y"/>
                                          </p:val>
                                        </p:tav>
                                      </p:tavLst>
                                    </p:anim>
                                    <p:animEffect transition="in" filter="wipe(up)">
                                      <p:cBhvr>
                                        <p:cTn id="15" dur="500"/>
                                        <p:tgtEl>
                                          <p:spTgt spid="17"/>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ppt_y</p:attrName>
                                        </p:attrNameLst>
                                      </p:cBhvr>
                                      <p:tavLst>
                                        <p:tav tm="0">
                                          <p:val>
                                            <p:strVal val="#ppt_y+#ppt_h*1.125000"/>
                                          </p:val>
                                        </p:tav>
                                        <p:tav tm="100000">
                                          <p:val>
                                            <p:strVal val="#ppt_y"/>
                                          </p:val>
                                        </p:tav>
                                      </p:tavLst>
                                    </p:anim>
                                    <p:animEffect transition="in" filter="wipe(up)">
                                      <p:cBhvr>
                                        <p:cTn id="23" dur="500"/>
                                        <p:tgtEl>
                                          <p:spTgt spid="12"/>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p:tgtEl>
                                          <p:spTgt spid="15"/>
                                        </p:tgtEl>
                                        <p:attrNameLst>
                                          <p:attrName>ppt_y</p:attrName>
                                        </p:attrNameLst>
                                      </p:cBhvr>
                                      <p:tavLst>
                                        <p:tav tm="0">
                                          <p:val>
                                            <p:strVal val="#ppt_y+#ppt_h*1.125000"/>
                                          </p:val>
                                        </p:tav>
                                        <p:tav tm="100000">
                                          <p:val>
                                            <p:strVal val="#ppt_y"/>
                                          </p:val>
                                        </p:tav>
                                      </p:tavLst>
                                    </p:anim>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ppt_x</p:attrName>
                                        </p:attrNameLst>
                                      </p:cBhvr>
                                      <p:tavLst>
                                        <p:tav tm="0">
                                          <p:val>
                                            <p:strVal val="#ppt_x-.2"/>
                                          </p:val>
                                        </p:tav>
                                        <p:tav tm="100000">
                                          <p:val>
                                            <p:strVal val="#ppt_x"/>
                                          </p:val>
                                        </p:tav>
                                      </p:tavLst>
                                    </p:anim>
                                    <p:anim calcmode="lin" valueType="num">
                                      <p:cBhvr>
                                        <p:cTn id="5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ppt_x</p:attrName>
                                        </p:attrNameLst>
                                      </p:cBhvr>
                                      <p:tavLst>
                                        <p:tav tm="0">
                                          <p:val>
                                            <p:strVal val="#ppt_x-.2"/>
                                          </p:val>
                                        </p:tav>
                                        <p:tav tm="100000">
                                          <p:val>
                                            <p:strVal val="#ppt_x"/>
                                          </p:val>
                                        </p:tav>
                                      </p:tavLst>
                                    </p:anim>
                                    <p:anim calcmode="lin" valueType="num">
                                      <p:cBhvr>
                                        <p:cTn id="60"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ppt_x</p:attrName>
                                        </p:attrNameLst>
                                      </p:cBhvr>
                                      <p:tavLst>
                                        <p:tav tm="0">
                                          <p:val>
                                            <p:strVal val="#ppt_x-.2"/>
                                          </p:val>
                                        </p:tav>
                                        <p:tav tm="100000">
                                          <p:val>
                                            <p:strVal val="#ppt_x"/>
                                          </p:val>
                                        </p:tav>
                                      </p:tavLst>
                                    </p:anim>
                                    <p:anim calcmode="lin" valueType="num">
                                      <p:cBhvr>
                                        <p:cTn id="67"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1000" fill="hold"/>
                                        <p:tgtEl>
                                          <p:spTgt spid="28"/>
                                        </p:tgtEl>
                                        <p:attrNameLst>
                                          <p:attrName>ppt_x</p:attrName>
                                        </p:attrNameLst>
                                      </p:cBhvr>
                                      <p:tavLst>
                                        <p:tav tm="0">
                                          <p:val>
                                            <p:strVal val="#ppt_x-.2"/>
                                          </p:val>
                                        </p:tav>
                                        <p:tav tm="100000">
                                          <p:val>
                                            <p:strVal val="#ppt_x"/>
                                          </p:val>
                                        </p:tav>
                                      </p:tavLst>
                                    </p:anim>
                                    <p:anim calcmode="lin" valueType="num">
                                      <p:cBhvr>
                                        <p:cTn id="74"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1" grpId="0" bldLvl="0" animBg="1"/>
      <p:bldP spid="11" grpId="1" animBg="1"/>
      <p:bldP spid="12" grpId="0" bldLvl="0" animBg="1"/>
      <p:bldP spid="12" grpId="1" animBg="1"/>
      <p:bldP spid="13" grpId="0" bldLvl="0" animBg="1"/>
      <p:bldP spid="13" grpId="1" animBg="1"/>
      <p:bldP spid="1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4" name="文本框 13"/>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3.1.4 </a:t>
            </a:r>
            <a:r>
              <a:rPr lang="zh-CN" altLang="en-US" sz="3200" b="1">
                <a:solidFill>
                  <a:srgbClr val="FC7603"/>
                </a:solidFill>
                <a:latin typeface="微软雅黑" panose="020B0503020204020204" charset="-122"/>
                <a:ea typeface="微软雅黑" panose="020B0503020204020204" charset="-122"/>
              </a:rPr>
              <a:t>最新研究</a:t>
            </a:r>
            <a:endParaRPr lang="zh-CN" altLang="en-US" sz="3200" b="1">
              <a:solidFill>
                <a:srgbClr val="FC7603"/>
              </a:solidFill>
              <a:latin typeface="微软雅黑" panose="020B0503020204020204" charset="-122"/>
              <a:ea typeface="微软雅黑" panose="020B0503020204020204" charset="-122"/>
            </a:endParaRPr>
          </a:p>
        </p:txBody>
      </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a:srcRect t="3792"/>
          <a:stretch>
            <a:fillRect/>
          </a:stretch>
        </p:blipFill>
        <p:spPr>
          <a:xfrm>
            <a:off x="1448435" y="396240"/>
            <a:ext cx="9295130" cy="6459855"/>
          </a:xfrm>
          <a:prstGeom prst="rect">
            <a:avLst/>
          </a:prstGeom>
        </p:spPr>
      </p:pic>
      <p:grpSp>
        <p:nvGrpSpPr>
          <p:cNvPr id="10" name="组合 9"/>
          <p:cNvGrpSpPr/>
          <p:nvPr/>
        </p:nvGrpSpPr>
        <p:grpSpPr>
          <a:xfrm>
            <a:off x="342265" y="2265045"/>
            <a:ext cx="6244590" cy="1965325"/>
            <a:chOff x="2069" y="3772"/>
            <a:chExt cx="9834" cy="3095"/>
          </a:xfrm>
        </p:grpSpPr>
        <p:sp>
          <p:nvSpPr>
            <p:cNvPr id="12" name="矩形 11"/>
            <p:cNvSpPr/>
            <p:nvPr/>
          </p:nvSpPr>
          <p:spPr>
            <a:xfrm>
              <a:off x="5020" y="3772"/>
              <a:ext cx="1378" cy="50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069" y="5096"/>
              <a:ext cx="9834" cy="1771"/>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20000"/>
                </a:lnSpc>
              </a:pPr>
              <a:r>
                <a:rPr lang="zh-CN" sz="2800" b="1">
                  <a:solidFill>
                    <a:srgbClr val="FF0000"/>
                  </a:solidFill>
                  <a:latin typeface="微软雅黑" panose="020B0503020204020204" charset="-122"/>
                  <a:ea typeface="微软雅黑" panose="020B0503020204020204" charset="-122"/>
                </a:rPr>
                <a:t>在“中国知网”以数字出版方式优先出版学术期刊的单篇论文内容</a:t>
              </a:r>
              <a:endParaRPr lang="zh-CN" sz="2800" b="1">
                <a:solidFill>
                  <a:srgbClr val="FF0000"/>
                </a:solidFill>
                <a:latin typeface="微软雅黑" panose="020B0503020204020204" charset="-122"/>
                <a:ea typeface="微软雅黑" panose="020B0503020204020204" charset="-122"/>
              </a:endParaRPr>
            </a:p>
          </p:txBody>
        </p:sp>
        <p:cxnSp>
          <p:nvCxnSpPr>
            <p:cNvPr id="16" name="直接连接符 15"/>
            <p:cNvCxnSpPr/>
            <p:nvPr/>
          </p:nvCxnSpPr>
          <p:spPr>
            <a:xfrm>
              <a:off x="5723" y="4246"/>
              <a:ext cx="4" cy="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589905" y="4992370"/>
            <a:ext cx="3494405" cy="1300480"/>
            <a:chOff x="9771" y="7840"/>
            <a:chExt cx="5503" cy="2048"/>
          </a:xfrm>
        </p:grpSpPr>
        <p:grpSp>
          <p:nvGrpSpPr>
            <p:cNvPr id="18" name="组合 17"/>
            <p:cNvGrpSpPr/>
            <p:nvPr/>
          </p:nvGrpSpPr>
          <p:grpSpPr>
            <a:xfrm>
              <a:off x="9771" y="7840"/>
              <a:ext cx="5503" cy="2048"/>
              <a:chOff x="4136" y="2638"/>
              <a:chExt cx="5503" cy="2048"/>
            </a:xfrm>
          </p:grpSpPr>
          <p:sp>
            <p:nvSpPr>
              <p:cNvPr id="20" name="矩形 19"/>
              <p:cNvSpPr/>
              <p:nvPr/>
            </p:nvSpPr>
            <p:spPr>
              <a:xfrm>
                <a:off x="6131" y="4259"/>
                <a:ext cx="1481" cy="42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136" y="2638"/>
                <a:ext cx="5503" cy="957"/>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20000"/>
                  </a:lnSpc>
                  <a:spcBef>
                    <a:spcPts val="0"/>
                  </a:spcBef>
                  <a:spcAft>
                    <a:spcPts val="0"/>
                  </a:spcAft>
                </a:pPr>
                <a:r>
                  <a:rPr lang="en-US" altLang="zh-CN" sz="2800" b="1">
                    <a:solidFill>
                      <a:srgbClr val="FF0000"/>
                    </a:solidFill>
                    <a:latin typeface="微软雅黑" panose="020B0503020204020204" charset="-122"/>
                    <a:ea typeface="微软雅黑" panose="020B0503020204020204" charset="-122"/>
                  </a:rPr>
                  <a:t>CNKI</a:t>
                </a:r>
                <a:r>
                  <a:rPr lang="zh-CN" altLang="en-US" sz="2800" b="1">
                    <a:solidFill>
                      <a:srgbClr val="FF0000"/>
                    </a:solidFill>
                    <a:latin typeface="微软雅黑" panose="020B0503020204020204" charset="-122"/>
                    <a:ea typeface="微软雅黑" panose="020B0503020204020204" charset="-122"/>
                  </a:rPr>
                  <a:t>独家合作期刊</a:t>
                </a:r>
                <a:endParaRPr lang="zh-CN" altLang="en-US" sz="2800" b="1">
                  <a:solidFill>
                    <a:srgbClr val="FF0000"/>
                  </a:solidFill>
                  <a:latin typeface="微软雅黑" panose="020B0503020204020204" charset="-122"/>
                  <a:ea typeface="微软雅黑" panose="020B0503020204020204" charset="-122"/>
                </a:endParaRPr>
              </a:p>
            </p:txBody>
          </p:sp>
        </p:grpSp>
        <p:cxnSp>
          <p:nvCxnSpPr>
            <p:cNvPr id="22" name="直接连接符 21"/>
            <p:cNvCxnSpPr/>
            <p:nvPr/>
          </p:nvCxnSpPr>
          <p:spPr>
            <a:xfrm flipH="1">
              <a:off x="12520" y="8797"/>
              <a:ext cx="4" cy="6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4" name="文本框 13"/>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3.1.6 </a:t>
            </a:r>
            <a:r>
              <a:rPr lang="zh-CN" altLang="en-US" sz="3200" b="1">
                <a:solidFill>
                  <a:srgbClr val="FC7603"/>
                </a:solidFill>
                <a:latin typeface="微软雅黑" panose="020B0503020204020204" charset="-122"/>
                <a:ea typeface="微软雅黑" panose="020B0503020204020204" charset="-122"/>
              </a:rPr>
              <a:t>文献综述</a:t>
            </a:r>
            <a:endParaRPr lang="zh-CN" altLang="en-US" sz="3200" b="1">
              <a:solidFill>
                <a:srgbClr val="FC7603"/>
              </a:solidFill>
              <a:latin typeface="微软雅黑" panose="020B0503020204020204" charset="-122"/>
              <a:ea typeface="微软雅黑" panose="020B0503020204020204" charset="-122"/>
            </a:endParaRPr>
          </a:p>
        </p:txBody>
      </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srcRect l="368" r="247" b="16664"/>
          <a:stretch>
            <a:fillRect/>
          </a:stretch>
        </p:blipFill>
        <p:spPr>
          <a:xfrm>
            <a:off x="346075" y="902335"/>
            <a:ext cx="11500485" cy="5801995"/>
          </a:xfrm>
          <a:prstGeom prst="rect">
            <a:avLst/>
          </a:prstGeom>
        </p:spPr>
      </p:pic>
      <p:sp>
        <p:nvSpPr>
          <p:cNvPr id="4" name="文本框 3"/>
          <p:cNvSpPr txBox="1"/>
          <p:nvPr/>
        </p:nvSpPr>
        <p:spPr>
          <a:xfrm>
            <a:off x="2644775" y="1437005"/>
            <a:ext cx="8180705" cy="607695"/>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40000"/>
              </a:lnSpc>
              <a:spcBef>
                <a:spcPts val="0"/>
              </a:spcBef>
              <a:spcAft>
                <a:spcPts val="0"/>
              </a:spcAft>
            </a:pPr>
            <a:r>
              <a:rPr lang="zh-CN" altLang="en-US" sz="2400" b="1">
                <a:solidFill>
                  <a:srgbClr val="FF0000"/>
                </a:solidFill>
                <a:latin typeface="微软雅黑" panose="020B0503020204020204" charset="-122"/>
                <a:ea typeface="微软雅黑" panose="020B0503020204020204" charset="-122"/>
                <a:sym typeface="+mn-ea"/>
              </a:rPr>
              <a:t>深入了解学科或专题的研究现状、动态以及未来发展趋势</a:t>
            </a:r>
            <a:endParaRPr lang="zh-CN" altLang="en-US" sz="2400" b="1">
              <a:solidFill>
                <a:srgbClr val="FF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582" t="17211"/>
          <a:stretch>
            <a:fillRect/>
          </a:stretch>
        </p:blipFill>
        <p:spPr>
          <a:xfrm>
            <a:off x="463550" y="1346835"/>
            <a:ext cx="11097260" cy="5467985"/>
          </a:xfrm>
          <a:prstGeom prst="rect">
            <a:avLst/>
          </a:prstGeom>
        </p:spPr>
      </p:pic>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4" name="文本框 13"/>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3.1.7 HTML</a:t>
            </a:r>
            <a:r>
              <a:rPr lang="zh-CN" altLang="en-US" sz="3200" b="1">
                <a:solidFill>
                  <a:srgbClr val="FC7603"/>
                </a:solidFill>
                <a:latin typeface="微软雅黑" panose="020B0503020204020204" charset="-122"/>
                <a:ea typeface="微软雅黑" panose="020B0503020204020204" charset="-122"/>
              </a:rPr>
              <a:t>阅读模式</a:t>
            </a:r>
            <a:endParaRPr lang="zh-CN" altLang="en-US" sz="3200" b="1">
              <a:solidFill>
                <a:srgbClr val="FC7603"/>
              </a:solidFill>
              <a:latin typeface="微软雅黑" panose="020B0503020204020204" charset="-122"/>
              <a:ea typeface="微软雅黑" panose="020B0503020204020204" charset="-122"/>
            </a:endParaRPr>
          </a:p>
        </p:txBody>
      </p:sp>
      <p:grpSp>
        <p:nvGrpSpPr>
          <p:cNvPr id="6" name="组合 5"/>
          <p:cNvGrpSpPr/>
          <p:nvPr/>
        </p:nvGrpSpPr>
        <p:grpSpPr>
          <a:xfrm>
            <a:off x="7134225" y="2778760"/>
            <a:ext cx="4502785" cy="607695"/>
            <a:chOff x="8518" y="1624"/>
            <a:chExt cx="7091" cy="957"/>
          </a:xfrm>
        </p:grpSpPr>
        <p:cxnSp>
          <p:nvCxnSpPr>
            <p:cNvPr id="12" name="直接连接符 11"/>
            <p:cNvCxnSpPr/>
            <p:nvPr/>
          </p:nvCxnSpPr>
          <p:spPr>
            <a:xfrm>
              <a:off x="14021" y="2102"/>
              <a:ext cx="56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8518" y="1624"/>
              <a:ext cx="7091" cy="957"/>
              <a:chOff x="8518" y="1624"/>
              <a:chExt cx="7091" cy="957"/>
            </a:xfrm>
          </p:grpSpPr>
          <p:sp>
            <p:nvSpPr>
              <p:cNvPr id="7" name="矩形 6"/>
              <p:cNvSpPr/>
              <p:nvPr/>
            </p:nvSpPr>
            <p:spPr>
              <a:xfrm>
                <a:off x="14588" y="1888"/>
                <a:ext cx="1021" cy="42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518" y="1624"/>
                <a:ext cx="5503" cy="957"/>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20000"/>
                  </a:lnSpc>
                  <a:spcBef>
                    <a:spcPts val="0"/>
                  </a:spcBef>
                  <a:spcAft>
                    <a:spcPts val="0"/>
                  </a:spcAft>
                </a:pPr>
                <a:r>
                  <a:rPr lang="en-US" sz="2800" b="1">
                    <a:solidFill>
                      <a:srgbClr val="FF0000"/>
                    </a:solidFill>
                    <a:latin typeface="微软雅黑" panose="020B0503020204020204" charset="-122"/>
                    <a:ea typeface="微软雅黑" panose="020B0503020204020204" charset="-122"/>
                  </a:rPr>
                  <a:t>HTML</a:t>
                </a:r>
                <a:r>
                  <a:rPr lang="zh-CN" altLang="en-US" sz="2800" b="1">
                    <a:solidFill>
                      <a:srgbClr val="FF0000"/>
                    </a:solidFill>
                    <a:latin typeface="微软雅黑" panose="020B0503020204020204" charset="-122"/>
                    <a:ea typeface="微软雅黑" panose="020B0503020204020204" charset="-122"/>
                  </a:rPr>
                  <a:t>阅读模式</a:t>
                </a:r>
                <a:endParaRPr lang="zh-CN" altLang="en-US" sz="2800" b="1">
                  <a:solidFill>
                    <a:srgbClr val="FF0000"/>
                  </a:solidFill>
                  <a:latin typeface="微软雅黑" panose="020B0503020204020204" charset="-122"/>
                  <a:ea typeface="微软雅黑" panose="020B0503020204020204" charset="-122"/>
                </a:endParaRPr>
              </a:p>
            </p:txBody>
          </p:sp>
        </p:grpSp>
      </p:grpSp>
      <p:grpSp>
        <p:nvGrpSpPr>
          <p:cNvPr id="4" name="组合 3"/>
          <p:cNvGrpSpPr/>
          <p:nvPr/>
        </p:nvGrpSpPr>
        <p:grpSpPr>
          <a:xfrm>
            <a:off x="7134225" y="4420235"/>
            <a:ext cx="4502785" cy="607695"/>
            <a:chOff x="8518" y="1624"/>
            <a:chExt cx="7091" cy="957"/>
          </a:xfrm>
        </p:grpSpPr>
        <p:cxnSp>
          <p:nvCxnSpPr>
            <p:cNvPr id="5" name="直接连接符 4"/>
            <p:cNvCxnSpPr/>
            <p:nvPr/>
          </p:nvCxnSpPr>
          <p:spPr>
            <a:xfrm>
              <a:off x="14021" y="2102"/>
              <a:ext cx="56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518" y="1624"/>
              <a:ext cx="7091" cy="957"/>
              <a:chOff x="8518" y="1624"/>
              <a:chExt cx="7091" cy="957"/>
            </a:xfrm>
          </p:grpSpPr>
          <p:sp>
            <p:nvSpPr>
              <p:cNvPr id="10" name="矩形 9"/>
              <p:cNvSpPr/>
              <p:nvPr/>
            </p:nvSpPr>
            <p:spPr>
              <a:xfrm>
                <a:off x="14588" y="1888"/>
                <a:ext cx="1021" cy="42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518" y="1624"/>
                <a:ext cx="5503" cy="957"/>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20000"/>
                  </a:lnSpc>
                  <a:spcBef>
                    <a:spcPts val="0"/>
                  </a:spcBef>
                  <a:spcAft>
                    <a:spcPts val="0"/>
                  </a:spcAft>
                </a:pPr>
                <a:r>
                  <a:rPr lang="en-US" sz="2800" b="1">
                    <a:solidFill>
                      <a:srgbClr val="FF0000"/>
                    </a:solidFill>
                    <a:latin typeface="微软雅黑" panose="020B0503020204020204" charset="-122"/>
                    <a:ea typeface="微软雅黑" panose="020B0503020204020204" charset="-122"/>
                  </a:rPr>
                  <a:t>PDF</a:t>
                </a:r>
                <a:r>
                  <a:rPr lang="zh-CN" altLang="en-US" sz="2800" b="1">
                    <a:solidFill>
                      <a:srgbClr val="FF0000"/>
                    </a:solidFill>
                    <a:latin typeface="微软雅黑" panose="020B0503020204020204" charset="-122"/>
                    <a:ea typeface="微软雅黑" panose="020B0503020204020204" charset="-122"/>
                  </a:rPr>
                  <a:t>阅读模式</a:t>
                </a:r>
                <a:endParaRPr lang="zh-CN" altLang="en-US" sz="2800" b="1">
                  <a:solidFill>
                    <a:srgbClr val="FF0000"/>
                  </a:solidFill>
                  <a:latin typeface="微软雅黑" panose="020B0503020204020204" charset="-122"/>
                  <a:ea typeface="微软雅黑" panose="020B0503020204020204" charset="-122"/>
                </a:endParaRPr>
              </a:p>
            </p:txBody>
          </p:sp>
        </p:grpSp>
      </p:gr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2"/>
    </p:custData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492"/>
          <a:stretch>
            <a:fillRect/>
          </a:stretch>
        </p:blipFill>
        <p:spPr>
          <a:xfrm>
            <a:off x="374650" y="1337310"/>
            <a:ext cx="11425555" cy="5492750"/>
          </a:xfrm>
          <a:prstGeom prst="rect">
            <a:avLst/>
          </a:prstGeom>
        </p:spPr>
      </p:pic>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 name="矩形 4"/>
          <p:cNvSpPr/>
          <p:nvPr/>
        </p:nvSpPr>
        <p:spPr>
          <a:xfrm>
            <a:off x="370205" y="1456690"/>
            <a:ext cx="1955800" cy="5374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242945" y="2903855"/>
            <a:ext cx="3822700" cy="1050290"/>
          </a:xfrm>
          <a:prstGeom prst="rect">
            <a:avLst/>
          </a:prstGeom>
          <a:ln w="28575">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lnSpc>
                <a:spcPct val="130000"/>
              </a:lnSpc>
            </a:pPr>
            <a:r>
              <a:rPr lang="zh-CN" altLang="zh-CN" sz="2400" b="1">
                <a:solidFill>
                  <a:schemeClr val="tx1"/>
                </a:solidFill>
                <a:latin typeface="微软雅黑" panose="020B0503020204020204" charset="-122"/>
                <a:ea typeface="微软雅黑" panose="020B0503020204020204" charset="-122"/>
              </a:rPr>
              <a:t>点击目录可直接定位到相应章节处</a:t>
            </a:r>
            <a:endParaRPr lang="zh-CN" altLang="zh-CN" sz="2400" b="1">
              <a:solidFill>
                <a:schemeClr val="tx1"/>
              </a:solidFill>
              <a:latin typeface="微软雅黑" panose="020B0503020204020204" charset="-122"/>
              <a:ea typeface="微软雅黑" panose="020B0503020204020204" charset="-122"/>
            </a:endParaRPr>
          </a:p>
        </p:txBody>
      </p:sp>
      <p:cxnSp>
        <p:nvCxnSpPr>
          <p:cNvPr id="7" name="直接箭头连接符 6"/>
          <p:cNvCxnSpPr/>
          <p:nvPr/>
        </p:nvCxnSpPr>
        <p:spPr>
          <a:xfrm flipV="1">
            <a:off x="2326640" y="3427730"/>
            <a:ext cx="916305" cy="19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053840" y="2201545"/>
            <a:ext cx="3966845" cy="4946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109720" y="2696210"/>
            <a:ext cx="3822700" cy="1585595"/>
            <a:chOff x="6472" y="3696"/>
            <a:chExt cx="6020" cy="2497"/>
          </a:xfrm>
        </p:grpSpPr>
        <p:cxnSp>
          <p:nvCxnSpPr>
            <p:cNvPr id="8" name="直接箭头连接符 7"/>
            <p:cNvCxnSpPr>
              <a:stCxn id="4" idx="2"/>
            </p:cNvCxnSpPr>
            <p:nvPr/>
          </p:nvCxnSpPr>
          <p:spPr>
            <a:xfrm flipH="1">
              <a:off x="9490" y="3696"/>
              <a:ext cx="18" cy="7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472" y="4539"/>
              <a:ext cx="6020" cy="1654"/>
            </a:xfrm>
            <a:prstGeom prst="rect">
              <a:avLst/>
            </a:prstGeom>
            <a:ln w="28575">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lnSpc>
                  <a:spcPct val="130000"/>
                </a:lnSpc>
              </a:pPr>
              <a:r>
                <a:rPr lang="zh-CN" altLang="zh-CN" sz="2400" b="1">
                  <a:solidFill>
                    <a:schemeClr val="tx1"/>
                  </a:solidFill>
                  <a:latin typeface="微软雅黑" panose="020B0503020204020204" charset="-122"/>
                  <a:ea typeface="微软雅黑" panose="020B0503020204020204" charset="-122"/>
                </a:rPr>
                <a:t>点击可查看作者</a:t>
              </a:r>
              <a:r>
                <a:rPr lang="en-US" altLang="zh-CN" sz="2400" b="1">
                  <a:solidFill>
                    <a:schemeClr val="tx1"/>
                  </a:solidFill>
                  <a:latin typeface="微软雅黑" panose="020B0503020204020204" charset="-122"/>
                  <a:ea typeface="微软雅黑" panose="020B0503020204020204" charset="-122"/>
                </a:rPr>
                <a:t>/</a:t>
              </a:r>
              <a:r>
                <a:rPr lang="zh-CN" altLang="en-US" sz="2400" b="1">
                  <a:solidFill>
                    <a:schemeClr val="tx1"/>
                  </a:solidFill>
                  <a:latin typeface="微软雅黑" panose="020B0503020204020204" charset="-122"/>
                  <a:ea typeface="微软雅黑" panose="020B0503020204020204" charset="-122"/>
                </a:rPr>
                <a:t>机构</a:t>
              </a:r>
              <a:r>
                <a:rPr lang="en-US" altLang="zh-CN" sz="2400" b="1">
                  <a:solidFill>
                    <a:schemeClr val="tx1"/>
                  </a:solidFill>
                  <a:latin typeface="微软雅黑" panose="020B0503020204020204" charset="-122"/>
                  <a:ea typeface="微软雅黑" panose="020B0503020204020204" charset="-122"/>
                </a:rPr>
                <a:t>/</a:t>
              </a:r>
              <a:r>
                <a:rPr lang="zh-CN" altLang="en-US" sz="2400" b="1">
                  <a:solidFill>
                    <a:schemeClr val="tx1"/>
                  </a:solidFill>
                  <a:latin typeface="微软雅黑" panose="020B0503020204020204" charset="-122"/>
                  <a:ea typeface="微软雅黑" panose="020B0503020204020204" charset="-122"/>
                </a:rPr>
                <a:t>关键词的知网节</a:t>
              </a:r>
              <a:endParaRPr lang="zh-CN" altLang="en-US" sz="2400" b="1">
                <a:solidFill>
                  <a:schemeClr val="tx1"/>
                </a:solidFill>
                <a:latin typeface="微软雅黑" panose="020B0503020204020204" charset="-122"/>
                <a:ea typeface="微软雅黑" panose="020B0503020204020204" charset="-122"/>
              </a:endParaRPr>
            </a:p>
          </p:txBody>
        </p:sp>
      </p:grpSp>
      <p:sp>
        <p:nvSpPr>
          <p:cNvPr id="11" name="矩形 10"/>
          <p:cNvSpPr/>
          <p:nvPr/>
        </p:nvSpPr>
        <p:spPr>
          <a:xfrm>
            <a:off x="9476105" y="1456690"/>
            <a:ext cx="2184400" cy="51352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901565" y="3231515"/>
            <a:ext cx="4620895" cy="1050290"/>
            <a:chOff x="7400" y="4645"/>
            <a:chExt cx="7277" cy="1654"/>
          </a:xfrm>
        </p:grpSpPr>
        <p:sp>
          <p:nvSpPr>
            <p:cNvPr id="12" name="文本框 11"/>
            <p:cNvSpPr txBox="1"/>
            <p:nvPr/>
          </p:nvSpPr>
          <p:spPr>
            <a:xfrm>
              <a:off x="7400" y="4645"/>
              <a:ext cx="6020" cy="1654"/>
            </a:xfrm>
            <a:prstGeom prst="rect">
              <a:avLst/>
            </a:prstGeom>
            <a:ln w="28575">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lnSpc>
                  <a:spcPct val="130000"/>
                </a:lnSpc>
              </a:pPr>
              <a:r>
                <a:rPr lang="zh-CN" altLang="zh-CN" sz="2400" b="1">
                  <a:solidFill>
                    <a:schemeClr val="tx1"/>
                  </a:solidFill>
                  <a:latin typeface="微软雅黑" panose="020B0503020204020204" charset="-122"/>
                  <a:ea typeface="微软雅黑" panose="020B0503020204020204" charset="-122"/>
                </a:rPr>
                <a:t>点击参考文献可直接打开文章知网节</a:t>
              </a:r>
              <a:endParaRPr lang="zh-CN" altLang="zh-CN" sz="2400" b="1">
                <a:solidFill>
                  <a:schemeClr val="tx1"/>
                </a:solidFill>
                <a:latin typeface="微软雅黑" panose="020B0503020204020204" charset="-122"/>
                <a:ea typeface="微软雅黑" panose="020B0503020204020204" charset="-122"/>
              </a:endParaRPr>
            </a:p>
          </p:txBody>
        </p:sp>
        <p:cxnSp>
          <p:nvCxnSpPr>
            <p:cNvPr id="14" name="直接箭头连接符 13"/>
            <p:cNvCxnSpPr/>
            <p:nvPr/>
          </p:nvCxnSpPr>
          <p:spPr>
            <a:xfrm flipH="1">
              <a:off x="13408" y="5466"/>
              <a:ext cx="126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3.1.7 HTML</a:t>
            </a:r>
            <a:r>
              <a:rPr lang="zh-CN" altLang="en-US" sz="3200" b="1">
                <a:solidFill>
                  <a:srgbClr val="FC7603"/>
                </a:solidFill>
                <a:latin typeface="微软雅黑" panose="020B0503020204020204" charset="-122"/>
                <a:ea typeface="微软雅黑" panose="020B0503020204020204" charset="-122"/>
              </a:rPr>
              <a:t>阅读模式</a:t>
            </a:r>
            <a:endParaRPr lang="zh-CN" altLang="en-US" sz="3200" b="1">
              <a:solidFill>
                <a:srgbClr val="FC7603"/>
              </a:solidFill>
              <a:latin typeface="微软雅黑" panose="020B0503020204020204" charset="-122"/>
              <a:ea typeface="微软雅黑" panose="020B0503020204020204" charset="-122"/>
            </a:endParaRPr>
          </a:p>
        </p:txBody>
      </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grpSp>
        <p:nvGrpSpPr>
          <p:cNvPr id="25" name="组合 24"/>
          <p:cNvGrpSpPr/>
          <p:nvPr/>
        </p:nvGrpSpPr>
        <p:grpSpPr>
          <a:xfrm>
            <a:off x="766445" y="907415"/>
            <a:ext cx="10659110" cy="5782310"/>
            <a:chOff x="1207" y="1429"/>
            <a:chExt cx="16786" cy="9106"/>
          </a:xfrm>
        </p:grpSpPr>
        <p:pic>
          <p:nvPicPr>
            <p:cNvPr id="23" name="图片 22"/>
            <p:cNvPicPr>
              <a:picLocks noChangeAspect="1"/>
            </p:cNvPicPr>
            <p:nvPr/>
          </p:nvPicPr>
          <p:blipFill>
            <a:blip r:embed="rId2"/>
            <a:srcRect l="523" t="923" r="916" b="4626"/>
            <a:stretch>
              <a:fillRect/>
            </a:stretch>
          </p:blipFill>
          <p:spPr>
            <a:xfrm>
              <a:off x="1207" y="1429"/>
              <a:ext cx="16786" cy="9107"/>
            </a:xfrm>
            <a:prstGeom prst="rect">
              <a:avLst/>
            </a:prstGeom>
          </p:spPr>
        </p:pic>
        <p:sp>
          <p:nvSpPr>
            <p:cNvPr id="24" name="矩形 23"/>
            <p:cNvSpPr/>
            <p:nvPr/>
          </p:nvSpPr>
          <p:spPr>
            <a:xfrm>
              <a:off x="1207" y="1429"/>
              <a:ext cx="16786" cy="9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par>
                                <p:cTn id="14" presetID="12" presetClass="entr" presetSubtype="8" fill="hold" grpId="4"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ppt_x</p:attrName>
                                        </p:attrNameLst>
                                      </p:cBhvr>
                                      <p:tavLst>
                                        <p:tav tm="0">
                                          <p:val>
                                            <p:strVal val="#ppt_x-#ppt_w*1.125000"/>
                                          </p:val>
                                        </p:tav>
                                        <p:tav tm="100000">
                                          <p:val>
                                            <p:strVal val="#ppt_x"/>
                                          </p:val>
                                        </p:tav>
                                      </p:tavLst>
                                    </p:anim>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3" presetClass="exit" presetSubtype="10" fill="hold" grpId="5" nodeType="withEffect">
                                  <p:stCondLst>
                                    <p:cond delay="0"/>
                                  </p:stCondLst>
                                  <p:childTnLst>
                                    <p:animEffect transition="out" filter="blinds(horizont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ppt_x</p:attrName>
                                        </p:attrNameLst>
                                      </p:cBhvr>
                                      <p:tavLst>
                                        <p:tav tm="0">
                                          <p:val>
                                            <p:strVal val="#ppt_x-.2"/>
                                          </p:val>
                                        </p:tav>
                                        <p:tav tm="100000">
                                          <p:val>
                                            <p:strVal val="#ppt_x"/>
                                          </p:val>
                                        </p:tav>
                                      </p:tavLst>
                                    </p:anim>
                                    <p:anim calcmode="lin" valueType="num">
                                      <p:cBhvr>
                                        <p:cTn id="5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5" dur="1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nodeType="clickEffect">
                                  <p:stCondLst>
                                    <p:cond delay="0"/>
                                  </p:stCondLst>
                                  <p:childTnLst>
                                    <p:animEffect transition="out" filter="blinds(horizontal)">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inVertic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1+#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6" grpId="3" animBg="1"/>
      <p:bldP spid="6" grpId="4" bldLvl="0" animBg="1"/>
      <p:bldP spid="6" grpId="5" bldLvl="0" animBg="1"/>
      <p:bldP spid="4" grpId="0" bldLvl="0" animBg="1"/>
      <p:bldP spid="4" grpId="1" bldLvl="0" animBg="1"/>
      <p:bldP spid="11"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582" t="17211"/>
          <a:stretch>
            <a:fillRect/>
          </a:stretch>
        </p:blipFill>
        <p:spPr>
          <a:xfrm>
            <a:off x="553085" y="1360805"/>
            <a:ext cx="11097260" cy="5467985"/>
          </a:xfrm>
          <a:prstGeom prst="rect">
            <a:avLst/>
          </a:prstGeom>
        </p:spPr>
      </p:pic>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7" name="文本框 16"/>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3.1.8 </a:t>
            </a:r>
            <a:r>
              <a:rPr lang="zh-CN" altLang="en-US" sz="3200" b="1">
                <a:solidFill>
                  <a:srgbClr val="FC7603"/>
                </a:solidFill>
                <a:latin typeface="微软雅黑" panose="020B0503020204020204" charset="-122"/>
                <a:ea typeface="微软雅黑" panose="020B0503020204020204" charset="-122"/>
              </a:rPr>
              <a:t>知网节获取拓展资源</a:t>
            </a:r>
            <a:endParaRPr lang="zh-CN" altLang="en-US" sz="3200" b="1">
              <a:solidFill>
                <a:srgbClr val="FC7603"/>
              </a:solidFill>
              <a:latin typeface="微软雅黑" panose="020B0503020204020204" charset="-122"/>
              <a:ea typeface="微软雅黑" panose="020B0503020204020204" charset="-122"/>
            </a:endParaRPr>
          </a:p>
        </p:txBody>
      </p:sp>
      <p:grpSp>
        <p:nvGrpSpPr>
          <p:cNvPr id="5" name="组合 4"/>
          <p:cNvGrpSpPr/>
          <p:nvPr/>
        </p:nvGrpSpPr>
        <p:grpSpPr>
          <a:xfrm>
            <a:off x="1095376" y="3926205"/>
            <a:ext cx="6892290" cy="891540"/>
            <a:chOff x="4220" y="4098"/>
            <a:chExt cx="10854" cy="1404"/>
          </a:xfrm>
        </p:grpSpPr>
        <p:sp>
          <p:nvSpPr>
            <p:cNvPr id="4" name="矩形 3"/>
            <p:cNvSpPr/>
            <p:nvPr/>
          </p:nvSpPr>
          <p:spPr>
            <a:xfrm>
              <a:off x="4220" y="4370"/>
              <a:ext cx="6057" cy="56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flipV="1">
              <a:off x="10272" y="4649"/>
              <a:ext cx="1057" cy="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329" y="4098"/>
              <a:ext cx="3745" cy="1404"/>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30000"/>
                </a:lnSpc>
              </a:pPr>
              <a:r>
                <a:rPr lang="zh-CN" altLang="en-US" sz="2000" b="1">
                  <a:solidFill>
                    <a:srgbClr val="FF0000"/>
                  </a:solidFill>
                  <a:latin typeface="微软雅黑" panose="020B0503020204020204" charset="-122"/>
                  <a:ea typeface="微软雅黑" panose="020B0503020204020204" charset="-122"/>
                </a:rPr>
                <a:t>点击文献题目进入知网节</a:t>
              </a:r>
              <a:endParaRPr lang="zh-CN" altLang="en-US" sz="2000" b="1">
                <a:solidFill>
                  <a:srgbClr val="FF0000"/>
                </a:solidFill>
                <a:latin typeface="微软雅黑" panose="020B0503020204020204" charset="-122"/>
                <a:ea typeface="微软雅黑" panose="020B0503020204020204" charset="-122"/>
              </a:endParaRPr>
            </a:p>
          </p:txBody>
        </p:sp>
      </p:gr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
        <p:nvSpPr>
          <p:cNvPr id="8" name="矩形 7"/>
          <p:cNvSpPr/>
          <p:nvPr/>
        </p:nvSpPr>
        <p:spPr>
          <a:xfrm>
            <a:off x="11170285" y="2497455"/>
            <a:ext cx="521970" cy="434403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8121015" y="3849370"/>
            <a:ext cx="3048635" cy="491490"/>
            <a:chOff x="12789" y="6062"/>
            <a:chExt cx="4801" cy="774"/>
          </a:xfrm>
        </p:grpSpPr>
        <p:cxnSp>
          <p:nvCxnSpPr>
            <p:cNvPr id="9" name="直接连接符 8"/>
            <p:cNvCxnSpPr/>
            <p:nvPr/>
          </p:nvCxnSpPr>
          <p:spPr>
            <a:xfrm flipV="1">
              <a:off x="16534" y="6443"/>
              <a:ext cx="1057" cy="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2789" y="6062"/>
              <a:ext cx="3745" cy="774"/>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lnSpc>
                  <a:spcPct val="130000"/>
                </a:lnSpc>
              </a:pPr>
              <a:r>
                <a:rPr lang="zh-CN" altLang="en-US" sz="2000" b="1">
                  <a:solidFill>
                    <a:srgbClr val="FF0000"/>
                  </a:solidFill>
                  <a:latin typeface="微软雅黑" panose="020B0503020204020204" charset="-122"/>
                  <a:ea typeface="微软雅黑" panose="020B0503020204020204" charset="-122"/>
                </a:rPr>
                <a:t>在线阅读</a:t>
              </a:r>
              <a:endParaRPr lang="zh-CN" altLang="en-US" sz="2000" b="1">
                <a:solidFill>
                  <a:srgbClr val="FF0000"/>
                </a:solidFill>
                <a:latin typeface="微软雅黑" panose="020B0503020204020204" charset="-122"/>
                <a:ea typeface="微软雅黑" panose="020B0503020204020204"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par>
                          <p:cTn id="19" fill="hold">
                            <p:stCondLst>
                              <p:cond delay="500"/>
                            </p:stCondLst>
                            <p:childTnLst>
                              <p:par>
                                <p:cTn id="20" presetID="1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srcRect l="2083"/>
          <a:stretch>
            <a:fillRect/>
          </a:stretch>
        </p:blipFill>
        <p:spPr>
          <a:xfrm>
            <a:off x="241935" y="1332865"/>
            <a:ext cx="11713845" cy="5527040"/>
          </a:xfrm>
          <a:prstGeom prst="rect">
            <a:avLst/>
          </a:prstGeom>
        </p:spPr>
      </p:pic>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7" name="文本框 16"/>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3.1.8 </a:t>
            </a:r>
            <a:r>
              <a:rPr lang="zh-CN" altLang="en-US" sz="3200" b="1">
                <a:solidFill>
                  <a:srgbClr val="FC7603"/>
                </a:solidFill>
                <a:latin typeface="微软雅黑" panose="020B0503020204020204" charset="-122"/>
                <a:ea typeface="微软雅黑" panose="020B0503020204020204" charset="-122"/>
              </a:rPr>
              <a:t>知网节获取拓展资源</a:t>
            </a:r>
            <a:endParaRPr lang="zh-CN" altLang="en-US" sz="3200" b="1">
              <a:solidFill>
                <a:srgbClr val="FC7603"/>
              </a:solidFill>
              <a:latin typeface="微软雅黑" panose="020B0503020204020204" charset="-122"/>
              <a:ea typeface="微软雅黑" panose="020B0503020204020204" charset="-122"/>
            </a:endParaRPr>
          </a:p>
        </p:txBody>
      </p:sp>
      <p:sp>
        <p:nvSpPr>
          <p:cNvPr id="5" name="矩形 4"/>
          <p:cNvSpPr/>
          <p:nvPr/>
        </p:nvSpPr>
        <p:spPr>
          <a:xfrm>
            <a:off x="180975" y="1561465"/>
            <a:ext cx="2158365" cy="44018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0975" y="4189095"/>
            <a:ext cx="2158365" cy="31559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80975" y="4561205"/>
            <a:ext cx="2158365" cy="31559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80975" y="4932680"/>
            <a:ext cx="2158365" cy="31559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
        <p:nvSpPr>
          <p:cNvPr id="18" name="矩形 17"/>
          <p:cNvSpPr/>
          <p:nvPr/>
        </p:nvSpPr>
        <p:spPr>
          <a:xfrm>
            <a:off x="180975" y="5314950"/>
            <a:ext cx="2158365" cy="31559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339340" y="2192020"/>
            <a:ext cx="9730740" cy="3716020"/>
            <a:chOff x="2780" y="3097"/>
            <a:chExt cx="13974" cy="4672"/>
          </a:xfrm>
        </p:grpSpPr>
        <p:pic>
          <p:nvPicPr>
            <p:cNvPr id="20" name="图片 19"/>
            <p:cNvPicPr>
              <a:picLocks noChangeAspect="1"/>
            </p:cNvPicPr>
            <p:nvPr/>
          </p:nvPicPr>
          <p:blipFill>
            <a:blip r:embed="rId2"/>
            <a:srcRect l="2334" t="1414"/>
            <a:stretch>
              <a:fillRect/>
            </a:stretch>
          </p:blipFill>
          <p:spPr>
            <a:xfrm>
              <a:off x="2780" y="3097"/>
              <a:ext cx="13974" cy="4672"/>
            </a:xfrm>
            <a:prstGeom prst="rect">
              <a:avLst/>
            </a:prstGeom>
          </p:spPr>
        </p:pic>
        <p:sp>
          <p:nvSpPr>
            <p:cNvPr id="21" name="矩形 20"/>
            <p:cNvSpPr/>
            <p:nvPr/>
          </p:nvSpPr>
          <p:spPr>
            <a:xfrm>
              <a:off x="2780" y="3159"/>
              <a:ext cx="13973" cy="461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2339340" y="3190240"/>
            <a:ext cx="4208821" cy="2720329"/>
            <a:chOff x="5492" y="4406"/>
            <a:chExt cx="6227" cy="4048"/>
          </a:xfrm>
        </p:grpSpPr>
        <p:pic>
          <p:nvPicPr>
            <p:cNvPr id="23" name="图片 22"/>
            <p:cNvPicPr>
              <a:picLocks noChangeAspect="1"/>
            </p:cNvPicPr>
            <p:nvPr/>
          </p:nvPicPr>
          <p:blipFill>
            <a:blip r:embed="rId3"/>
            <a:srcRect t="2085" b="3115"/>
            <a:stretch>
              <a:fillRect/>
            </a:stretch>
          </p:blipFill>
          <p:spPr>
            <a:xfrm>
              <a:off x="5492" y="4406"/>
              <a:ext cx="6226" cy="4047"/>
            </a:xfrm>
            <a:prstGeom prst="rect">
              <a:avLst/>
            </a:prstGeom>
          </p:spPr>
        </p:pic>
        <p:sp>
          <p:nvSpPr>
            <p:cNvPr id="24" name="矩形 23"/>
            <p:cNvSpPr/>
            <p:nvPr/>
          </p:nvSpPr>
          <p:spPr>
            <a:xfrm>
              <a:off x="5492" y="4406"/>
              <a:ext cx="6227" cy="4048"/>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339340" y="2192020"/>
            <a:ext cx="9225280" cy="3799840"/>
            <a:chOff x="1158" y="1268"/>
            <a:chExt cx="13258" cy="5158"/>
          </a:xfrm>
        </p:grpSpPr>
        <p:pic>
          <p:nvPicPr>
            <p:cNvPr id="26" name="图片 25"/>
            <p:cNvPicPr>
              <a:picLocks noChangeAspect="1"/>
            </p:cNvPicPr>
            <p:nvPr/>
          </p:nvPicPr>
          <p:blipFill>
            <a:blip r:embed="rId4"/>
            <a:stretch>
              <a:fillRect/>
            </a:stretch>
          </p:blipFill>
          <p:spPr>
            <a:xfrm>
              <a:off x="1158" y="1268"/>
              <a:ext cx="13258" cy="5159"/>
            </a:xfrm>
            <a:prstGeom prst="rect">
              <a:avLst/>
            </a:prstGeom>
          </p:spPr>
        </p:pic>
        <p:sp>
          <p:nvSpPr>
            <p:cNvPr id="27" name="矩形 26"/>
            <p:cNvSpPr/>
            <p:nvPr/>
          </p:nvSpPr>
          <p:spPr>
            <a:xfrm>
              <a:off x="1158" y="1268"/>
              <a:ext cx="13257" cy="5159"/>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2339340" y="2209165"/>
            <a:ext cx="8837930" cy="3771265"/>
            <a:chOff x="2641" y="2430"/>
            <a:chExt cx="13918" cy="5939"/>
          </a:xfrm>
        </p:grpSpPr>
        <p:pic>
          <p:nvPicPr>
            <p:cNvPr id="29" name="图片 28"/>
            <p:cNvPicPr>
              <a:picLocks noChangeAspect="1"/>
            </p:cNvPicPr>
            <p:nvPr/>
          </p:nvPicPr>
          <p:blipFill>
            <a:blip r:embed="rId5"/>
            <a:stretch>
              <a:fillRect/>
            </a:stretch>
          </p:blipFill>
          <p:spPr>
            <a:xfrm>
              <a:off x="2641" y="2430"/>
              <a:ext cx="13918" cy="5939"/>
            </a:xfrm>
            <a:prstGeom prst="rect">
              <a:avLst/>
            </a:prstGeom>
          </p:spPr>
        </p:pic>
        <p:sp>
          <p:nvSpPr>
            <p:cNvPr id="30" name="矩形 29"/>
            <p:cNvSpPr/>
            <p:nvPr/>
          </p:nvSpPr>
          <p:spPr>
            <a:xfrm>
              <a:off x="2641" y="2459"/>
              <a:ext cx="13918" cy="5911"/>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6"/>
    </p:custData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6"/>
                                        </p:tgtEl>
                                      </p:cBhvr>
                                    </p:animEffect>
                                    <p:anim calcmode="lin" valueType="num">
                                      <p:cBhvr>
                                        <p:cTn id="24" dur="1000"/>
                                        <p:tgtEl>
                                          <p:spTgt spid="6"/>
                                        </p:tgtEl>
                                        <p:attrNameLst>
                                          <p:attrName>ppt_x</p:attrName>
                                        </p:attrNameLst>
                                      </p:cBhvr>
                                      <p:tavLst>
                                        <p:tav tm="0">
                                          <p:val>
                                            <p:strVal val="ppt_x"/>
                                          </p:val>
                                        </p:tav>
                                        <p:tav tm="100000">
                                          <p:val>
                                            <p:strVal val="ppt_x"/>
                                          </p:val>
                                        </p:tav>
                                      </p:tavLst>
                                    </p:anim>
                                    <p:anim calcmode="lin" valueType="num">
                                      <p:cBhvr>
                                        <p:cTn id="25" dur="1000"/>
                                        <p:tgtEl>
                                          <p:spTgt spid="6"/>
                                        </p:tgtEl>
                                        <p:attrNameLst>
                                          <p:attrName>ppt_y</p:attrName>
                                        </p:attrNameLst>
                                      </p:cBhvr>
                                      <p:tavLst>
                                        <p:tav tm="0">
                                          <p:val>
                                            <p:strVal val="ppt_y"/>
                                          </p:val>
                                        </p:tav>
                                        <p:tav tm="100000">
                                          <p:val>
                                            <p:strVal val="ppt_y+.1"/>
                                          </p:val>
                                        </p:tav>
                                      </p:tavLst>
                                    </p:anim>
                                    <p:set>
                                      <p:cBhvr>
                                        <p:cTn id="26" dur="1" fill="hold">
                                          <p:stCondLst>
                                            <p:cond delay="999"/>
                                          </p:stCondLst>
                                        </p:cTn>
                                        <p:tgtEl>
                                          <p:spTgt spid="6"/>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22"/>
                                        </p:tgtEl>
                                      </p:cBhvr>
                                    </p:animEffect>
                                    <p:anim calcmode="lin" valueType="num">
                                      <p:cBhvr>
                                        <p:cTn id="29" dur="1000"/>
                                        <p:tgtEl>
                                          <p:spTgt spid="22"/>
                                        </p:tgtEl>
                                        <p:attrNameLst>
                                          <p:attrName>ppt_x</p:attrName>
                                        </p:attrNameLst>
                                      </p:cBhvr>
                                      <p:tavLst>
                                        <p:tav tm="0">
                                          <p:val>
                                            <p:strVal val="ppt_x"/>
                                          </p:val>
                                        </p:tav>
                                        <p:tav tm="100000">
                                          <p:val>
                                            <p:strVal val="ppt_x"/>
                                          </p:val>
                                        </p:tav>
                                      </p:tavLst>
                                    </p:anim>
                                    <p:anim calcmode="lin" valueType="num">
                                      <p:cBhvr>
                                        <p:cTn id="30" dur="1000"/>
                                        <p:tgtEl>
                                          <p:spTgt spid="22"/>
                                        </p:tgtEl>
                                        <p:attrNameLst>
                                          <p:attrName>ppt_y</p:attrName>
                                        </p:attrNameLst>
                                      </p:cBhvr>
                                      <p:tavLst>
                                        <p:tav tm="0">
                                          <p:val>
                                            <p:strVal val="ppt_y"/>
                                          </p:val>
                                        </p:tav>
                                        <p:tav tm="100000">
                                          <p:val>
                                            <p:strVal val="ppt_y+.1"/>
                                          </p:val>
                                        </p:tav>
                                      </p:tavLst>
                                    </p:anim>
                                    <p:set>
                                      <p:cBhvr>
                                        <p:cTn id="31" dur="1" fill="hold">
                                          <p:stCondLst>
                                            <p:cond delay="999"/>
                                          </p:stCondLst>
                                        </p:cTn>
                                        <p:tgtEl>
                                          <p:spTgt spid="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12"/>
                                        </p:tgtEl>
                                      </p:cBhvr>
                                    </p:animEffect>
                                    <p:anim calcmode="lin" valueType="num">
                                      <p:cBhvr>
                                        <p:cTn id="48" dur="1000"/>
                                        <p:tgtEl>
                                          <p:spTgt spid="12"/>
                                        </p:tgtEl>
                                        <p:attrNameLst>
                                          <p:attrName>ppt_x</p:attrName>
                                        </p:attrNameLst>
                                      </p:cBhvr>
                                      <p:tavLst>
                                        <p:tav tm="0">
                                          <p:val>
                                            <p:strVal val="ppt_x"/>
                                          </p:val>
                                        </p:tav>
                                        <p:tav tm="100000">
                                          <p:val>
                                            <p:strVal val="ppt_x"/>
                                          </p:val>
                                        </p:tav>
                                      </p:tavLst>
                                    </p:anim>
                                    <p:anim calcmode="lin" valueType="num">
                                      <p:cBhvr>
                                        <p:cTn id="49" dur="1000"/>
                                        <p:tgtEl>
                                          <p:spTgt spid="12"/>
                                        </p:tgtEl>
                                        <p:attrNameLst>
                                          <p:attrName>ppt_y</p:attrName>
                                        </p:attrNameLst>
                                      </p:cBhvr>
                                      <p:tavLst>
                                        <p:tav tm="0">
                                          <p:val>
                                            <p:strVal val="ppt_y"/>
                                          </p:val>
                                        </p:tav>
                                        <p:tav tm="100000">
                                          <p:val>
                                            <p:strVal val="ppt_y+.1"/>
                                          </p:val>
                                        </p:tav>
                                      </p:tavLst>
                                    </p:anim>
                                    <p:set>
                                      <p:cBhvr>
                                        <p:cTn id="50" dur="1" fill="hold">
                                          <p:stCondLst>
                                            <p:cond delay="999"/>
                                          </p:stCondLst>
                                        </p:cTn>
                                        <p:tgtEl>
                                          <p:spTgt spid="12"/>
                                        </p:tgtEl>
                                        <p:attrNameLst>
                                          <p:attrName>style.visibility</p:attrName>
                                        </p:attrNameLst>
                                      </p:cBhvr>
                                      <p:to>
                                        <p:strVal val="hidden"/>
                                      </p:to>
                                    </p:set>
                                  </p:childTnLst>
                                </p:cTn>
                              </p:par>
                              <p:par>
                                <p:cTn id="51" presetID="42" presetClass="exit" presetSubtype="0" fill="hold" nodeType="withEffect">
                                  <p:stCondLst>
                                    <p:cond delay="0"/>
                                  </p:stCondLst>
                                  <p:childTnLst>
                                    <p:animEffect transition="out" filter="fade">
                                      <p:cBhvr>
                                        <p:cTn id="52" dur="1000"/>
                                        <p:tgtEl>
                                          <p:spTgt spid="25"/>
                                        </p:tgtEl>
                                      </p:cBhvr>
                                    </p:animEffect>
                                    <p:anim calcmode="lin" valueType="num">
                                      <p:cBhvr>
                                        <p:cTn id="53" dur="1000"/>
                                        <p:tgtEl>
                                          <p:spTgt spid="25"/>
                                        </p:tgtEl>
                                        <p:attrNameLst>
                                          <p:attrName>ppt_x</p:attrName>
                                        </p:attrNameLst>
                                      </p:cBhvr>
                                      <p:tavLst>
                                        <p:tav tm="0">
                                          <p:val>
                                            <p:strVal val="ppt_x"/>
                                          </p:val>
                                        </p:tav>
                                        <p:tav tm="100000">
                                          <p:val>
                                            <p:strVal val="ppt_x"/>
                                          </p:val>
                                        </p:tav>
                                      </p:tavLst>
                                    </p:anim>
                                    <p:anim calcmode="lin" valueType="num">
                                      <p:cBhvr>
                                        <p:cTn id="54" dur="1000"/>
                                        <p:tgtEl>
                                          <p:spTgt spid="25"/>
                                        </p:tgtEl>
                                        <p:attrNameLst>
                                          <p:attrName>ppt_y</p:attrName>
                                        </p:attrNameLst>
                                      </p:cBhvr>
                                      <p:tavLst>
                                        <p:tav tm="0">
                                          <p:val>
                                            <p:strVal val="ppt_y"/>
                                          </p:val>
                                        </p:tav>
                                        <p:tav tm="100000">
                                          <p:val>
                                            <p:strVal val="ppt_y+.1"/>
                                          </p:val>
                                        </p:tav>
                                      </p:tavLst>
                                    </p:anim>
                                    <p:set>
                                      <p:cBhvr>
                                        <p:cTn id="55" dur="1" fill="hold">
                                          <p:stCondLst>
                                            <p:cond delay="999"/>
                                          </p:stCondLst>
                                        </p:cTn>
                                        <p:tgtEl>
                                          <p:spTgt spid="2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13"/>
                                        </p:tgtEl>
                                      </p:cBhvr>
                                    </p:animEffect>
                                    <p:anim calcmode="lin" valueType="num">
                                      <p:cBhvr>
                                        <p:cTn id="72" dur="1000"/>
                                        <p:tgtEl>
                                          <p:spTgt spid="13"/>
                                        </p:tgtEl>
                                        <p:attrNameLst>
                                          <p:attrName>ppt_x</p:attrName>
                                        </p:attrNameLst>
                                      </p:cBhvr>
                                      <p:tavLst>
                                        <p:tav tm="0">
                                          <p:val>
                                            <p:strVal val="ppt_x"/>
                                          </p:val>
                                        </p:tav>
                                        <p:tav tm="100000">
                                          <p:val>
                                            <p:strVal val="ppt_x"/>
                                          </p:val>
                                        </p:tav>
                                      </p:tavLst>
                                    </p:anim>
                                    <p:anim calcmode="lin" valueType="num">
                                      <p:cBhvr>
                                        <p:cTn id="73" dur="1000"/>
                                        <p:tgtEl>
                                          <p:spTgt spid="13"/>
                                        </p:tgtEl>
                                        <p:attrNameLst>
                                          <p:attrName>ppt_y</p:attrName>
                                        </p:attrNameLst>
                                      </p:cBhvr>
                                      <p:tavLst>
                                        <p:tav tm="0">
                                          <p:val>
                                            <p:strVal val="ppt_y"/>
                                          </p:val>
                                        </p:tav>
                                        <p:tav tm="100000">
                                          <p:val>
                                            <p:strVal val="ppt_y+.1"/>
                                          </p:val>
                                        </p:tav>
                                      </p:tavLst>
                                    </p:anim>
                                    <p:set>
                                      <p:cBhvr>
                                        <p:cTn id="74" dur="1" fill="hold">
                                          <p:stCondLst>
                                            <p:cond delay="999"/>
                                          </p:stCondLst>
                                        </p:cTn>
                                        <p:tgtEl>
                                          <p:spTgt spid="13"/>
                                        </p:tgtEl>
                                        <p:attrNameLst>
                                          <p:attrName>style.visibility</p:attrName>
                                        </p:attrNameLst>
                                      </p:cBhvr>
                                      <p:to>
                                        <p:strVal val="hidden"/>
                                      </p:to>
                                    </p:set>
                                  </p:childTnLst>
                                </p:cTn>
                              </p:par>
                              <p:par>
                                <p:cTn id="75" presetID="42" presetClass="exit" presetSubtype="0" fill="hold" nodeType="withEffect">
                                  <p:stCondLst>
                                    <p:cond delay="0"/>
                                  </p:stCondLst>
                                  <p:childTnLst>
                                    <p:animEffect transition="out" filter="fade">
                                      <p:cBhvr>
                                        <p:cTn id="76" dur="1000"/>
                                        <p:tgtEl>
                                          <p:spTgt spid="28"/>
                                        </p:tgtEl>
                                      </p:cBhvr>
                                    </p:animEffect>
                                    <p:anim calcmode="lin" valueType="num">
                                      <p:cBhvr>
                                        <p:cTn id="77" dur="1000"/>
                                        <p:tgtEl>
                                          <p:spTgt spid="28"/>
                                        </p:tgtEl>
                                        <p:attrNameLst>
                                          <p:attrName>ppt_x</p:attrName>
                                        </p:attrNameLst>
                                      </p:cBhvr>
                                      <p:tavLst>
                                        <p:tav tm="0">
                                          <p:val>
                                            <p:strVal val="ppt_x"/>
                                          </p:val>
                                        </p:tav>
                                        <p:tav tm="100000">
                                          <p:val>
                                            <p:strVal val="ppt_x"/>
                                          </p:val>
                                        </p:tav>
                                      </p:tavLst>
                                    </p:anim>
                                    <p:anim calcmode="lin" valueType="num">
                                      <p:cBhvr>
                                        <p:cTn id="78" dur="1000"/>
                                        <p:tgtEl>
                                          <p:spTgt spid="28"/>
                                        </p:tgtEl>
                                        <p:attrNameLst>
                                          <p:attrName>ppt_y</p:attrName>
                                        </p:attrNameLst>
                                      </p:cBhvr>
                                      <p:tavLst>
                                        <p:tav tm="0">
                                          <p:val>
                                            <p:strVal val="ppt_y"/>
                                          </p:val>
                                        </p:tav>
                                        <p:tav tm="100000">
                                          <p:val>
                                            <p:strVal val="ppt_y+.1"/>
                                          </p:val>
                                        </p:tav>
                                      </p:tavLst>
                                    </p:anim>
                                    <p:set>
                                      <p:cBhvr>
                                        <p:cTn id="79" dur="1" fill="hold">
                                          <p:stCondLst>
                                            <p:cond delay="999"/>
                                          </p:stCondLst>
                                        </p:cTn>
                                        <p:tgtEl>
                                          <p:spTgt spid="2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6" grpId="1" bldLvl="0" animBg="1"/>
      <p:bldP spid="12" grpId="0" bldLvl="0" animBg="1"/>
      <p:bldP spid="12" grpId="1" bldLvl="0" animBg="1"/>
      <p:bldP spid="13" grpId="0" bldLvl="0" animBg="1"/>
      <p:bldP spid="13" grpId="1" bldLvl="0" animBg="1"/>
      <p:bldP spid="1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H_PageTitle"/>
          <p:cNvSpPr>
            <a:spLocks noGrp="1"/>
          </p:cNvSpPr>
          <p:nvPr>
            <p:ph type="title"/>
          </p:nvPr>
        </p:nvSpPr>
        <p:spPr>
          <a:xfrm>
            <a:off x="4658995" y="0"/>
            <a:ext cx="2750820" cy="932815"/>
          </a:xfrm>
        </p:spPr>
        <p:txBody>
          <a:bodyPr vert="horz" wrap="square" anchor="ctr">
            <a:normAutofit/>
          </a:bodyPr>
          <a:lstStyle/>
          <a:p>
            <a:pPr lvl="0" algn="ctr" eaLnBrk="1" hangingPunct="1"/>
            <a:r>
              <a:rPr lang="zh-CN" altLang="en-US" sz="4400" b="1" dirty="0">
                <a:solidFill>
                  <a:schemeClr val="bg1"/>
                </a:solidFill>
                <a:latin typeface="微软雅黑" panose="020B0503020204020204" charset="-122"/>
                <a:ea typeface="微软雅黑" panose="020B0503020204020204" charset="-122"/>
              </a:rPr>
              <a:t>选题小结</a:t>
            </a:r>
            <a:r>
              <a:rPr lang="en-US" altLang="x-none" sz="4400" b="1" dirty="0">
                <a:solidFill>
                  <a:schemeClr val="bg1"/>
                </a:solidFill>
                <a:latin typeface="微软雅黑" panose="020B0503020204020204" charset="-122"/>
                <a:ea typeface="微软雅黑" panose="020B0503020204020204" charset="-122"/>
              </a:rPr>
              <a:t> </a:t>
            </a:r>
            <a:endParaRPr lang="en-US" altLang="x-none" sz="4400" b="1" dirty="0">
              <a:solidFill>
                <a:schemeClr val="bg1"/>
              </a:solidFill>
              <a:latin typeface="微软雅黑" panose="020B0503020204020204" charset="-122"/>
              <a:ea typeface="微软雅黑" panose="020B0503020204020204" charset="-122"/>
            </a:endParaRPr>
          </a:p>
        </p:txBody>
      </p:sp>
      <p:sp>
        <p:nvSpPr>
          <p:cNvPr id="53251" name="MH_Other_1"/>
          <p:cNvSpPr/>
          <p:nvPr/>
        </p:nvSpPr>
        <p:spPr>
          <a:xfrm>
            <a:off x="2334684" y="1388533"/>
            <a:ext cx="946149" cy="814917"/>
          </a:xfrm>
          <a:prstGeom prst="triangle">
            <a:avLst>
              <a:gd name="adj" fmla="val 50000"/>
            </a:avLst>
          </a:prstGeom>
          <a:solidFill>
            <a:schemeClr val="accent2">
              <a:lumMod val="40000"/>
              <a:lumOff val="60000"/>
              <a:alpha val="60000"/>
            </a:schemeClr>
          </a:solidFill>
          <a:ln w="9525">
            <a:noFill/>
          </a:ln>
        </p:spPr>
        <p:txBody>
          <a:bodyPr anchor="ctr"/>
          <a:lstStyle/>
          <a:p>
            <a:pPr lvl="0" algn="ctr" eaLnBrk="1" hangingPunct="1"/>
            <a:endParaRPr lang="zh-CN" altLang="en-US" sz="2400" dirty="0">
              <a:solidFill>
                <a:srgbClr val="5F5F5F"/>
              </a:solidFill>
              <a:latin typeface="Arial" panose="020B0604020202020204" charset="-116"/>
              <a:ea typeface="幼圆" panose="02010509060101010101" pitchFamily="1" charset="-122"/>
            </a:endParaRPr>
          </a:p>
        </p:txBody>
      </p:sp>
      <p:sp>
        <p:nvSpPr>
          <p:cNvPr id="53252" name="MH_Other_2"/>
          <p:cNvSpPr/>
          <p:nvPr/>
        </p:nvSpPr>
        <p:spPr>
          <a:xfrm>
            <a:off x="2806700" y="1388533"/>
            <a:ext cx="946151" cy="814917"/>
          </a:xfrm>
          <a:prstGeom prst="triangle">
            <a:avLst>
              <a:gd name="adj" fmla="val 50000"/>
            </a:avLst>
          </a:prstGeom>
          <a:solidFill>
            <a:schemeClr val="accent2">
              <a:lumMod val="40000"/>
              <a:lumOff val="60000"/>
              <a:alpha val="60000"/>
            </a:schemeClr>
          </a:solidFill>
          <a:ln w="9525">
            <a:noFill/>
          </a:ln>
        </p:spPr>
        <p:txBody>
          <a:bodyPr anchor="ctr"/>
          <a:lstStyle/>
          <a:p>
            <a:pPr lvl="0" algn="ctr" eaLnBrk="1" hangingPunct="1"/>
            <a:endParaRPr lang="zh-CN" altLang="en-US" sz="2400" dirty="0">
              <a:solidFill>
                <a:srgbClr val="5F5F5F"/>
              </a:solidFill>
              <a:latin typeface="Arial" panose="020B0604020202020204" charset="-116"/>
              <a:ea typeface="幼圆" panose="02010509060101010101" pitchFamily="1" charset="-122"/>
            </a:endParaRPr>
          </a:p>
        </p:txBody>
      </p:sp>
      <p:sp>
        <p:nvSpPr>
          <p:cNvPr id="53253" name="MH_Other_3"/>
          <p:cNvSpPr/>
          <p:nvPr/>
        </p:nvSpPr>
        <p:spPr>
          <a:xfrm flipV="1">
            <a:off x="8341784" y="6076951"/>
            <a:ext cx="946149" cy="814916"/>
          </a:xfrm>
          <a:prstGeom prst="triangle">
            <a:avLst>
              <a:gd name="adj" fmla="val 50000"/>
            </a:avLst>
          </a:prstGeom>
          <a:solidFill>
            <a:schemeClr val="accent2">
              <a:lumMod val="40000"/>
              <a:lumOff val="60000"/>
              <a:alpha val="59999"/>
            </a:schemeClr>
          </a:solidFill>
          <a:ln w="9525">
            <a:noFill/>
          </a:ln>
        </p:spPr>
        <p:txBody>
          <a:bodyPr anchor="ctr"/>
          <a:lstStyle/>
          <a:p>
            <a:pPr lvl="0" algn="ctr" eaLnBrk="1" hangingPunct="1"/>
            <a:endParaRPr lang="zh-CN" altLang="en-US" sz="2400" dirty="0">
              <a:solidFill>
                <a:srgbClr val="5F5F5F"/>
              </a:solidFill>
              <a:latin typeface="Arial" panose="020B0604020202020204" charset="-116"/>
              <a:ea typeface="幼圆" panose="02010509060101010101" pitchFamily="1" charset="-122"/>
            </a:endParaRPr>
          </a:p>
        </p:txBody>
      </p:sp>
      <p:sp>
        <p:nvSpPr>
          <p:cNvPr id="53254" name="MH_Other_4"/>
          <p:cNvSpPr/>
          <p:nvPr/>
        </p:nvSpPr>
        <p:spPr>
          <a:xfrm flipV="1">
            <a:off x="8813800" y="6076951"/>
            <a:ext cx="946151" cy="814916"/>
          </a:xfrm>
          <a:prstGeom prst="triangle">
            <a:avLst>
              <a:gd name="adj" fmla="val 50000"/>
            </a:avLst>
          </a:prstGeom>
          <a:solidFill>
            <a:schemeClr val="accent2">
              <a:lumMod val="40000"/>
              <a:lumOff val="60000"/>
              <a:alpha val="59999"/>
            </a:schemeClr>
          </a:solidFill>
          <a:ln w="9525">
            <a:noFill/>
          </a:ln>
        </p:spPr>
        <p:txBody>
          <a:bodyPr anchor="ctr"/>
          <a:lstStyle/>
          <a:p>
            <a:pPr lvl="0" algn="ctr" eaLnBrk="1" hangingPunct="1"/>
            <a:endParaRPr lang="zh-CN" altLang="en-US" sz="2400" dirty="0">
              <a:solidFill>
                <a:srgbClr val="5F5F5F"/>
              </a:solidFill>
              <a:latin typeface="Arial" panose="020B0604020202020204" charset="-116"/>
              <a:ea typeface="幼圆" panose="02010509060101010101" pitchFamily="1" charset="-122"/>
            </a:endParaRPr>
          </a:p>
        </p:txBody>
      </p:sp>
      <p:sp>
        <p:nvSpPr>
          <p:cNvPr id="53255" name="MH_Other_5"/>
          <p:cNvSpPr/>
          <p:nvPr/>
        </p:nvSpPr>
        <p:spPr>
          <a:xfrm>
            <a:off x="2334684" y="2203451"/>
            <a:ext cx="7399867" cy="61383"/>
          </a:xfrm>
          <a:prstGeom prst="rect">
            <a:avLst/>
          </a:prstGeom>
          <a:solidFill>
            <a:schemeClr val="accent2">
              <a:lumMod val="40000"/>
              <a:lumOff val="60000"/>
            </a:schemeClr>
          </a:solidFill>
          <a:ln w="9525">
            <a:noFill/>
          </a:ln>
        </p:spPr>
        <p:txBody>
          <a:bodyPr anchor="ctr"/>
          <a:lstStyle/>
          <a:p>
            <a:pPr lvl="0" algn="ctr" eaLnBrk="1" hangingPunct="1"/>
            <a:endParaRPr lang="zh-CN" altLang="en-US" sz="2400" dirty="0">
              <a:solidFill>
                <a:srgbClr val="FFFFFF"/>
              </a:solidFill>
              <a:latin typeface="Arial" panose="020B0604020202020204" charset="-116"/>
              <a:ea typeface="宋体" panose="02010600030101010101" pitchFamily="2" charset="-122"/>
            </a:endParaRPr>
          </a:p>
        </p:txBody>
      </p:sp>
      <p:sp>
        <p:nvSpPr>
          <p:cNvPr id="53256" name="MH_Other_6"/>
          <p:cNvSpPr/>
          <p:nvPr/>
        </p:nvSpPr>
        <p:spPr>
          <a:xfrm>
            <a:off x="2334684" y="6076951"/>
            <a:ext cx="7399867" cy="61383"/>
          </a:xfrm>
          <a:prstGeom prst="rect">
            <a:avLst/>
          </a:prstGeom>
          <a:solidFill>
            <a:schemeClr val="accent2">
              <a:lumMod val="40000"/>
              <a:lumOff val="60000"/>
            </a:schemeClr>
          </a:solidFill>
          <a:ln w="9525">
            <a:noFill/>
          </a:ln>
        </p:spPr>
        <p:txBody>
          <a:bodyPr anchor="ctr"/>
          <a:lstStyle/>
          <a:p>
            <a:pPr lvl="0" algn="ctr" eaLnBrk="1" hangingPunct="1"/>
            <a:endParaRPr lang="zh-CN" altLang="en-US" sz="2400" dirty="0">
              <a:solidFill>
                <a:srgbClr val="FFFFFF"/>
              </a:solidFill>
              <a:latin typeface="Arial" panose="020B0604020202020204" charset="-116"/>
              <a:ea typeface="宋体" panose="02010600030101010101" pitchFamily="2" charset="-122"/>
            </a:endParaRPr>
          </a:p>
        </p:txBody>
      </p:sp>
      <p:sp>
        <p:nvSpPr>
          <p:cNvPr id="53257" name="MH_Desc_1"/>
          <p:cNvSpPr/>
          <p:nvPr/>
        </p:nvSpPr>
        <p:spPr>
          <a:xfrm>
            <a:off x="2332779" y="2312458"/>
            <a:ext cx="7522633" cy="3812117"/>
          </a:xfrm>
          <a:prstGeom prst="roundRect">
            <a:avLst>
              <a:gd name="adj" fmla="val 6380"/>
            </a:avLst>
          </a:prstGeom>
          <a:noFill/>
          <a:ln w="9525">
            <a:noFill/>
          </a:ln>
        </p:spPr>
        <p:txBody>
          <a:bodyPr anchor="ctr"/>
          <a:lstStyle/>
          <a:p>
            <a:pPr lvl="0" algn="just" eaLnBrk="1" hangingPunct="1">
              <a:lnSpc>
                <a:spcPct val="150000"/>
              </a:lnSpc>
            </a:pPr>
            <a:r>
              <a:rPr lang="zh-CN" altLang="en-US" sz="1865" b="1" dirty="0">
                <a:solidFill>
                  <a:schemeClr val="tx1">
                    <a:lumMod val="50000"/>
                  </a:schemeClr>
                </a:solidFill>
                <a:latin typeface="微软雅黑" panose="020B0503020204020204" charset="-122"/>
                <a:ea typeface="微软雅黑" panose="020B0503020204020204" charset="-122"/>
              </a:rPr>
              <a:t> </a:t>
            </a:r>
            <a:r>
              <a:rPr lang="zh-CN" altLang="en-US" sz="2400" b="1" dirty="0">
                <a:solidFill>
                  <a:schemeClr val="tx1">
                    <a:lumMod val="50000"/>
                  </a:schemeClr>
                </a:solidFill>
                <a:latin typeface="微软雅黑" panose="020B0503020204020204" charset="-122"/>
                <a:ea typeface="微软雅黑" panose="020B0503020204020204" charset="-122"/>
              </a:rPr>
              <a:t>     选题调研，皆可通过总库平台一站式检索资源，选择合适的</a:t>
            </a:r>
            <a:r>
              <a:rPr lang="zh-CN" altLang="en-US" sz="2400" b="1" dirty="0">
                <a:solidFill>
                  <a:srgbClr val="FF0000"/>
                </a:solidFill>
                <a:latin typeface="微软雅黑" panose="020B0503020204020204" charset="-122"/>
                <a:ea typeface="微软雅黑" panose="020B0503020204020204" charset="-122"/>
              </a:rPr>
              <a:t>检索方式</a:t>
            </a:r>
            <a:r>
              <a:rPr lang="zh-CN" altLang="en-US" sz="2400" b="1" dirty="0">
                <a:solidFill>
                  <a:schemeClr val="tx1">
                    <a:lumMod val="50000"/>
                  </a:schemeClr>
                </a:solidFill>
                <a:latin typeface="微软雅黑" panose="020B0503020204020204" charset="-122"/>
                <a:ea typeface="微软雅黑" panose="020B0503020204020204" charset="-122"/>
              </a:rPr>
              <a:t>，通过</a:t>
            </a:r>
            <a:r>
              <a:rPr lang="zh-CN" altLang="en-US" sz="2400" b="1" dirty="0">
                <a:solidFill>
                  <a:srgbClr val="FF0000"/>
                </a:solidFill>
                <a:latin typeface="微软雅黑" panose="020B0503020204020204" charset="-122"/>
                <a:ea typeface="微软雅黑" panose="020B0503020204020204" charset="-122"/>
              </a:rPr>
              <a:t>分组、排序</a:t>
            </a:r>
            <a:r>
              <a:rPr lang="zh-CN" altLang="en-US" sz="2400" b="1" dirty="0">
                <a:solidFill>
                  <a:schemeClr val="tx1">
                    <a:lumMod val="50000"/>
                  </a:schemeClr>
                </a:solidFill>
                <a:latin typeface="微软雅黑" panose="020B0503020204020204" charset="-122"/>
                <a:ea typeface="微软雅黑" panose="020B0503020204020204" charset="-122"/>
              </a:rPr>
              <a:t>功能进一步细分需求，分析挖掘热点趋势、学科交叉点，准确定位高质量文献、最新文献。</a:t>
            </a:r>
            <a:endParaRPr lang="zh-CN" altLang="en-US" sz="2400" b="1" dirty="0">
              <a:solidFill>
                <a:schemeClr val="tx1">
                  <a:lumMod val="50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1865" b="1" dirty="0">
              <a:solidFill>
                <a:schemeClr val="tx1">
                  <a:lumMod val="50000"/>
                </a:schemeClr>
              </a:solidFill>
              <a:latin typeface="微软雅黑" panose="020B0503020204020204" charset="-122"/>
              <a:ea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767840" y="3493135"/>
            <a:ext cx="8639810" cy="0"/>
          </a:xfrm>
          <a:prstGeom prst="line">
            <a:avLst/>
          </a:prstGeom>
          <a:ln>
            <a:solidFill>
              <a:srgbClr val="4C4B50"/>
            </a:solidFill>
          </a:ln>
          <a:effectLst/>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242060" y="1741805"/>
            <a:ext cx="9669780" cy="3528695"/>
            <a:chOff x="1956" y="2743"/>
            <a:chExt cx="15228" cy="5557"/>
          </a:xfrm>
        </p:grpSpPr>
        <p:sp>
          <p:nvSpPr>
            <p:cNvPr id="10" name="椭圆 9"/>
            <p:cNvSpPr/>
            <p:nvPr/>
          </p:nvSpPr>
          <p:spPr>
            <a:xfrm>
              <a:off x="2757" y="528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67" y="528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1568" y="527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995" y="527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956" y="3858"/>
              <a:ext cx="1988" cy="4443"/>
              <a:chOff x="1956" y="3858"/>
              <a:chExt cx="1988" cy="4443"/>
            </a:xfrm>
          </p:grpSpPr>
          <p:sp>
            <p:nvSpPr>
              <p:cNvPr id="20" name="泪滴形 19"/>
              <p:cNvSpPr/>
              <p:nvPr/>
            </p:nvSpPr>
            <p:spPr>
              <a:xfrm rot="13535338" flipV="1">
                <a:off x="1956" y="6351"/>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002" y="3858"/>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选 题</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5" name="文本框 4"/>
              <p:cNvSpPr txBox="1"/>
              <p:nvPr/>
            </p:nvSpPr>
            <p:spPr>
              <a:xfrm>
                <a:off x="2565" y="6818"/>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1</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6402" y="2743"/>
              <a:ext cx="1954" cy="4220"/>
              <a:chOff x="6402" y="2743"/>
              <a:chExt cx="1954" cy="4220"/>
            </a:xfrm>
          </p:grpSpPr>
          <p:sp>
            <p:nvSpPr>
              <p:cNvPr id="14" name="泪滴形 13"/>
              <p:cNvSpPr/>
              <p:nvPr/>
            </p:nvSpPr>
            <p:spPr>
              <a:xfrm rot="8064662">
                <a:off x="6402" y="2743"/>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414" y="5947"/>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研 究</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6" name="文本框 5"/>
              <p:cNvSpPr txBox="1"/>
              <p:nvPr/>
            </p:nvSpPr>
            <p:spPr>
              <a:xfrm>
                <a:off x="7019" y="3209"/>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2</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21" name="组合 20"/>
            <p:cNvGrpSpPr/>
            <p:nvPr/>
          </p:nvGrpSpPr>
          <p:grpSpPr>
            <a:xfrm>
              <a:off x="15216" y="2743"/>
              <a:ext cx="1968" cy="4220"/>
              <a:chOff x="15216" y="2743"/>
              <a:chExt cx="1968" cy="4220"/>
            </a:xfrm>
          </p:grpSpPr>
          <p:sp>
            <p:nvSpPr>
              <p:cNvPr id="16" name="泪滴形 15"/>
              <p:cNvSpPr/>
              <p:nvPr/>
            </p:nvSpPr>
            <p:spPr>
              <a:xfrm rot="8064662">
                <a:off x="15216" y="2743"/>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242" y="5947"/>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投 稿</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7" name="文本框 6"/>
              <p:cNvSpPr txBox="1"/>
              <p:nvPr/>
            </p:nvSpPr>
            <p:spPr>
              <a:xfrm>
                <a:off x="15824" y="3209"/>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4</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19" name="组合 18"/>
            <p:cNvGrpSpPr/>
            <p:nvPr/>
          </p:nvGrpSpPr>
          <p:grpSpPr>
            <a:xfrm>
              <a:off x="10811" y="3858"/>
              <a:ext cx="1950" cy="4443"/>
              <a:chOff x="10811" y="3858"/>
              <a:chExt cx="1950" cy="4443"/>
            </a:xfrm>
          </p:grpSpPr>
          <p:sp>
            <p:nvSpPr>
              <p:cNvPr id="18" name="泪滴形 17"/>
              <p:cNvSpPr/>
              <p:nvPr/>
            </p:nvSpPr>
            <p:spPr>
              <a:xfrm rot="13535338" flipV="1">
                <a:off x="10811" y="6351"/>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0814" y="3858"/>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写 作</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8" name="文本框 7"/>
              <p:cNvSpPr txBox="1"/>
              <p:nvPr/>
            </p:nvSpPr>
            <p:spPr>
              <a:xfrm>
                <a:off x="11419" y="6817"/>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3</a:t>
                </a:r>
                <a:endParaRPr lang="en-US" altLang="zh-CN" sz="3600" b="1" dirty="0" smtClean="0">
                  <a:solidFill>
                    <a:schemeClr val="bg1"/>
                  </a:solidFill>
                  <a:latin typeface="微软雅黑" panose="020B0503020204020204" charset="-122"/>
                  <a:ea typeface="微软雅黑" panose="020B0503020204020204" charset="-122"/>
                </a:endParaRPr>
              </a:p>
            </p:txBody>
          </p:sp>
        </p:grpSp>
      </p:grpSp>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2" name="文本框 21"/>
          <p:cNvSpPr txBox="1"/>
          <p:nvPr/>
        </p:nvSpPr>
        <p:spPr>
          <a:xfrm>
            <a:off x="4072890" y="3776345"/>
            <a:ext cx="1233170" cy="645160"/>
          </a:xfrm>
          <a:prstGeom prst="rect">
            <a:avLst/>
          </a:prstGeom>
          <a:noFill/>
          <a:effectLst/>
        </p:spPr>
        <p:txBody>
          <a:bodyPr wrap="none" rtlCol="0">
            <a:spAutoFit/>
          </a:bodyPr>
          <a:lstStyle/>
          <a:p>
            <a:r>
              <a:rPr lang="zh-CN" altLang="en-US" sz="3600" b="1" dirty="0" smtClean="0">
                <a:solidFill>
                  <a:srgbClr val="FC7603"/>
                </a:solidFill>
                <a:latin typeface="微软雅黑" panose="020B0503020204020204" charset="-122"/>
                <a:ea typeface="微软雅黑" panose="020B0503020204020204" charset="-122"/>
              </a:rPr>
              <a:t>研 究</a:t>
            </a:r>
            <a:endParaRPr lang="zh-CN" altLang="en-US" sz="3600" b="1" dirty="0" smtClean="0">
              <a:solidFill>
                <a:srgbClr val="FC7603"/>
              </a:solidFill>
              <a:latin typeface="微软雅黑" panose="020B0503020204020204" charset="-122"/>
              <a:ea typeface="微软雅黑" panose="020B0503020204020204" charset="-122"/>
            </a:endParaRPr>
          </a:p>
        </p:txBody>
      </p:sp>
      <p:sp>
        <p:nvSpPr>
          <p:cNvPr id="24" name="文本框 23"/>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6123940" y="1097280"/>
            <a:ext cx="4679950" cy="4649470"/>
            <a:chOff x="11830" y="798"/>
            <a:chExt cx="7370" cy="7322"/>
          </a:xfrm>
        </p:grpSpPr>
        <p:grpSp>
          <p:nvGrpSpPr>
            <p:cNvPr id="12" name="组合 11"/>
            <p:cNvGrpSpPr/>
            <p:nvPr/>
          </p:nvGrpSpPr>
          <p:grpSpPr>
            <a:xfrm>
              <a:off x="13530" y="798"/>
              <a:ext cx="3969" cy="3969"/>
              <a:chOff x="4574" y="2963"/>
              <a:chExt cx="3969" cy="3969"/>
            </a:xfrm>
          </p:grpSpPr>
          <p:sp>
            <p:nvSpPr>
              <p:cNvPr id="11" name="菱形 10"/>
              <p:cNvSpPr/>
              <p:nvPr/>
            </p:nvSpPr>
            <p:spPr>
              <a:xfrm>
                <a:off x="4574" y="2963"/>
                <a:ext cx="3969" cy="3969"/>
              </a:xfrm>
              <a:prstGeom prst="diamond">
                <a:avLst/>
              </a:prstGeom>
              <a:solidFill>
                <a:srgbClr val="205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310" y="3933"/>
                <a:ext cx="2498" cy="2470"/>
              </a:xfrm>
              <a:prstGeom prst="rect">
                <a:avLst/>
              </a:prstGeom>
              <a:noFill/>
            </p:spPr>
            <p:txBody>
              <a:bodyPr wrap="none" rtlCol="0">
                <a:spAutoFit/>
              </a:bodyPr>
              <a:lstStyle/>
              <a:p>
                <a:r>
                  <a:rPr lang="en-US" altLang="zh-CN" sz="9600" b="1" dirty="0" smtClean="0">
                    <a:solidFill>
                      <a:schemeClr val="bg1"/>
                    </a:solidFill>
                    <a:effectLst>
                      <a:outerShdw blurRad="50800" dist="38100" dir="2700000" algn="tl" rotWithShape="0">
                        <a:prstClr val="black">
                          <a:alpha val="40000"/>
                        </a:prstClr>
                      </a:outerShdw>
                    </a:effectLst>
                    <a:latin typeface="Kartika" panose="02020503030404060203" pitchFamily="18" charset="0"/>
                    <a:ea typeface="方正姚体" panose="02010601030101010101" pitchFamily="2" charset="-122"/>
                    <a:cs typeface="Kartika" panose="02020503030404060203" pitchFamily="18" charset="0"/>
                  </a:rPr>
                  <a:t>01</a:t>
                </a:r>
                <a:endParaRPr lang="en-US" altLang="zh-CN" sz="9600" b="1" dirty="0" smtClean="0">
                  <a:solidFill>
                    <a:schemeClr val="bg1"/>
                  </a:solidFill>
                  <a:effectLst>
                    <a:outerShdw blurRad="50800" dist="38100" dir="2700000" algn="tl" rotWithShape="0">
                      <a:prstClr val="black">
                        <a:alpha val="40000"/>
                      </a:prstClr>
                    </a:outerShdw>
                  </a:effectLst>
                  <a:latin typeface="Kartika" panose="02020503030404060203" pitchFamily="18" charset="0"/>
                  <a:ea typeface="方正姚体" panose="02010601030101010101" pitchFamily="2" charset="-122"/>
                  <a:cs typeface="Kartika" panose="02020503030404060203" pitchFamily="18" charset="0"/>
                </a:endParaRPr>
              </a:p>
            </p:txBody>
          </p:sp>
        </p:grpSp>
        <p:grpSp>
          <p:nvGrpSpPr>
            <p:cNvPr id="9" name="组合 8"/>
            <p:cNvGrpSpPr/>
            <p:nvPr/>
          </p:nvGrpSpPr>
          <p:grpSpPr>
            <a:xfrm>
              <a:off x="11830" y="5866"/>
              <a:ext cx="7370" cy="2254"/>
              <a:chOff x="8648" y="3234"/>
              <a:chExt cx="7370" cy="2254"/>
            </a:xfrm>
          </p:grpSpPr>
          <p:sp>
            <p:nvSpPr>
              <p:cNvPr id="6" name="标题 1"/>
              <p:cNvSpPr>
                <a:spLocks noGrp="1"/>
              </p:cNvSpPr>
              <p:nvPr/>
            </p:nvSpPr>
            <p:spPr>
              <a:xfrm>
                <a:off x="8648" y="3234"/>
                <a:ext cx="7370" cy="1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ltLang="zh-CN" sz="4400" b="1" dirty="0">
                    <a:solidFill>
                      <a:srgbClr val="2059A6"/>
                    </a:solidFill>
                    <a:latin typeface="微软雅黑" panose="020B0503020204020204" charset="-122"/>
                    <a:ea typeface="微软雅黑" panose="020B0503020204020204" charset="-122"/>
                  </a:rPr>
                  <a:t> </a:t>
                </a:r>
                <a:r>
                  <a:rPr lang="zh-CN" altLang="en-US" sz="4800" b="1" dirty="0">
                    <a:solidFill>
                      <a:srgbClr val="2059A6"/>
                    </a:solidFill>
                    <a:latin typeface="微软雅黑" panose="020B0503020204020204" charset="-122"/>
                    <a:ea typeface="微软雅黑" panose="020B0503020204020204" charset="-122"/>
                  </a:rPr>
                  <a:t>认 识 </a:t>
                </a:r>
                <a:r>
                  <a:rPr lang="en-US" altLang="zh-CN" sz="4800" b="1" dirty="0">
                    <a:solidFill>
                      <a:srgbClr val="2059A6"/>
                    </a:solidFill>
                    <a:latin typeface="微软雅黑" panose="020B0503020204020204" charset="-122"/>
                    <a:ea typeface="微软雅黑" panose="020B0503020204020204" charset="-122"/>
                  </a:rPr>
                  <a:t>CNKI</a:t>
                </a:r>
                <a:endParaRPr lang="en-US" altLang="zh-CN" sz="4800" b="1" dirty="0">
                  <a:solidFill>
                    <a:srgbClr val="2059A6"/>
                  </a:solidFill>
                  <a:latin typeface="微软雅黑" panose="020B0503020204020204" charset="-122"/>
                  <a:ea typeface="微软雅黑" panose="020B0503020204020204" charset="-122"/>
                </a:endParaRPr>
              </a:p>
            </p:txBody>
          </p:sp>
          <p:sp>
            <p:nvSpPr>
              <p:cNvPr id="7" name="文本占位符 3"/>
              <p:cNvSpPr/>
              <p:nvPr/>
            </p:nvSpPr>
            <p:spPr>
              <a:xfrm>
                <a:off x="9862" y="4643"/>
                <a:ext cx="5282" cy="8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sz="2000" b="1" dirty="0">
                    <a:solidFill>
                      <a:srgbClr val="2059A6"/>
                    </a:solidFill>
                    <a:latin typeface="微软雅黑" panose="020B0503020204020204" charset="-122"/>
                    <a:ea typeface="微软雅黑" panose="020B0503020204020204" charset="-122"/>
                    <a:sym typeface="+mn-ea"/>
                  </a:rPr>
                  <a:t>全球领先的数字出版平台</a:t>
                </a:r>
                <a:endParaRPr lang="zh-CN" altLang="en-US" sz="2000" b="1" dirty="0">
                  <a:solidFill>
                    <a:srgbClr val="2059A6"/>
                  </a:solidFill>
                  <a:latin typeface="微软雅黑" panose="020B0503020204020204" charset="-122"/>
                  <a:ea typeface="微软雅黑" panose="020B0503020204020204" charset="-122"/>
                  <a:sym typeface="+mn-ea"/>
                </a:endParaRPr>
              </a:p>
            </p:txBody>
          </p:sp>
        </p:grpSp>
      </p:grpSp>
      <p:cxnSp>
        <p:nvCxnSpPr>
          <p:cNvPr id="13" name="直接连接符 12"/>
          <p:cNvCxnSpPr/>
          <p:nvPr/>
        </p:nvCxnSpPr>
        <p:spPr>
          <a:xfrm>
            <a:off x="6972300" y="5099685"/>
            <a:ext cx="318262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https://timgsa.baidu.com/timg?image&amp;quality=80&amp;size=b9999_10000&amp;sec=1539575292946&amp;di=6c2fd565d46acd26c830a90e78dcdd2f&amp;imgtype=0&amp;src=http%3A%2F%2Fimgsrc.baidu.com%2Fimgad%2Fpic%2Fitem%2Fd833c895d143ad4b2a9795e889025aafa40f0659.jpg"/>
          <p:cNvPicPr>
            <a:picLocks noChangeAspect="1" noChangeArrowheads="1"/>
          </p:cNvPicPr>
          <p:nvPr/>
        </p:nvPicPr>
        <p:blipFill rotWithShape="1">
          <a:blip r:embed="rId1">
            <a:extLst>
              <a:ext uri="{28A0092B-C50C-407E-A947-70E740481C1C}">
                <a14:useLocalDpi xmlns:a14="http://schemas.microsoft.com/office/drawing/2010/main" val="0"/>
              </a:ext>
            </a:extLst>
          </a:blip>
          <a:srcRect l="10000" t="2648" r="40588" b="7177"/>
          <a:stretch>
            <a:fillRect/>
          </a:stretch>
        </p:blipFill>
        <p:spPr bwMode="auto">
          <a:xfrm>
            <a:off x="0" y="0"/>
            <a:ext cx="5647765" cy="68714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rcRect l="3710" r="3199"/>
          <a:stretch>
            <a:fillRect/>
          </a:stretch>
        </p:blipFill>
        <p:spPr>
          <a:xfrm>
            <a:off x="128905" y="1706880"/>
            <a:ext cx="11923395" cy="2228850"/>
          </a:xfrm>
          <a:prstGeom prst="rect">
            <a:avLst/>
          </a:prstGeom>
        </p:spPr>
      </p:pic>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8" name="文本框 27"/>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3.2.1 </a:t>
            </a:r>
            <a:r>
              <a:rPr lang="zh-CN" altLang="en-US" sz="3200" b="1">
                <a:solidFill>
                  <a:srgbClr val="FC7603"/>
                </a:solidFill>
                <a:latin typeface="微软雅黑" panose="020B0503020204020204" charset="-122"/>
                <a:ea typeface="微软雅黑" panose="020B0503020204020204" charset="-122"/>
              </a:rPr>
              <a:t>年鉴</a:t>
            </a:r>
            <a:endParaRPr lang="zh-CN" altLang="en-US" sz="3200" b="1">
              <a:solidFill>
                <a:srgbClr val="FC7603"/>
              </a:solidFill>
              <a:latin typeface="微软雅黑" panose="020B0503020204020204" charset="-122"/>
              <a:ea typeface="微软雅黑" panose="020B0503020204020204" charset="-122"/>
            </a:endParaRPr>
          </a:p>
        </p:txBody>
      </p:sp>
      <p:grpSp>
        <p:nvGrpSpPr>
          <p:cNvPr id="19" name="组合 18"/>
          <p:cNvGrpSpPr/>
          <p:nvPr/>
        </p:nvGrpSpPr>
        <p:grpSpPr>
          <a:xfrm>
            <a:off x="3975100" y="2910205"/>
            <a:ext cx="7014845" cy="1400810"/>
            <a:chOff x="8358" y="3074"/>
            <a:chExt cx="11047" cy="2206"/>
          </a:xfrm>
        </p:grpSpPr>
        <p:sp>
          <p:nvSpPr>
            <p:cNvPr id="20" name="矩形 19"/>
            <p:cNvSpPr/>
            <p:nvPr/>
          </p:nvSpPr>
          <p:spPr>
            <a:xfrm>
              <a:off x="13176" y="3074"/>
              <a:ext cx="1528" cy="50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358" y="4264"/>
              <a:ext cx="11047" cy="1016"/>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nchor="t" anchorCtr="0">
              <a:spAutoFit/>
            </a:bodyPr>
            <a:lstStyle/>
            <a:p>
              <a:pPr marL="914400" lvl="0" indent="-914400" algn="ctr">
                <a:lnSpc>
                  <a:spcPct val="150000"/>
                </a:lnSpc>
                <a:spcBef>
                  <a:spcPct val="0"/>
                </a:spcBef>
                <a:buNone/>
              </a:pPr>
              <a:r>
                <a:rPr sz="2400" b="1" dirty="0">
                  <a:solidFill>
                    <a:srgbClr val="FF0000"/>
                  </a:solidFill>
                  <a:latin typeface="微软雅黑" panose="020B0503020204020204" charset="-122"/>
                  <a:ea typeface="微软雅黑" panose="020B0503020204020204" charset="-122"/>
                  <a:sym typeface="Calibri" panose="020F0502020204030204" pitchFamily="2" charset="-128"/>
                </a:rPr>
                <a:t>汇集新闻、事件、数据</a:t>
              </a:r>
              <a:r>
                <a:rPr lang="zh-CN" sz="2400" b="1" dirty="0">
                  <a:solidFill>
                    <a:srgbClr val="FF0000"/>
                  </a:solidFill>
                  <a:latin typeface="微软雅黑" panose="020B0503020204020204" charset="-122"/>
                  <a:ea typeface="微软雅黑" panose="020B0503020204020204" charset="-122"/>
                  <a:sym typeface="Calibri" panose="020F0502020204030204" pitchFamily="2" charset="-128"/>
                </a:rPr>
                <a:t>、</a:t>
              </a:r>
              <a:r>
                <a:rPr sz="2400" b="1" dirty="0">
                  <a:solidFill>
                    <a:srgbClr val="FF0000"/>
                  </a:solidFill>
                  <a:latin typeface="微软雅黑" panose="020B0503020204020204" charset="-122"/>
                  <a:ea typeface="微软雅黑" panose="020B0503020204020204" charset="-122"/>
                  <a:sym typeface="Calibri" panose="020F0502020204030204" pitchFamily="2" charset="-128"/>
                </a:rPr>
                <a:t>统计</a:t>
              </a:r>
              <a:r>
                <a:rPr lang="zh-CN" sz="2400" b="1" dirty="0">
                  <a:solidFill>
                    <a:srgbClr val="FF0000"/>
                  </a:solidFill>
                  <a:latin typeface="微软雅黑" panose="020B0503020204020204" charset="-122"/>
                  <a:ea typeface="微软雅黑" panose="020B0503020204020204" charset="-122"/>
                  <a:sym typeface="Calibri" panose="020F0502020204030204" pitchFamily="2" charset="-128"/>
                </a:rPr>
                <a:t>资料的权威参考资料</a:t>
              </a:r>
              <a:endParaRPr lang="zh-CN" sz="2400" b="1" dirty="0">
                <a:solidFill>
                  <a:srgbClr val="FF0000"/>
                </a:solidFill>
                <a:latin typeface="微软雅黑" panose="020B0503020204020204" charset="-122"/>
                <a:ea typeface="微软雅黑" panose="020B0503020204020204" charset="-122"/>
                <a:sym typeface="Calibri" panose="020F0502020204030204" pitchFamily="2" charset="-128"/>
              </a:endParaRPr>
            </a:p>
          </p:txBody>
        </p:sp>
        <p:cxnSp>
          <p:nvCxnSpPr>
            <p:cNvPr id="23" name="直接连接符 22"/>
            <p:cNvCxnSpPr/>
            <p:nvPr/>
          </p:nvCxnSpPr>
          <p:spPr>
            <a:xfrm>
              <a:off x="13945" y="3609"/>
              <a:ext cx="0" cy="65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
        <p:nvSpPr>
          <p:cNvPr id="9" name="矩形 8"/>
          <p:cNvSpPr/>
          <p:nvPr/>
        </p:nvSpPr>
        <p:spPr>
          <a:xfrm flipV="1">
            <a:off x="3229610" y="2111375"/>
            <a:ext cx="970280" cy="3886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V="1">
            <a:off x="189230" y="2068195"/>
            <a:ext cx="970280" cy="3886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2"/>
          <a:stretch>
            <a:fillRect/>
          </a:stretch>
        </p:blipFill>
        <p:spPr>
          <a:xfrm>
            <a:off x="271780" y="353060"/>
            <a:ext cx="11647805" cy="6514465"/>
          </a:xfrm>
          <a:prstGeom prst="rect">
            <a:avLst/>
          </a:prstGeom>
        </p:spPr>
      </p:pic>
      <p:grpSp>
        <p:nvGrpSpPr>
          <p:cNvPr id="13" name="组合 12"/>
          <p:cNvGrpSpPr/>
          <p:nvPr/>
        </p:nvGrpSpPr>
        <p:grpSpPr>
          <a:xfrm>
            <a:off x="1638300" y="354965"/>
            <a:ext cx="8764905" cy="6489065"/>
            <a:chOff x="2973" y="1260"/>
            <a:chExt cx="13254" cy="9540"/>
          </a:xfrm>
        </p:grpSpPr>
        <p:pic>
          <p:nvPicPr>
            <p:cNvPr id="14" name="图片 13"/>
            <p:cNvPicPr>
              <a:picLocks noChangeAspect="1"/>
            </p:cNvPicPr>
            <p:nvPr/>
          </p:nvPicPr>
          <p:blipFill>
            <a:blip r:embed="rId3"/>
            <a:srcRect t="2522" b="3499"/>
            <a:stretch>
              <a:fillRect/>
            </a:stretch>
          </p:blipFill>
          <p:spPr>
            <a:xfrm>
              <a:off x="2973" y="1292"/>
              <a:ext cx="13254" cy="9508"/>
            </a:xfrm>
            <a:prstGeom prst="rect">
              <a:avLst/>
            </a:prstGeom>
          </p:spPr>
        </p:pic>
        <p:sp>
          <p:nvSpPr>
            <p:cNvPr id="15" name="文本框 14"/>
            <p:cNvSpPr txBox="1"/>
            <p:nvPr/>
          </p:nvSpPr>
          <p:spPr>
            <a:xfrm>
              <a:off x="7181" y="1260"/>
              <a:ext cx="4808" cy="948"/>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nchor="t" anchorCtr="0">
              <a:spAutoFit/>
            </a:bodyPr>
            <a:lstStyle/>
            <a:p>
              <a:pPr marL="914400" lvl="0" indent="-914400" algn="ctr">
                <a:lnSpc>
                  <a:spcPct val="150000"/>
                </a:lnSpc>
                <a:spcBef>
                  <a:spcPct val="0"/>
                </a:spcBef>
                <a:buNone/>
              </a:pPr>
              <a:r>
                <a:rPr lang="en-US" sz="2400" b="1" dirty="0">
                  <a:solidFill>
                    <a:srgbClr val="FF0000"/>
                  </a:solidFill>
                  <a:latin typeface="微软雅黑" panose="020B0503020204020204" charset="-122"/>
                  <a:ea typeface="微软雅黑" panose="020B0503020204020204" charset="-122"/>
                  <a:sym typeface="Calibri" panose="020F0502020204030204" pitchFamily="2" charset="-128"/>
                </a:rPr>
                <a:t>nianjian.cnki.net</a:t>
              </a:r>
              <a:endParaRPr lang="en-US" sz="2400" b="1" dirty="0">
                <a:solidFill>
                  <a:srgbClr val="FF0000"/>
                </a:solidFill>
                <a:latin typeface="微软雅黑" panose="020B0503020204020204" charset="-122"/>
                <a:ea typeface="微软雅黑" panose="020B0503020204020204" charset="-122"/>
                <a:sym typeface="Calibri" panose="020F0502020204030204" pitchFamily="2" charset="-128"/>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等腰三角形 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7623" r="17037"/>
          <a:stretch>
            <a:fillRect/>
          </a:stretch>
        </p:blipFill>
        <p:spPr>
          <a:xfrm>
            <a:off x="1" y="-177"/>
            <a:ext cx="8361819" cy="10558887"/>
          </a:xfrm>
          <a:prstGeom prst="rect">
            <a:avLst/>
          </a:prstGeom>
        </p:spPr>
      </p:pic>
      <p:sp>
        <p:nvSpPr>
          <p:cNvPr id="2" name="灯片编号占位符 1"/>
          <p:cNvSpPr>
            <a:spLocks noGrp="1"/>
          </p:cNvSpPr>
          <p:nvPr>
            <p:ph type="sldNum" sz="quarter" idx="4294967295"/>
          </p:nvPr>
        </p:nvSpPr>
        <p:spPr>
          <a:xfrm>
            <a:off x="9883549" y="6446315"/>
            <a:ext cx="1306193" cy="363503"/>
          </a:xfrm>
          <a:prstGeom prst="rect">
            <a:avLst/>
          </a:prstGeom>
        </p:spPr>
        <p:txBody>
          <a:bodyPr/>
          <a:lstStyle/>
          <a:p>
            <a:fld id="{4FAB73BC-B049-4115-A692-8D63A059BFB8}" type="slidenum">
              <a:rPr lang="en-US" sz="640" smtClean="0"/>
            </a:fld>
            <a:endParaRPr lang="en-US" sz="640" dirty="0"/>
          </a:p>
        </p:txBody>
      </p:sp>
      <p:grpSp>
        <p:nvGrpSpPr>
          <p:cNvPr id="50" name="组合 49"/>
          <p:cNvGrpSpPr/>
          <p:nvPr/>
        </p:nvGrpSpPr>
        <p:grpSpPr>
          <a:xfrm>
            <a:off x="8032696" y="1036251"/>
            <a:ext cx="3931788" cy="398780"/>
            <a:chOff x="8041341" y="1025569"/>
            <a:chExt cx="3949341" cy="400561"/>
          </a:xfrm>
        </p:grpSpPr>
        <p:cxnSp>
          <p:nvCxnSpPr>
            <p:cNvPr id="11" name="直接连接符 10"/>
            <p:cNvCxnSpPr/>
            <p:nvPr/>
          </p:nvCxnSpPr>
          <p:spPr>
            <a:xfrm>
              <a:off x="8041341" y="1219200"/>
              <a:ext cx="421341" cy="0"/>
            </a:xfrm>
            <a:prstGeom prst="line">
              <a:avLst/>
            </a:prstGeom>
            <a:ln w="31750">
              <a:solidFill>
                <a:srgbClr val="FF0000"/>
              </a:solidFill>
              <a:prstDash val="lgDashDot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462682" y="1025569"/>
              <a:ext cx="3528000" cy="400561"/>
            </a:xfrm>
            <a:prstGeom prst="rect">
              <a:avLst/>
            </a:prstGeom>
            <a:noFill/>
            <a:ln>
              <a:noFill/>
            </a:ln>
          </p:spPr>
          <p:txBody>
            <a:bodyPr wrap="square" rtlCol="0">
              <a:spAutoFit/>
            </a:bodyPr>
            <a:lstStyle/>
            <a:p>
              <a:pPr algn="l">
                <a:lnSpc>
                  <a:spcPct val="125000"/>
                </a:lnSpc>
              </a:pPr>
              <a:r>
                <a:rPr lang="zh-CN" altLang="en-US" sz="1595" b="1" dirty="0">
                  <a:latin typeface="微软雅黑" panose="020B0503020204020204" charset="-122"/>
                  <a:ea typeface="微软雅黑" panose="020B0503020204020204" charset="-122"/>
                  <a:cs typeface="+mn-ea"/>
                </a:rPr>
                <a:t>*一框检索：数值检索&amp;条目检索</a:t>
              </a:r>
              <a:endParaRPr lang="zh-CN" altLang="en-US" sz="1595" b="1" dirty="0">
                <a:latin typeface="微软雅黑" panose="020B0503020204020204" charset="-122"/>
                <a:ea typeface="微软雅黑" panose="020B0503020204020204" charset="-122"/>
                <a:cs typeface="+mn-ea"/>
              </a:endParaRPr>
            </a:p>
          </p:txBody>
        </p:sp>
      </p:grpSp>
      <p:grpSp>
        <p:nvGrpSpPr>
          <p:cNvPr id="51" name="组合 50"/>
          <p:cNvGrpSpPr/>
          <p:nvPr/>
        </p:nvGrpSpPr>
        <p:grpSpPr>
          <a:xfrm>
            <a:off x="7238381" y="1045176"/>
            <a:ext cx="4137320" cy="896764"/>
            <a:chOff x="7243482" y="1034534"/>
            <a:chExt cx="4155790" cy="900768"/>
          </a:xfrm>
        </p:grpSpPr>
        <p:cxnSp>
          <p:nvCxnSpPr>
            <p:cNvPr id="14" name="肘形连接符 13"/>
            <p:cNvCxnSpPr/>
            <p:nvPr/>
          </p:nvCxnSpPr>
          <p:spPr>
            <a:xfrm>
              <a:off x="7243482" y="1034534"/>
              <a:ext cx="1219200" cy="695654"/>
            </a:xfrm>
            <a:prstGeom prst="bentConnector3">
              <a:avLst>
                <a:gd name="adj1" fmla="val 735"/>
              </a:avLst>
            </a:prstGeom>
            <a:ln w="31750">
              <a:solidFill>
                <a:srgbClr val="FF0000"/>
              </a:solidFill>
              <a:prstDash val="lgDashDot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8462681" y="1534742"/>
              <a:ext cx="2936591" cy="400560"/>
            </a:xfrm>
            <a:prstGeom prst="rect">
              <a:avLst/>
            </a:prstGeom>
            <a:noFill/>
            <a:ln>
              <a:noFill/>
            </a:ln>
          </p:spPr>
          <p:txBody>
            <a:bodyPr wrap="none" rtlCol="0">
              <a:spAutoFit/>
            </a:bodyPr>
            <a:lstStyle/>
            <a:p>
              <a:pPr>
                <a:lnSpc>
                  <a:spcPct val="125000"/>
                </a:lnSpc>
              </a:pPr>
              <a:r>
                <a:rPr lang="zh-CN" altLang="en-US" sz="1595" b="1" dirty="0">
                  <a:latin typeface="微软雅黑" panose="020B0503020204020204" charset="-122"/>
                  <a:ea typeface="微软雅黑" panose="020B0503020204020204" charset="-122"/>
                  <a:cs typeface="+mn-ea"/>
                </a:rPr>
                <a:t>*自有数据与收藏数据统一管理</a:t>
              </a:r>
              <a:endParaRPr lang="zh-CN" altLang="en-US" sz="1595" dirty="0">
                <a:latin typeface="新宋体" panose="02010609030101010101" charset="-122"/>
                <a:ea typeface="新宋体" panose="02010609030101010101" charset="-122"/>
              </a:endParaRPr>
            </a:p>
          </p:txBody>
        </p:sp>
      </p:grpSp>
      <p:grpSp>
        <p:nvGrpSpPr>
          <p:cNvPr id="52" name="组合 51"/>
          <p:cNvGrpSpPr/>
          <p:nvPr/>
        </p:nvGrpSpPr>
        <p:grpSpPr>
          <a:xfrm>
            <a:off x="6363745" y="1045176"/>
            <a:ext cx="5621559" cy="1706339"/>
            <a:chOff x="6364940" y="1034534"/>
            <a:chExt cx="5646655" cy="1713956"/>
          </a:xfrm>
        </p:grpSpPr>
        <p:cxnSp>
          <p:nvCxnSpPr>
            <p:cNvPr id="20" name="肘形连接符 19"/>
            <p:cNvCxnSpPr/>
            <p:nvPr/>
          </p:nvCxnSpPr>
          <p:spPr>
            <a:xfrm>
              <a:off x="6364940" y="1034534"/>
              <a:ext cx="2097742" cy="1206642"/>
            </a:xfrm>
            <a:prstGeom prst="bentConnector3">
              <a:avLst>
                <a:gd name="adj1" fmla="val 0"/>
              </a:avLst>
            </a:prstGeom>
            <a:ln w="31750">
              <a:solidFill>
                <a:srgbClr val="FF0000"/>
              </a:solidFill>
              <a:prstDash val="lgDashDot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462682" y="2038580"/>
              <a:ext cx="3548913" cy="709910"/>
            </a:xfrm>
            <a:prstGeom prst="rect">
              <a:avLst/>
            </a:prstGeom>
            <a:noFill/>
            <a:ln>
              <a:noFill/>
            </a:ln>
          </p:spPr>
          <p:txBody>
            <a:bodyPr wrap="none" rtlCol="0">
              <a:spAutoFit/>
            </a:bodyPr>
            <a:lstStyle/>
            <a:p>
              <a:pPr algn="l">
                <a:lnSpc>
                  <a:spcPct val="125000"/>
                </a:lnSpc>
              </a:pPr>
              <a:r>
                <a:rPr lang="zh-CN" altLang="en-US" sz="1595" b="1" dirty="0">
                  <a:latin typeface="微软雅黑" panose="020B0503020204020204" charset="-122"/>
                  <a:ea typeface="微软雅黑" panose="020B0503020204020204" charset="-122"/>
                  <a:cs typeface="+mn-ea"/>
                </a:rPr>
                <a:t>*四大类深度分析方法：相关性分析、</a:t>
              </a:r>
              <a:endParaRPr lang="zh-CN" altLang="en-US" sz="1595" b="1" dirty="0">
                <a:latin typeface="微软雅黑" panose="020B0503020204020204" charset="-122"/>
                <a:ea typeface="微软雅黑" panose="020B0503020204020204" charset="-122"/>
                <a:cs typeface="+mn-ea"/>
              </a:endParaRPr>
            </a:p>
            <a:p>
              <a:pPr algn="l">
                <a:lnSpc>
                  <a:spcPct val="125000"/>
                </a:lnSpc>
              </a:pPr>
              <a:r>
                <a:rPr lang="zh-CN" altLang="en-US" sz="1595" b="1" dirty="0">
                  <a:latin typeface="微软雅黑" panose="020B0503020204020204" charset="-122"/>
                  <a:ea typeface="微软雅黑" panose="020B0503020204020204" charset="-122"/>
                  <a:cs typeface="+mn-ea"/>
                </a:rPr>
                <a:t>统计预测、科学评价和决策模型</a:t>
              </a:r>
              <a:endParaRPr lang="zh-CN" altLang="en-US" sz="1595" b="1" dirty="0">
                <a:latin typeface="微软雅黑" panose="020B0503020204020204" charset="-122"/>
                <a:ea typeface="微软雅黑" panose="020B0503020204020204" charset="-122"/>
                <a:cs typeface="+mn-ea"/>
              </a:endParaRPr>
            </a:p>
          </p:txBody>
        </p:sp>
      </p:grpSp>
      <p:grpSp>
        <p:nvGrpSpPr>
          <p:cNvPr id="55" name="组合 54"/>
          <p:cNvGrpSpPr/>
          <p:nvPr/>
        </p:nvGrpSpPr>
        <p:grpSpPr>
          <a:xfrm>
            <a:off x="866031" y="1045176"/>
            <a:ext cx="9493673" cy="3584575"/>
            <a:chOff x="842682" y="1034534"/>
            <a:chExt cx="9536056" cy="3600578"/>
          </a:xfrm>
        </p:grpSpPr>
        <p:cxnSp>
          <p:nvCxnSpPr>
            <p:cNvPr id="34" name="肘形连接符 33"/>
            <p:cNvCxnSpPr/>
            <p:nvPr/>
          </p:nvCxnSpPr>
          <p:spPr>
            <a:xfrm>
              <a:off x="842682" y="1034534"/>
              <a:ext cx="7628963" cy="3394031"/>
            </a:xfrm>
            <a:prstGeom prst="bentConnector3">
              <a:avLst>
                <a:gd name="adj1" fmla="val 59"/>
              </a:avLst>
            </a:prstGeom>
            <a:ln w="31750">
              <a:solidFill>
                <a:srgbClr val="FF0000"/>
              </a:solidFill>
              <a:prstDash val="lgDashDot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8462682" y="4234552"/>
              <a:ext cx="1916056" cy="400560"/>
            </a:xfrm>
            <a:prstGeom prst="rect">
              <a:avLst/>
            </a:prstGeom>
            <a:noFill/>
            <a:ln>
              <a:noFill/>
            </a:ln>
          </p:spPr>
          <p:txBody>
            <a:bodyPr wrap="none" rtlCol="0">
              <a:spAutoFit/>
            </a:bodyPr>
            <a:lstStyle/>
            <a:p>
              <a:pPr>
                <a:lnSpc>
                  <a:spcPct val="125000"/>
                </a:lnSpc>
              </a:pPr>
              <a:r>
                <a:rPr lang="zh-CN" altLang="en-US" sz="1595" b="1" dirty="0">
                  <a:latin typeface="微软雅黑" panose="020B0503020204020204" charset="-122"/>
                  <a:ea typeface="微软雅黑" panose="020B0503020204020204" charset="-122"/>
                </a:rPr>
                <a:t>*统计年鉴整刊浏览</a:t>
              </a:r>
              <a:endParaRPr lang="zh-CN" altLang="en-US" sz="1595" b="1" dirty="0">
                <a:latin typeface="微软雅黑" panose="020B0503020204020204" charset="-122"/>
                <a:ea typeface="微软雅黑" panose="020B0503020204020204" charset="-122"/>
              </a:endParaRPr>
            </a:p>
          </p:txBody>
        </p:sp>
      </p:grpSp>
      <p:grpSp>
        <p:nvGrpSpPr>
          <p:cNvPr id="56" name="组合 55"/>
          <p:cNvGrpSpPr/>
          <p:nvPr/>
        </p:nvGrpSpPr>
        <p:grpSpPr>
          <a:xfrm>
            <a:off x="1339049" y="1045176"/>
            <a:ext cx="10443056" cy="2982595"/>
            <a:chOff x="1317812" y="1034534"/>
            <a:chExt cx="10489676" cy="2995910"/>
          </a:xfrm>
        </p:grpSpPr>
        <p:grpSp>
          <p:nvGrpSpPr>
            <p:cNvPr id="54" name="组合 53"/>
            <p:cNvGrpSpPr/>
            <p:nvPr/>
          </p:nvGrpSpPr>
          <p:grpSpPr>
            <a:xfrm>
              <a:off x="3003176" y="1034534"/>
              <a:ext cx="8804312" cy="2995910"/>
              <a:chOff x="3003176" y="1034534"/>
              <a:chExt cx="8804312" cy="2995910"/>
            </a:xfrm>
          </p:grpSpPr>
          <p:cxnSp>
            <p:nvCxnSpPr>
              <p:cNvPr id="30" name="肘形连接符 29"/>
              <p:cNvCxnSpPr/>
              <p:nvPr/>
            </p:nvCxnSpPr>
            <p:spPr>
              <a:xfrm>
                <a:off x="3003176" y="1034534"/>
                <a:ext cx="5459506" cy="2479631"/>
              </a:xfrm>
              <a:prstGeom prst="bentConnector3">
                <a:avLst>
                  <a:gd name="adj1" fmla="val 82"/>
                </a:avLst>
              </a:prstGeom>
              <a:ln w="31750">
                <a:solidFill>
                  <a:srgbClr val="FF0000"/>
                </a:solidFill>
                <a:prstDash val="lgDashDot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462682" y="3320534"/>
                <a:ext cx="3344806" cy="709910"/>
              </a:xfrm>
              <a:prstGeom prst="rect">
                <a:avLst/>
              </a:prstGeom>
              <a:noFill/>
              <a:ln>
                <a:noFill/>
              </a:ln>
            </p:spPr>
            <p:txBody>
              <a:bodyPr wrap="none" rtlCol="0">
                <a:spAutoFit/>
              </a:bodyPr>
              <a:lstStyle/>
              <a:p>
                <a:pPr>
                  <a:lnSpc>
                    <a:spcPct val="125000"/>
                  </a:lnSpc>
                </a:pPr>
                <a:r>
                  <a:rPr lang="zh-CN" altLang="en-US" sz="1595" b="1" dirty="0">
                    <a:latin typeface="微软雅黑" panose="020B0503020204020204" charset="-122"/>
                    <a:ea typeface="微软雅黑" panose="020B0503020204020204" charset="-122"/>
                  </a:rPr>
                  <a:t>*四大数据分析功能：进度、年度、</a:t>
                </a:r>
                <a:endParaRPr lang="en-US" altLang="zh-CN" sz="1595" b="1" dirty="0">
                  <a:latin typeface="微软雅黑" panose="020B0503020204020204" charset="-122"/>
                  <a:ea typeface="微软雅黑" panose="020B0503020204020204" charset="-122"/>
                </a:endParaRPr>
              </a:p>
              <a:p>
                <a:pPr>
                  <a:lnSpc>
                    <a:spcPct val="125000"/>
                  </a:lnSpc>
                </a:pPr>
                <a:r>
                  <a:rPr lang="zh-CN" altLang="en-US" sz="1595" b="1" dirty="0">
                    <a:latin typeface="微软雅黑" panose="020B0503020204020204" charset="-122"/>
                    <a:ea typeface="微软雅黑" panose="020B0503020204020204" charset="-122"/>
                  </a:rPr>
                  <a:t>行业和国际</a:t>
                </a:r>
                <a:endParaRPr lang="zh-CN" altLang="en-US" sz="1595" b="1" dirty="0">
                  <a:latin typeface="微软雅黑" panose="020B0503020204020204" charset="-122"/>
                  <a:ea typeface="微软雅黑" panose="020B0503020204020204" charset="-122"/>
                </a:endParaRPr>
              </a:p>
            </p:txBody>
          </p:sp>
        </p:grpSp>
        <p:cxnSp>
          <p:nvCxnSpPr>
            <p:cNvPr id="47" name="直接连接符 46"/>
            <p:cNvCxnSpPr/>
            <p:nvPr/>
          </p:nvCxnSpPr>
          <p:spPr>
            <a:xfrm>
              <a:off x="1317812" y="1034534"/>
              <a:ext cx="321832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4663557" y="1045176"/>
            <a:ext cx="7214431" cy="2076132"/>
            <a:chOff x="4657163" y="1034534"/>
            <a:chExt cx="7246638" cy="2085401"/>
          </a:xfrm>
        </p:grpSpPr>
        <p:grpSp>
          <p:nvGrpSpPr>
            <p:cNvPr id="53" name="组合 52"/>
            <p:cNvGrpSpPr/>
            <p:nvPr/>
          </p:nvGrpSpPr>
          <p:grpSpPr>
            <a:xfrm>
              <a:off x="5199529" y="1047043"/>
              <a:ext cx="6704272" cy="2072892"/>
              <a:chOff x="5199529" y="1047043"/>
              <a:chExt cx="6704272" cy="2072892"/>
            </a:xfrm>
          </p:grpSpPr>
          <p:cxnSp>
            <p:nvCxnSpPr>
              <p:cNvPr id="26" name="肘形连接符 25"/>
              <p:cNvCxnSpPr>
                <a:endCxn id="28" idx="1"/>
              </p:cNvCxnSpPr>
              <p:nvPr/>
            </p:nvCxnSpPr>
            <p:spPr>
              <a:xfrm>
                <a:off x="5199529" y="1047043"/>
                <a:ext cx="3263153" cy="1872444"/>
              </a:xfrm>
              <a:prstGeom prst="bentConnector3">
                <a:avLst>
                  <a:gd name="adj1" fmla="val 50000"/>
                </a:avLst>
              </a:prstGeom>
              <a:ln w="31750">
                <a:solidFill>
                  <a:srgbClr val="FF0000"/>
                </a:solidFill>
                <a:prstDash val="lgDashDot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8462682" y="2719375"/>
                <a:ext cx="3441119" cy="400560"/>
              </a:xfrm>
              <a:prstGeom prst="rect">
                <a:avLst/>
              </a:prstGeom>
              <a:noFill/>
              <a:ln>
                <a:noFill/>
              </a:ln>
            </p:spPr>
            <p:txBody>
              <a:bodyPr wrap="none" rtlCol="0">
                <a:spAutoFit/>
              </a:bodyPr>
              <a:lstStyle/>
              <a:p>
                <a:pPr>
                  <a:lnSpc>
                    <a:spcPct val="125000"/>
                  </a:lnSpc>
                </a:pPr>
                <a:r>
                  <a:rPr lang="zh-CN" altLang="en-US" sz="1595" b="1" dirty="0">
                    <a:latin typeface="微软雅黑" panose="020B0503020204020204" charset="-122"/>
                    <a:ea typeface="微软雅黑" panose="020B0503020204020204" charset="-122"/>
                  </a:rPr>
                  <a:t>*区域</a:t>
                </a:r>
                <a:r>
                  <a:rPr lang="en-US" altLang="zh-CN" sz="1595" b="1" dirty="0">
                    <a:latin typeface="微软雅黑" panose="020B0503020204020204" charset="-122"/>
                    <a:ea typeface="微软雅黑" panose="020B0503020204020204" charset="-122"/>
                  </a:rPr>
                  <a:t>/</a:t>
                </a:r>
                <a:r>
                  <a:rPr lang="zh-CN" altLang="en-US" sz="1595" b="1" dirty="0">
                    <a:latin typeface="微软雅黑" panose="020B0503020204020204" charset="-122"/>
                    <a:ea typeface="微软雅黑" panose="020B0503020204020204" charset="-122"/>
                  </a:rPr>
                  <a:t>产业经济社会发展统计数据库</a:t>
                </a:r>
                <a:endParaRPr lang="zh-CN" altLang="en-US" sz="1595" b="1" dirty="0">
                  <a:latin typeface="微软雅黑" panose="020B0503020204020204" charset="-122"/>
                  <a:ea typeface="微软雅黑" panose="020B0503020204020204" charset="-122"/>
                </a:endParaRPr>
              </a:p>
            </p:txBody>
          </p:sp>
        </p:grpSp>
        <p:cxnSp>
          <p:nvCxnSpPr>
            <p:cNvPr id="49" name="直接连接符 48"/>
            <p:cNvCxnSpPr/>
            <p:nvPr/>
          </p:nvCxnSpPr>
          <p:spPr>
            <a:xfrm>
              <a:off x="4657163" y="1034534"/>
              <a:ext cx="117886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9097010" y="125730"/>
            <a:ext cx="3164840"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3.2.2 </a:t>
            </a:r>
            <a:r>
              <a:rPr lang="zh-CN" altLang="en-US" sz="3200" b="1">
                <a:solidFill>
                  <a:srgbClr val="FC7603"/>
                </a:solidFill>
                <a:latin typeface="微软雅黑" panose="020B0503020204020204" charset="-122"/>
                <a:ea typeface="微软雅黑" panose="020B0503020204020204" charset="-122"/>
              </a:rPr>
              <a:t>统计数据</a:t>
            </a:r>
            <a:endParaRPr lang="zh-CN" altLang="en-US" sz="3200" b="1">
              <a:solidFill>
                <a:srgbClr val="FC7603"/>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25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55"/>
                                        </p:tgtEl>
                                      </p:cBhvr>
                                    </p:animEffect>
                                    <p:set>
                                      <p:cBhvr>
                                        <p:cTn id="16" dur="1" fill="hold">
                                          <p:stCondLst>
                                            <p:cond delay="499"/>
                                          </p:stCondLst>
                                        </p:cTn>
                                        <p:tgtEl>
                                          <p:spTgt spid="5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25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56"/>
                                        </p:tgtEl>
                                      </p:cBhvr>
                                    </p:animEffect>
                                    <p:set>
                                      <p:cBhvr>
                                        <p:cTn id="26" dur="1" fill="hold">
                                          <p:stCondLst>
                                            <p:cond delay="499"/>
                                          </p:stCondLst>
                                        </p:cTn>
                                        <p:tgtEl>
                                          <p:spTgt spid="5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25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58"/>
                                        </p:tgtEl>
                                      </p:cBhvr>
                                    </p:animEffect>
                                    <p:set>
                                      <p:cBhvr>
                                        <p:cTn id="36" dur="1" fill="hold">
                                          <p:stCondLst>
                                            <p:cond delay="499"/>
                                          </p:stCondLst>
                                        </p:cTn>
                                        <p:tgtEl>
                                          <p:spTgt spid="5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left)">
                                      <p:cBhvr>
                                        <p:cTn id="41" dur="250"/>
                                        <p:tgtEl>
                                          <p:spTgt spid="5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52"/>
                                        </p:tgtEl>
                                      </p:cBhvr>
                                    </p:animEffect>
                                    <p:set>
                                      <p:cBhvr>
                                        <p:cTn id="46" dur="1" fill="hold">
                                          <p:stCondLst>
                                            <p:cond delay="499"/>
                                          </p:stCondLst>
                                        </p:cTn>
                                        <p:tgtEl>
                                          <p:spTgt spid="5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25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51"/>
                                        </p:tgtEl>
                                      </p:cBhvr>
                                    </p:animEffect>
                                    <p:set>
                                      <p:cBhvr>
                                        <p:cTn id="56" dur="1" fill="hold">
                                          <p:stCondLst>
                                            <p:cond delay="499"/>
                                          </p:stCondLst>
                                        </p:cTn>
                                        <p:tgtEl>
                                          <p:spTgt spid="5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8" name="文本框 27"/>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3.2.4 </a:t>
            </a:r>
            <a:r>
              <a:rPr lang="zh-CN" altLang="en-US" sz="3200" b="1">
                <a:solidFill>
                  <a:srgbClr val="FC7603"/>
                </a:solidFill>
                <a:latin typeface="微软雅黑" panose="020B0503020204020204" charset="-122"/>
                <a:ea typeface="微软雅黑" panose="020B0503020204020204" charset="-122"/>
              </a:rPr>
              <a:t>外文文献</a:t>
            </a:r>
            <a:endParaRPr lang="zh-CN" altLang="en-US" sz="3200" b="1">
              <a:solidFill>
                <a:srgbClr val="FC7603"/>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rcRect l="293" t="959" r="873" b="59594"/>
          <a:stretch>
            <a:fillRect/>
          </a:stretch>
        </p:blipFill>
        <p:spPr>
          <a:xfrm>
            <a:off x="245745" y="1597025"/>
            <a:ext cx="11683365" cy="2819400"/>
          </a:xfrm>
          <a:prstGeom prst="rect">
            <a:avLst/>
          </a:prstGeom>
        </p:spPr>
      </p:pic>
      <p:sp>
        <p:nvSpPr>
          <p:cNvPr id="6" name="矩形 5"/>
          <p:cNvSpPr/>
          <p:nvPr/>
        </p:nvSpPr>
        <p:spPr>
          <a:xfrm>
            <a:off x="5613400" y="1661160"/>
            <a:ext cx="803910" cy="31305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a:srcRect t="758" r="672"/>
          <a:stretch>
            <a:fillRect/>
          </a:stretch>
        </p:blipFill>
        <p:spPr>
          <a:xfrm>
            <a:off x="883920" y="1318895"/>
            <a:ext cx="10424795" cy="5567045"/>
          </a:xfrm>
          <a:prstGeom prst="rect">
            <a:avLst/>
          </a:prstGeom>
        </p:spPr>
      </p:pic>
      <p:sp>
        <p:nvSpPr>
          <p:cNvPr id="9" name="矩形 8"/>
          <p:cNvSpPr/>
          <p:nvPr/>
        </p:nvSpPr>
        <p:spPr>
          <a:xfrm flipV="1">
            <a:off x="975995" y="3854450"/>
            <a:ext cx="2510790" cy="7899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rcRect l="450" t="1959" b="11938"/>
          <a:stretch>
            <a:fillRect/>
          </a:stretch>
        </p:blipFill>
        <p:spPr>
          <a:xfrm>
            <a:off x="1393825" y="805815"/>
            <a:ext cx="9404985" cy="6224270"/>
          </a:xfrm>
          <a:prstGeom prst="rect">
            <a:avLst/>
          </a:prstGeom>
        </p:spPr>
      </p:pic>
      <p:sp>
        <p:nvSpPr>
          <p:cNvPr id="12" name="文本框 11"/>
          <p:cNvSpPr txBox="1"/>
          <p:nvPr/>
        </p:nvSpPr>
        <p:spPr>
          <a:xfrm>
            <a:off x="2755900" y="1731010"/>
            <a:ext cx="6518275" cy="645160"/>
          </a:xfrm>
          <a:prstGeom prst="rect">
            <a:avLst/>
          </a:prstGeom>
          <a:solidFill>
            <a:srgbClr val="FBE5D6"/>
          </a:solidFill>
          <a:ln w="25400">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lvl="0" indent="0" algn="ctr">
              <a:lnSpc>
                <a:spcPct val="150000"/>
              </a:lnSpc>
              <a:spcBef>
                <a:spcPct val="0"/>
              </a:spcBef>
              <a:buNone/>
            </a:pPr>
            <a:r>
              <a:rPr lang="zh-CN" altLang="en-US" sz="2400" b="1" dirty="0">
                <a:solidFill>
                  <a:srgbClr val="FF0000"/>
                </a:solidFill>
                <a:latin typeface="微软雅黑" panose="020B0503020204020204" charset="-122"/>
                <a:ea typeface="微软雅黑" panose="020B0503020204020204" charset="-122"/>
                <a:sym typeface="+mn-ea"/>
              </a:rPr>
              <a:t>外文合作数据库</a:t>
            </a:r>
            <a:r>
              <a:rPr lang="en-US" altLang="zh-CN" sz="2400" b="1" dirty="0">
                <a:solidFill>
                  <a:srgbClr val="FF0000"/>
                </a:solidFill>
                <a:latin typeface="微软雅黑" panose="020B0503020204020204" charset="-122"/>
                <a:ea typeface="微软雅黑" panose="020B0503020204020204" charset="-122"/>
                <a:sym typeface="+mn-ea"/>
              </a:rPr>
              <a:t>-</a:t>
            </a:r>
            <a:r>
              <a:rPr lang="en-US" altLang="x-none" sz="2400" b="1" dirty="0">
                <a:solidFill>
                  <a:srgbClr val="FF0000"/>
                </a:solidFill>
                <a:latin typeface="微软雅黑" panose="020B0503020204020204" charset="-122"/>
                <a:ea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sym typeface="+mn-ea"/>
              </a:rPr>
              <a:t>跨国界遴选同步信息资源</a:t>
            </a:r>
            <a:endParaRPr lang="zh-CN" altLang="en-US" sz="2400" b="1" dirty="0">
              <a:solidFill>
                <a:srgbClr val="FF0000"/>
              </a:solidFill>
              <a:latin typeface="微软雅黑" panose="020B0503020204020204" charset="-122"/>
              <a:ea typeface="微软雅黑" panose="020B0503020204020204" charset="-122"/>
              <a:sym typeface="+mn-ea"/>
            </a:endParaRPr>
          </a:p>
        </p:txBody>
      </p:sp>
      <p:sp>
        <p:nvSpPr>
          <p:cNvPr id="2" name="文本框 1"/>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ppt_x</p:attrName>
                                        </p:attrNameLst>
                                      </p:cBhvr>
                                      <p:tavLst>
                                        <p:tav tm="0">
                                          <p:val>
                                            <p:strVal val="#ppt_x-.2"/>
                                          </p:val>
                                        </p:tav>
                                        <p:tav tm="100000">
                                          <p:val>
                                            <p:strVal val="#ppt_x"/>
                                          </p:val>
                                        </p:tav>
                                      </p:tavLst>
                                    </p:anim>
                                    <p:anim calcmode="lin" valueType="num">
                                      <p:cBhvr>
                                        <p:cTn id="3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ppt_x</p:attrName>
                                        </p:attrNameLst>
                                      </p:cBhvr>
                                      <p:tavLst>
                                        <p:tav tm="0">
                                          <p:val>
                                            <p:strVal val="#ppt_x-#ppt_w*1.125000"/>
                                          </p:val>
                                        </p:tav>
                                        <p:tav tm="100000">
                                          <p:val>
                                            <p:strVal val="#ppt_x"/>
                                          </p:val>
                                        </p:tav>
                                      </p:tavLst>
                                    </p:anim>
                                    <p:animEffect transition="in" filter="wipe(righ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8" name="文本框 27"/>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3.2.5 </a:t>
            </a:r>
            <a:r>
              <a:rPr lang="zh-CN" altLang="en-US" sz="3200" b="1">
                <a:solidFill>
                  <a:srgbClr val="FC7603"/>
                </a:solidFill>
                <a:latin typeface="微软雅黑" panose="020B0503020204020204" charset="-122"/>
                <a:ea typeface="微软雅黑" panose="020B0503020204020204" charset="-122"/>
              </a:rPr>
              <a:t>更多资源</a:t>
            </a:r>
            <a:endParaRPr lang="zh-CN" altLang="en-US" sz="3200" b="1">
              <a:solidFill>
                <a:srgbClr val="FC7603"/>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rcRect l="5782" r="1134" b="63865"/>
          <a:stretch>
            <a:fillRect/>
          </a:stretch>
        </p:blipFill>
        <p:spPr>
          <a:xfrm>
            <a:off x="154940" y="1940560"/>
            <a:ext cx="11865610" cy="2256155"/>
          </a:xfrm>
          <a:prstGeom prst="rect">
            <a:avLst/>
          </a:prstGeom>
        </p:spPr>
      </p:pic>
      <p:sp>
        <p:nvSpPr>
          <p:cNvPr id="6" name="矩形 5"/>
          <p:cNvSpPr/>
          <p:nvPr/>
        </p:nvSpPr>
        <p:spPr>
          <a:xfrm>
            <a:off x="10635615" y="2324735"/>
            <a:ext cx="1115060" cy="3416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2"/>
          <a:srcRect l="2448" t="1296" r="616"/>
          <a:stretch>
            <a:fillRect/>
          </a:stretch>
        </p:blipFill>
        <p:spPr>
          <a:xfrm>
            <a:off x="493395" y="1381760"/>
            <a:ext cx="11188700" cy="5416550"/>
          </a:xfrm>
          <a:prstGeom prst="rect">
            <a:avLst/>
          </a:prstGeom>
        </p:spPr>
      </p:pic>
      <p:sp>
        <p:nvSpPr>
          <p:cNvPr id="9" name="矩形 8"/>
          <p:cNvSpPr/>
          <p:nvPr/>
        </p:nvSpPr>
        <p:spPr>
          <a:xfrm>
            <a:off x="9404985" y="1388745"/>
            <a:ext cx="677545" cy="44005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120900" y="1856740"/>
            <a:ext cx="7960995" cy="318325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amond(in)">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animBg="1"/>
      <p:bldP spid="10"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MH_Other_1"/>
          <p:cNvSpPr/>
          <p:nvPr/>
        </p:nvSpPr>
        <p:spPr>
          <a:xfrm>
            <a:off x="2334684" y="1388533"/>
            <a:ext cx="946149" cy="814917"/>
          </a:xfrm>
          <a:prstGeom prst="triangle">
            <a:avLst>
              <a:gd name="adj" fmla="val 50000"/>
            </a:avLst>
          </a:prstGeom>
          <a:solidFill>
            <a:schemeClr val="accent2">
              <a:lumMod val="60000"/>
              <a:lumOff val="40000"/>
              <a:alpha val="60000"/>
            </a:schemeClr>
          </a:solidFill>
          <a:ln w="9525">
            <a:noFill/>
          </a:ln>
        </p:spPr>
        <p:txBody>
          <a:bodyPr vert="horz" wrap="square" anchor="ctr"/>
          <a:lstStyle/>
          <a:p>
            <a:pPr lvl="0" algn="ctr" eaLnBrk="1" hangingPunct="1"/>
            <a:endParaRPr lang="zh-CN" altLang="en-US" sz="2400" dirty="0">
              <a:solidFill>
                <a:srgbClr val="5F5F5F"/>
              </a:solidFill>
              <a:latin typeface="Arial" panose="020B0604020202020204" charset="-116"/>
              <a:ea typeface="幼圆" panose="02010509060101010101" pitchFamily="1" charset="-122"/>
            </a:endParaRPr>
          </a:p>
        </p:txBody>
      </p:sp>
      <p:sp>
        <p:nvSpPr>
          <p:cNvPr id="130052" name="MH_Other_2"/>
          <p:cNvSpPr/>
          <p:nvPr/>
        </p:nvSpPr>
        <p:spPr>
          <a:xfrm>
            <a:off x="2806700" y="1388533"/>
            <a:ext cx="946151" cy="814917"/>
          </a:xfrm>
          <a:prstGeom prst="triangle">
            <a:avLst>
              <a:gd name="adj" fmla="val 50000"/>
            </a:avLst>
          </a:prstGeom>
          <a:solidFill>
            <a:schemeClr val="accent2">
              <a:lumMod val="40000"/>
              <a:lumOff val="60000"/>
              <a:alpha val="60000"/>
            </a:schemeClr>
          </a:solidFill>
          <a:ln w="9525">
            <a:noFill/>
          </a:ln>
        </p:spPr>
        <p:txBody>
          <a:bodyPr vert="horz" wrap="square" anchor="ctr"/>
          <a:lstStyle/>
          <a:p>
            <a:pPr lvl="0" algn="ctr" eaLnBrk="1" hangingPunct="1"/>
            <a:endParaRPr lang="zh-CN" altLang="en-US" sz="2400" dirty="0">
              <a:solidFill>
                <a:srgbClr val="5F5F5F"/>
              </a:solidFill>
              <a:latin typeface="Arial" panose="020B0604020202020204" charset="-116"/>
              <a:ea typeface="幼圆" panose="02010509060101010101" pitchFamily="1" charset="-122"/>
            </a:endParaRPr>
          </a:p>
        </p:txBody>
      </p:sp>
      <p:sp>
        <p:nvSpPr>
          <p:cNvPr id="130053" name="MH_Other_5"/>
          <p:cNvSpPr/>
          <p:nvPr/>
        </p:nvSpPr>
        <p:spPr>
          <a:xfrm>
            <a:off x="2334684" y="2203451"/>
            <a:ext cx="7399867" cy="61383"/>
          </a:xfrm>
          <a:prstGeom prst="rect">
            <a:avLst/>
          </a:prstGeom>
          <a:solidFill>
            <a:schemeClr val="accent2">
              <a:lumMod val="40000"/>
              <a:lumOff val="60000"/>
            </a:schemeClr>
          </a:solidFill>
          <a:ln w="9525">
            <a:noFill/>
          </a:ln>
        </p:spPr>
        <p:txBody>
          <a:bodyPr vert="horz" wrap="square" anchor="ctr"/>
          <a:lstStyle/>
          <a:p>
            <a:pPr lvl="0" algn="ctr" eaLnBrk="1" hangingPunct="1"/>
            <a:endParaRPr lang="zh-CN" altLang="en-US" sz="2400" dirty="0">
              <a:solidFill>
                <a:srgbClr val="FFFFFF"/>
              </a:solidFill>
              <a:latin typeface="Arial" panose="020B0604020202020204" charset="-116"/>
              <a:ea typeface="宋体" panose="02010600030101010101" pitchFamily="2" charset="-122"/>
            </a:endParaRPr>
          </a:p>
        </p:txBody>
      </p:sp>
      <p:sp>
        <p:nvSpPr>
          <p:cNvPr id="130054" name="MH_Other_6"/>
          <p:cNvSpPr/>
          <p:nvPr/>
        </p:nvSpPr>
        <p:spPr>
          <a:xfrm>
            <a:off x="2334684" y="5015231"/>
            <a:ext cx="7399867" cy="61383"/>
          </a:xfrm>
          <a:prstGeom prst="rect">
            <a:avLst/>
          </a:prstGeom>
          <a:solidFill>
            <a:schemeClr val="accent2">
              <a:lumMod val="40000"/>
              <a:lumOff val="60000"/>
            </a:schemeClr>
          </a:solidFill>
          <a:ln w="9525">
            <a:noFill/>
          </a:ln>
        </p:spPr>
        <p:txBody>
          <a:bodyPr vert="horz" wrap="square" anchor="ctr"/>
          <a:lstStyle/>
          <a:p>
            <a:pPr lvl="0" algn="ctr" eaLnBrk="1" hangingPunct="1"/>
            <a:endParaRPr lang="zh-CN" altLang="en-US" sz="2400" dirty="0">
              <a:solidFill>
                <a:srgbClr val="FFFFFF"/>
              </a:solidFill>
              <a:latin typeface="Arial" panose="020B0604020202020204" charset="-116"/>
              <a:ea typeface="宋体" panose="02010600030101010101" pitchFamily="2" charset="-122"/>
            </a:endParaRPr>
          </a:p>
        </p:txBody>
      </p:sp>
      <p:sp>
        <p:nvSpPr>
          <p:cNvPr id="130055" name="MH_Desc_1"/>
          <p:cNvSpPr/>
          <p:nvPr/>
        </p:nvSpPr>
        <p:spPr>
          <a:xfrm>
            <a:off x="2362835" y="2767965"/>
            <a:ext cx="7466330" cy="2836545"/>
          </a:xfrm>
          <a:prstGeom prst="roundRect">
            <a:avLst>
              <a:gd name="adj" fmla="val 6380"/>
            </a:avLst>
          </a:prstGeom>
          <a:noFill/>
          <a:ln w="9525">
            <a:noFill/>
          </a:ln>
        </p:spPr>
        <p:txBody>
          <a:bodyPr vert="horz" wrap="square" anchor="ctr"/>
          <a:lstStyle/>
          <a:p>
            <a:pPr lvl="0" algn="just" eaLnBrk="1" hangingPunct="1">
              <a:lnSpc>
                <a:spcPct val="150000"/>
              </a:lnSpc>
            </a:pPr>
            <a:endParaRPr lang="zh-CN" altLang="en-US" sz="2000"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2000"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80000"/>
              </a:lnSpc>
            </a:pPr>
            <a:r>
              <a:rPr lang="zh-CN" altLang="en-US" sz="2000" b="1" dirty="0">
                <a:solidFill>
                  <a:schemeClr val="tx1">
                    <a:lumMod val="75000"/>
                  </a:schemeClr>
                </a:solidFill>
                <a:latin typeface="微软雅黑" panose="020B0503020204020204" charset="-122"/>
                <a:ea typeface="微软雅黑" panose="020B0503020204020204" charset="-122"/>
              </a:rPr>
              <a:t>       </a:t>
            </a:r>
            <a:r>
              <a:rPr lang="zh-CN" altLang="en-US" sz="2400" b="1" dirty="0">
                <a:solidFill>
                  <a:schemeClr val="tx1">
                    <a:lumMod val="75000"/>
                  </a:schemeClr>
                </a:solidFill>
                <a:latin typeface="微软雅黑" panose="020B0503020204020204" charset="-122"/>
                <a:ea typeface="微软雅黑" panose="020B0503020204020204" charset="-122"/>
              </a:rPr>
              <a:t>研究过程中，通过</a:t>
            </a:r>
            <a:r>
              <a:rPr lang="zh-CN" altLang="en-US" sz="2400" b="1" dirty="0">
                <a:solidFill>
                  <a:srgbClr val="FF0000"/>
                </a:solidFill>
                <a:latin typeface="微软雅黑" panose="020B0503020204020204" charset="-122"/>
                <a:ea typeface="微软雅黑" panose="020B0503020204020204" charset="-122"/>
              </a:rPr>
              <a:t>期刊、博硕、会议、报纸、年鉴、统计数据、外文</a:t>
            </a:r>
            <a:r>
              <a:rPr lang="zh-CN" altLang="en-US" sz="2400" b="1" dirty="0">
                <a:solidFill>
                  <a:schemeClr val="tx1">
                    <a:lumMod val="75000"/>
                  </a:schemeClr>
                </a:solidFill>
                <a:latin typeface="微软雅黑" panose="020B0503020204020204" charset="-122"/>
                <a:ea typeface="微软雅黑" panose="020B0503020204020204" charset="-122"/>
              </a:rPr>
              <a:t>等多种数据库有针对性的获取研究所需数据资料，确保获取资源的准确性和全面性。</a:t>
            </a:r>
            <a:endParaRPr lang="zh-CN" altLang="en-US" sz="2400"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2400"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2400"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2000"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2000"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2000" b="1" dirty="0">
              <a:latin typeface="微软雅黑" panose="020B0503020204020204" charset="-122"/>
              <a:ea typeface="微软雅黑" panose="020B0503020204020204" charset="-122"/>
            </a:endParaRPr>
          </a:p>
        </p:txBody>
      </p:sp>
      <p:sp>
        <p:nvSpPr>
          <p:cNvPr id="53250" name="MH_PageTitle"/>
          <p:cNvSpPr>
            <a:spLocks noGrp="1"/>
          </p:cNvSpPr>
          <p:nvPr>
            <p:ph type="title"/>
          </p:nvPr>
        </p:nvSpPr>
        <p:spPr>
          <a:xfrm>
            <a:off x="4658995" y="0"/>
            <a:ext cx="2750820" cy="932815"/>
          </a:xfrm>
        </p:spPr>
        <p:txBody>
          <a:bodyPr vert="horz" wrap="square" anchor="ctr">
            <a:normAutofit/>
          </a:bodyPr>
          <a:lstStyle/>
          <a:p>
            <a:pPr lvl="0" algn="ctr" eaLnBrk="1" hangingPunct="1"/>
            <a:r>
              <a:rPr lang="zh-CN" altLang="en-US" sz="4400" b="1" dirty="0">
                <a:solidFill>
                  <a:schemeClr val="bg1"/>
                </a:solidFill>
                <a:latin typeface="微软雅黑" panose="020B0503020204020204" charset="-122"/>
                <a:ea typeface="微软雅黑" panose="020B0503020204020204" charset="-122"/>
              </a:rPr>
              <a:t>研究小结</a:t>
            </a:r>
            <a:r>
              <a:rPr lang="en-US" altLang="x-none" sz="4400" b="1" dirty="0">
                <a:solidFill>
                  <a:schemeClr val="bg1"/>
                </a:solidFill>
                <a:latin typeface="微软雅黑" panose="020B0503020204020204" charset="-122"/>
                <a:ea typeface="微软雅黑" panose="020B0503020204020204" charset="-122"/>
              </a:rPr>
              <a:t> </a:t>
            </a:r>
            <a:endParaRPr lang="en-US" altLang="x-none" sz="4400" b="1" dirty="0">
              <a:solidFill>
                <a:schemeClr val="bg1"/>
              </a:solidFill>
              <a:latin typeface="微软雅黑" panose="020B0503020204020204" charset="-122"/>
              <a:ea typeface="微软雅黑" panose="020B0503020204020204" charset="-122"/>
            </a:endParaRPr>
          </a:p>
        </p:txBody>
      </p:sp>
      <p:sp>
        <p:nvSpPr>
          <p:cNvPr id="53253" name="MH_Other_3"/>
          <p:cNvSpPr/>
          <p:nvPr/>
        </p:nvSpPr>
        <p:spPr>
          <a:xfrm flipV="1">
            <a:off x="8341784" y="5071111"/>
            <a:ext cx="946149" cy="814916"/>
          </a:xfrm>
          <a:prstGeom prst="triangle">
            <a:avLst>
              <a:gd name="adj" fmla="val 50000"/>
            </a:avLst>
          </a:prstGeom>
          <a:solidFill>
            <a:schemeClr val="accent2">
              <a:lumMod val="40000"/>
              <a:lumOff val="60000"/>
              <a:alpha val="59999"/>
            </a:schemeClr>
          </a:solidFill>
          <a:ln w="9525">
            <a:noFill/>
          </a:ln>
        </p:spPr>
        <p:txBody>
          <a:bodyPr anchor="ctr"/>
          <a:lstStyle/>
          <a:p>
            <a:pPr lvl="0" algn="ctr" eaLnBrk="1" hangingPunct="1"/>
            <a:endParaRPr lang="zh-CN" altLang="en-US" sz="2400" dirty="0">
              <a:solidFill>
                <a:srgbClr val="5F5F5F"/>
              </a:solidFill>
              <a:latin typeface="Arial" panose="020B0604020202020204" charset="-116"/>
              <a:ea typeface="幼圆" panose="02010509060101010101" pitchFamily="1" charset="-122"/>
            </a:endParaRPr>
          </a:p>
        </p:txBody>
      </p:sp>
      <p:sp>
        <p:nvSpPr>
          <p:cNvPr id="53254" name="MH_Other_4"/>
          <p:cNvSpPr/>
          <p:nvPr/>
        </p:nvSpPr>
        <p:spPr>
          <a:xfrm flipV="1">
            <a:off x="8813800" y="5071111"/>
            <a:ext cx="946151" cy="814916"/>
          </a:xfrm>
          <a:prstGeom prst="triangle">
            <a:avLst>
              <a:gd name="adj" fmla="val 50000"/>
            </a:avLst>
          </a:prstGeom>
          <a:solidFill>
            <a:schemeClr val="accent2">
              <a:lumMod val="40000"/>
              <a:lumOff val="60000"/>
              <a:alpha val="59999"/>
            </a:schemeClr>
          </a:solidFill>
          <a:ln w="9525">
            <a:noFill/>
          </a:ln>
        </p:spPr>
        <p:txBody>
          <a:bodyPr anchor="ctr"/>
          <a:lstStyle/>
          <a:p>
            <a:pPr lvl="0" algn="ctr" eaLnBrk="1" hangingPunct="1"/>
            <a:endParaRPr lang="zh-CN" altLang="en-US" sz="2400" dirty="0">
              <a:solidFill>
                <a:srgbClr val="5F5F5F"/>
              </a:solidFill>
              <a:latin typeface="Arial" panose="020B0604020202020204" charset="-116"/>
              <a:ea typeface="幼圆" panose="02010509060101010101" pitchFamily="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767840" y="3493135"/>
            <a:ext cx="8639810" cy="0"/>
          </a:xfrm>
          <a:prstGeom prst="line">
            <a:avLst/>
          </a:prstGeom>
          <a:ln>
            <a:solidFill>
              <a:srgbClr val="4C4B50"/>
            </a:solidFill>
          </a:ln>
          <a:effectLst/>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242060" y="1741805"/>
            <a:ext cx="9669780" cy="3528695"/>
            <a:chOff x="1956" y="2743"/>
            <a:chExt cx="15228" cy="5557"/>
          </a:xfrm>
        </p:grpSpPr>
        <p:sp>
          <p:nvSpPr>
            <p:cNvPr id="10" name="椭圆 9"/>
            <p:cNvSpPr/>
            <p:nvPr/>
          </p:nvSpPr>
          <p:spPr>
            <a:xfrm>
              <a:off x="2757" y="528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67" y="528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1568" y="527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995" y="527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956" y="3858"/>
              <a:ext cx="1988" cy="4443"/>
              <a:chOff x="1956" y="3858"/>
              <a:chExt cx="1988" cy="4443"/>
            </a:xfrm>
          </p:grpSpPr>
          <p:sp>
            <p:nvSpPr>
              <p:cNvPr id="20" name="泪滴形 19"/>
              <p:cNvSpPr/>
              <p:nvPr/>
            </p:nvSpPr>
            <p:spPr>
              <a:xfrm rot="13535338" flipV="1">
                <a:off x="1956" y="6351"/>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002" y="3858"/>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选 题</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5" name="文本框 4"/>
              <p:cNvSpPr txBox="1"/>
              <p:nvPr/>
            </p:nvSpPr>
            <p:spPr>
              <a:xfrm>
                <a:off x="2565" y="6818"/>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1</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6402" y="2743"/>
              <a:ext cx="1954" cy="4220"/>
              <a:chOff x="6402" y="2743"/>
              <a:chExt cx="1954" cy="4220"/>
            </a:xfrm>
          </p:grpSpPr>
          <p:sp>
            <p:nvSpPr>
              <p:cNvPr id="14" name="泪滴形 13"/>
              <p:cNvSpPr/>
              <p:nvPr/>
            </p:nvSpPr>
            <p:spPr>
              <a:xfrm rot="8064662">
                <a:off x="6402" y="2743"/>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414" y="5947"/>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研 究</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6" name="文本框 5"/>
              <p:cNvSpPr txBox="1"/>
              <p:nvPr/>
            </p:nvSpPr>
            <p:spPr>
              <a:xfrm>
                <a:off x="7019" y="3209"/>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2</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21" name="组合 20"/>
            <p:cNvGrpSpPr/>
            <p:nvPr/>
          </p:nvGrpSpPr>
          <p:grpSpPr>
            <a:xfrm>
              <a:off x="15216" y="2743"/>
              <a:ext cx="1968" cy="4220"/>
              <a:chOff x="15216" y="2743"/>
              <a:chExt cx="1968" cy="4220"/>
            </a:xfrm>
          </p:grpSpPr>
          <p:sp>
            <p:nvSpPr>
              <p:cNvPr id="16" name="泪滴形 15"/>
              <p:cNvSpPr/>
              <p:nvPr/>
            </p:nvSpPr>
            <p:spPr>
              <a:xfrm rot="8064662">
                <a:off x="15216" y="2743"/>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242" y="5947"/>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投 稿</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7" name="文本框 6"/>
              <p:cNvSpPr txBox="1"/>
              <p:nvPr/>
            </p:nvSpPr>
            <p:spPr>
              <a:xfrm>
                <a:off x="15824" y="3209"/>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4</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19" name="组合 18"/>
            <p:cNvGrpSpPr/>
            <p:nvPr/>
          </p:nvGrpSpPr>
          <p:grpSpPr>
            <a:xfrm>
              <a:off x="10811" y="3858"/>
              <a:ext cx="1950" cy="4443"/>
              <a:chOff x="10811" y="3858"/>
              <a:chExt cx="1950" cy="4443"/>
            </a:xfrm>
          </p:grpSpPr>
          <p:sp>
            <p:nvSpPr>
              <p:cNvPr id="18" name="泪滴形 17"/>
              <p:cNvSpPr/>
              <p:nvPr/>
            </p:nvSpPr>
            <p:spPr>
              <a:xfrm rot="13535338" flipV="1">
                <a:off x="10811" y="6351"/>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0814" y="3858"/>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写 作</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8" name="文本框 7"/>
              <p:cNvSpPr txBox="1"/>
              <p:nvPr/>
            </p:nvSpPr>
            <p:spPr>
              <a:xfrm>
                <a:off x="11419" y="6817"/>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3</a:t>
                </a:r>
                <a:endParaRPr lang="en-US" altLang="zh-CN" sz="3600" b="1" dirty="0" smtClean="0">
                  <a:solidFill>
                    <a:schemeClr val="bg1"/>
                  </a:solidFill>
                  <a:latin typeface="微软雅黑" panose="020B0503020204020204" charset="-122"/>
                  <a:ea typeface="微软雅黑" panose="020B0503020204020204" charset="-122"/>
                </a:endParaRPr>
              </a:p>
            </p:txBody>
          </p:sp>
        </p:grpSp>
      </p:grpSp>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2" name="文本框 21"/>
          <p:cNvSpPr txBox="1"/>
          <p:nvPr/>
        </p:nvSpPr>
        <p:spPr>
          <a:xfrm>
            <a:off x="6867525" y="2463800"/>
            <a:ext cx="1233170" cy="645160"/>
          </a:xfrm>
          <a:prstGeom prst="rect">
            <a:avLst/>
          </a:prstGeom>
          <a:noFill/>
          <a:effectLst/>
        </p:spPr>
        <p:txBody>
          <a:bodyPr wrap="none" rtlCol="0">
            <a:spAutoFit/>
          </a:bodyPr>
          <a:lstStyle/>
          <a:p>
            <a:r>
              <a:rPr lang="zh-CN" altLang="en-US" sz="3600" b="1" dirty="0" smtClean="0">
                <a:solidFill>
                  <a:srgbClr val="FC7603"/>
                </a:solidFill>
                <a:latin typeface="微软雅黑" panose="020B0503020204020204" charset="-122"/>
                <a:ea typeface="微软雅黑" panose="020B0503020204020204" charset="-122"/>
              </a:rPr>
              <a:t>写 作</a:t>
            </a:r>
            <a:endParaRPr lang="zh-CN" altLang="en-US" sz="3600" b="1" dirty="0" smtClean="0">
              <a:solidFill>
                <a:srgbClr val="FC7603"/>
              </a:solidFill>
              <a:latin typeface="微软雅黑" panose="020B0503020204020204" charset="-122"/>
              <a:ea typeface="微软雅黑" panose="020B0503020204020204" charset="-122"/>
            </a:endParaRPr>
          </a:p>
        </p:txBody>
      </p:sp>
      <p:sp>
        <p:nvSpPr>
          <p:cNvPr id="23" name="文本框 22"/>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14605"/>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2" name="图片 1"/>
          <p:cNvPicPr>
            <a:picLocks noChangeAspect="1"/>
          </p:cNvPicPr>
          <p:nvPr/>
        </p:nvPicPr>
        <p:blipFill>
          <a:blip r:embed="rId1"/>
          <a:stretch>
            <a:fillRect/>
          </a:stretch>
        </p:blipFill>
        <p:spPr>
          <a:xfrm>
            <a:off x="82550" y="1268095"/>
            <a:ext cx="12002135" cy="5607050"/>
          </a:xfrm>
          <a:prstGeom prst="rect">
            <a:avLst/>
          </a:prstGeom>
        </p:spPr>
      </p:pic>
      <p:sp>
        <p:nvSpPr>
          <p:cNvPr id="17" name="文本框 16"/>
          <p:cNvSpPr txBox="1"/>
          <p:nvPr/>
        </p:nvSpPr>
        <p:spPr>
          <a:xfrm>
            <a:off x="1464310" y="72136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3.3.1 </a:t>
            </a:r>
            <a:r>
              <a:rPr lang="zh-CN" altLang="en-US" sz="3200" b="1">
                <a:solidFill>
                  <a:srgbClr val="FC7603"/>
                </a:solidFill>
                <a:latin typeface="微软雅黑" panose="020B0503020204020204" charset="-122"/>
                <a:ea typeface="微软雅黑" panose="020B0503020204020204" charset="-122"/>
              </a:rPr>
              <a:t>研学平台</a:t>
            </a:r>
            <a:r>
              <a:rPr lang="en-US" altLang="zh-CN" sz="3200">
                <a:solidFill>
                  <a:srgbClr val="0070C0"/>
                </a:solidFill>
                <a:latin typeface="微软雅黑" panose="020B0503020204020204" charset="-122"/>
                <a:ea typeface="微软雅黑" panose="020B0503020204020204" charset="-122"/>
              </a:rPr>
              <a:t>--</a:t>
            </a:r>
            <a:r>
              <a:rPr lang="zh-CN" altLang="en-US" sz="3200">
                <a:solidFill>
                  <a:srgbClr val="0070C0"/>
                </a:solidFill>
                <a:latin typeface="微软雅黑" panose="020B0503020204020204" charset="-122"/>
                <a:ea typeface="微软雅黑" panose="020B0503020204020204" charset="-122"/>
              </a:rPr>
              <a:t>阅读、写作利器</a:t>
            </a:r>
            <a:endParaRPr lang="zh-CN" altLang="en-US" sz="3200">
              <a:solidFill>
                <a:srgbClr val="0070C0"/>
              </a:solidFill>
              <a:latin typeface="微软雅黑" panose="020B0503020204020204" charset="-122"/>
              <a:ea typeface="微软雅黑" panose="020B0503020204020204" charset="-122"/>
            </a:endParaRPr>
          </a:p>
        </p:txBody>
      </p:sp>
      <p:sp>
        <p:nvSpPr>
          <p:cNvPr id="4" name="文本框 3"/>
          <p:cNvSpPr txBox="1"/>
          <p:nvPr/>
        </p:nvSpPr>
        <p:spPr>
          <a:xfrm>
            <a:off x="7767954" y="721360"/>
            <a:ext cx="3471545" cy="583565"/>
          </a:xfrm>
          <a:prstGeom prst="rect">
            <a:avLst/>
          </a:prstGeom>
          <a:noFill/>
        </p:spPr>
        <p:txBody>
          <a:bodyPr wrap="square" rtlCol="0">
            <a:spAutoFit/>
          </a:bodyPr>
          <a:lstStyle/>
          <a:p>
            <a:pPr algn="ctr"/>
            <a:r>
              <a:rPr lang="en-US" sz="3200" b="1" dirty="0">
                <a:solidFill>
                  <a:srgbClr val="FF0000"/>
                </a:solidFill>
                <a:latin typeface="微软雅黑" panose="020B0503020204020204" charset="-122"/>
                <a:ea typeface="微软雅黑" panose="020B0503020204020204" charset="-122"/>
              </a:rPr>
              <a:t>( x.cnki.net )</a:t>
            </a:r>
            <a:endParaRPr lang="en-US" sz="3200" b="1" dirty="0">
              <a:solidFill>
                <a:srgbClr val="FF0000"/>
              </a:solidFill>
              <a:latin typeface="微软雅黑" panose="020B0503020204020204" charset="-122"/>
              <a:ea typeface="微软雅黑" panose="020B0503020204020204" charset="-122"/>
            </a:endParaRPr>
          </a:p>
        </p:txBody>
      </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14605"/>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7" name="文本框 16"/>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3.3.2 </a:t>
            </a:r>
            <a:r>
              <a:rPr lang="zh-CN" altLang="en-US" sz="3200" b="1">
                <a:solidFill>
                  <a:srgbClr val="FC7603"/>
                </a:solidFill>
                <a:latin typeface="微软雅黑" panose="020B0503020204020204" charset="-122"/>
                <a:ea typeface="微软雅黑" panose="020B0503020204020204" charset="-122"/>
              </a:rPr>
              <a:t>翻译助手</a:t>
            </a:r>
            <a:endParaRPr lang="zh-CN" altLang="en-US" sz="3200" b="1">
              <a:solidFill>
                <a:srgbClr val="FC7603"/>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262890" y="1416685"/>
            <a:ext cx="11647805" cy="5304790"/>
          </a:xfrm>
          <a:prstGeom prst="rect">
            <a:avLst/>
          </a:prstGeom>
        </p:spPr>
      </p:pic>
      <p:pic>
        <p:nvPicPr>
          <p:cNvPr id="4" name="图片 3"/>
          <p:cNvPicPr>
            <a:picLocks noChangeAspect="1"/>
          </p:cNvPicPr>
          <p:nvPr/>
        </p:nvPicPr>
        <p:blipFill>
          <a:blip r:embed="rId2"/>
          <a:stretch>
            <a:fillRect/>
          </a:stretch>
        </p:blipFill>
        <p:spPr>
          <a:xfrm>
            <a:off x="3613785" y="1942465"/>
            <a:ext cx="4947285" cy="4253865"/>
          </a:xfrm>
          <a:prstGeom prst="rect">
            <a:avLst/>
          </a:prstGeom>
        </p:spPr>
      </p:pic>
      <p:sp>
        <p:nvSpPr>
          <p:cNvPr id="6" name="矩形 5"/>
          <p:cNvSpPr/>
          <p:nvPr/>
        </p:nvSpPr>
        <p:spPr>
          <a:xfrm>
            <a:off x="6865620" y="4585970"/>
            <a:ext cx="1111885" cy="31559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srcRect l="4124" t="2523" r="1183" b="7343"/>
          <a:stretch>
            <a:fillRect/>
          </a:stretch>
        </p:blipFill>
        <p:spPr>
          <a:xfrm>
            <a:off x="2029460" y="1290955"/>
            <a:ext cx="8133080" cy="5557520"/>
          </a:xfrm>
          <a:prstGeom prst="rect">
            <a:avLst/>
          </a:prstGeom>
        </p:spPr>
      </p:pic>
      <p:grpSp>
        <p:nvGrpSpPr>
          <p:cNvPr id="16" name="组合 15"/>
          <p:cNvGrpSpPr/>
          <p:nvPr/>
        </p:nvGrpSpPr>
        <p:grpSpPr>
          <a:xfrm>
            <a:off x="1698625" y="1290955"/>
            <a:ext cx="8878570" cy="5551170"/>
            <a:chOff x="2675" y="2033"/>
            <a:chExt cx="13982" cy="8742"/>
          </a:xfrm>
        </p:grpSpPr>
        <p:grpSp>
          <p:nvGrpSpPr>
            <p:cNvPr id="10" name="组合 9"/>
            <p:cNvGrpSpPr/>
            <p:nvPr/>
          </p:nvGrpSpPr>
          <p:grpSpPr>
            <a:xfrm>
              <a:off x="2675" y="2033"/>
              <a:ext cx="13983" cy="8743"/>
              <a:chOff x="2675" y="1628"/>
              <a:chExt cx="14161" cy="9214"/>
            </a:xfrm>
          </p:grpSpPr>
          <p:pic>
            <p:nvPicPr>
              <p:cNvPr id="5" name="图片 4"/>
              <p:cNvPicPr>
                <a:picLocks noChangeAspect="1"/>
              </p:cNvPicPr>
              <p:nvPr/>
            </p:nvPicPr>
            <p:blipFill>
              <a:blip r:embed="rId4"/>
              <a:srcRect l="2156" t="2062" b="3426"/>
              <a:stretch>
                <a:fillRect/>
              </a:stretch>
            </p:blipFill>
            <p:spPr>
              <a:xfrm>
                <a:off x="2675" y="1628"/>
                <a:ext cx="14161" cy="9214"/>
              </a:xfrm>
              <a:prstGeom prst="rect">
                <a:avLst/>
              </a:prstGeom>
            </p:spPr>
          </p:pic>
          <p:sp>
            <p:nvSpPr>
              <p:cNvPr id="7" name="矩形 6"/>
              <p:cNvSpPr/>
              <p:nvPr/>
            </p:nvSpPr>
            <p:spPr>
              <a:xfrm>
                <a:off x="2675" y="4242"/>
                <a:ext cx="2325" cy="5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2675" y="6232"/>
              <a:ext cx="2296" cy="4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7" name="文本框 16"/>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3.3.3 </a:t>
            </a:r>
            <a:r>
              <a:rPr lang="zh-CN" altLang="en-US" sz="3200" b="1">
                <a:solidFill>
                  <a:srgbClr val="FC7603"/>
                </a:solidFill>
                <a:latin typeface="微软雅黑" panose="020B0503020204020204" charset="-122"/>
                <a:ea typeface="微软雅黑" panose="020B0503020204020204" charset="-122"/>
              </a:rPr>
              <a:t>工具书</a:t>
            </a:r>
            <a:endParaRPr lang="zh-CN" altLang="en-US" sz="3200" b="1">
              <a:solidFill>
                <a:srgbClr val="FC7603"/>
              </a:solidFill>
              <a:latin typeface="微软雅黑" panose="020B0503020204020204" charset="-122"/>
              <a:ea typeface="微软雅黑" panose="020B0503020204020204" charset="-122"/>
            </a:endParaRPr>
          </a:p>
        </p:txBody>
      </p:sp>
      <p:grpSp>
        <p:nvGrpSpPr>
          <p:cNvPr id="12" name="组合 11"/>
          <p:cNvGrpSpPr/>
          <p:nvPr/>
        </p:nvGrpSpPr>
        <p:grpSpPr>
          <a:xfrm>
            <a:off x="236855" y="2331085"/>
            <a:ext cx="11701780" cy="1798320"/>
            <a:chOff x="373" y="3671"/>
            <a:chExt cx="18428" cy="2832"/>
          </a:xfrm>
        </p:grpSpPr>
        <p:pic>
          <p:nvPicPr>
            <p:cNvPr id="2" name="图片 1"/>
            <p:cNvPicPr>
              <a:picLocks noChangeAspect="1"/>
            </p:cNvPicPr>
            <p:nvPr/>
          </p:nvPicPr>
          <p:blipFill>
            <a:blip r:embed="rId1"/>
            <a:srcRect l="527" r="2374"/>
            <a:stretch>
              <a:fillRect/>
            </a:stretch>
          </p:blipFill>
          <p:spPr>
            <a:xfrm>
              <a:off x="373" y="3671"/>
              <a:ext cx="18428" cy="2832"/>
            </a:xfrm>
            <a:prstGeom prst="rect">
              <a:avLst/>
            </a:prstGeom>
          </p:spPr>
        </p:pic>
        <p:sp>
          <p:nvSpPr>
            <p:cNvPr id="11" name="矩形 10"/>
            <p:cNvSpPr/>
            <p:nvPr/>
          </p:nvSpPr>
          <p:spPr>
            <a:xfrm>
              <a:off x="373" y="4844"/>
              <a:ext cx="1933" cy="486"/>
            </a:xfrm>
            <a:prstGeom prst="rect">
              <a:avLst/>
            </a:prstGeom>
            <a:noFill/>
            <a:ln w="31750">
              <a:solidFill>
                <a:srgbClr val="C91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869" y="4446"/>
              <a:ext cx="1933" cy="486"/>
            </a:xfrm>
            <a:prstGeom prst="rect">
              <a:avLst/>
            </a:prstGeom>
            <a:noFill/>
            <a:ln w="31750">
              <a:solidFill>
                <a:srgbClr val="C91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107" y="5605"/>
              <a:ext cx="1933" cy="486"/>
            </a:xfrm>
            <a:prstGeom prst="rect">
              <a:avLst/>
            </a:prstGeom>
            <a:noFill/>
            <a:ln w="31750">
              <a:solidFill>
                <a:srgbClr val="C91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p:cNvPicPr>
            <a:picLocks noChangeAspect="1"/>
          </p:cNvPicPr>
          <p:nvPr/>
        </p:nvPicPr>
        <p:blipFill>
          <a:blip r:embed="rId2"/>
          <a:srcRect b="5593"/>
          <a:stretch>
            <a:fillRect/>
          </a:stretch>
        </p:blipFill>
        <p:spPr>
          <a:xfrm>
            <a:off x="1835150" y="1313815"/>
            <a:ext cx="8521700" cy="5530215"/>
          </a:xfrm>
          <a:prstGeom prst="rect">
            <a:avLst/>
          </a:prstGeom>
        </p:spPr>
      </p:pic>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50825" y="2451100"/>
            <a:ext cx="11651615" cy="1954530"/>
            <a:chOff x="395" y="3860"/>
            <a:chExt cx="18349" cy="3078"/>
          </a:xfrm>
        </p:grpSpPr>
        <p:pic>
          <p:nvPicPr>
            <p:cNvPr id="4" name="图片 3"/>
            <p:cNvPicPr>
              <a:picLocks noChangeAspect="1"/>
            </p:cNvPicPr>
            <p:nvPr/>
          </p:nvPicPr>
          <p:blipFill>
            <a:blip r:embed="rId1"/>
            <a:srcRect l="1967" r="2362"/>
            <a:stretch>
              <a:fillRect/>
            </a:stretch>
          </p:blipFill>
          <p:spPr>
            <a:xfrm>
              <a:off x="428" y="3860"/>
              <a:ext cx="18316" cy="3078"/>
            </a:xfrm>
            <a:prstGeom prst="rect">
              <a:avLst/>
            </a:prstGeom>
          </p:spPr>
        </p:pic>
        <p:sp>
          <p:nvSpPr>
            <p:cNvPr id="11" name="矩形 10"/>
            <p:cNvSpPr/>
            <p:nvPr/>
          </p:nvSpPr>
          <p:spPr>
            <a:xfrm>
              <a:off x="395" y="5068"/>
              <a:ext cx="1933" cy="641"/>
            </a:xfrm>
            <a:prstGeom prst="rect">
              <a:avLst/>
            </a:prstGeom>
            <a:noFill/>
            <a:ln w="31750">
              <a:solidFill>
                <a:srgbClr val="C91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869" y="4670"/>
              <a:ext cx="1933" cy="641"/>
            </a:xfrm>
            <a:prstGeom prst="rect">
              <a:avLst/>
            </a:prstGeom>
            <a:noFill/>
            <a:ln w="31750">
              <a:solidFill>
                <a:srgbClr val="C91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801" y="5807"/>
              <a:ext cx="1933" cy="641"/>
            </a:xfrm>
            <a:prstGeom prst="rect">
              <a:avLst/>
            </a:prstGeom>
            <a:noFill/>
            <a:ln w="31750">
              <a:solidFill>
                <a:srgbClr val="C91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7" name="文本框 16"/>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3.3.4 </a:t>
            </a:r>
            <a:r>
              <a:rPr lang="zh-CN" altLang="en-US" sz="3200" b="1">
                <a:solidFill>
                  <a:srgbClr val="FC7603"/>
                </a:solidFill>
                <a:latin typeface="微软雅黑" panose="020B0503020204020204" charset="-122"/>
                <a:ea typeface="微软雅黑" panose="020B0503020204020204" charset="-122"/>
              </a:rPr>
              <a:t>学术图片</a:t>
            </a:r>
            <a:endParaRPr lang="zh-CN" altLang="en-US" sz="3200" b="1">
              <a:solidFill>
                <a:srgbClr val="FC7603"/>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2"/>
          <a:srcRect l="701" t="2083"/>
          <a:stretch>
            <a:fillRect/>
          </a:stretch>
        </p:blipFill>
        <p:spPr>
          <a:xfrm>
            <a:off x="1438910" y="1363345"/>
            <a:ext cx="9297035" cy="5508625"/>
          </a:xfrm>
          <a:prstGeom prst="rect">
            <a:avLst/>
          </a:prstGeom>
        </p:spPr>
      </p:pic>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文本框 8196"/>
          <p:cNvSpPr txBox="1"/>
          <p:nvPr/>
        </p:nvSpPr>
        <p:spPr>
          <a:xfrm>
            <a:off x="573405" y="1473835"/>
            <a:ext cx="10056495" cy="2306320"/>
          </a:xfrm>
          <a:prstGeom prst="rect">
            <a:avLst/>
          </a:prstGeom>
          <a:noFill/>
          <a:ln w="9525">
            <a:noFill/>
          </a:ln>
        </p:spPr>
        <p:txBody>
          <a:bodyPr wrap="square" anchor="t">
            <a:spAutoFit/>
          </a:bodyPr>
          <a:lstStyle/>
          <a:p>
            <a:pPr lvl="0">
              <a:lnSpc>
                <a:spcPct val="120000"/>
              </a:lnSpc>
              <a:buClr>
                <a:schemeClr val="accent2"/>
              </a:buClr>
              <a:buSzPct val="60000"/>
              <a:buFont typeface="Wingdings" panose="05000000000000000000" pitchFamily="2" charset="2"/>
              <a:buChar char="l"/>
            </a:pPr>
            <a:r>
              <a:rPr lang="zh-CN" altLang="en-US" sz="2400" b="1" dirty="0">
                <a:solidFill>
                  <a:schemeClr val="tx1">
                    <a:lumMod val="95000"/>
                    <a:lumOff val="5000"/>
                  </a:schemeClr>
                </a:solidFill>
                <a:effectLst/>
                <a:latin typeface="隶书" panose="02010509060101010101" charset="-122"/>
                <a:ea typeface="隶书" panose="02010509060101010101" charset="-122"/>
              </a:rPr>
              <a:t>  一家致力于为海内外各行各业提供</a:t>
            </a:r>
            <a:r>
              <a:rPr lang="zh-CN" altLang="en-US" sz="2400" b="1" dirty="0">
                <a:solidFill>
                  <a:srgbClr val="FF0000"/>
                </a:solidFill>
                <a:effectLst/>
                <a:latin typeface="隶书" panose="02010509060101010101" charset="-122"/>
                <a:ea typeface="隶书" panose="02010509060101010101" charset="-122"/>
              </a:rPr>
              <a:t>知识与情报服务</a:t>
            </a:r>
            <a:r>
              <a:rPr lang="zh-CN" altLang="en-US" sz="2400" b="1" dirty="0">
                <a:solidFill>
                  <a:schemeClr val="tx1">
                    <a:lumMod val="95000"/>
                    <a:lumOff val="5000"/>
                  </a:schemeClr>
                </a:solidFill>
                <a:effectLst/>
                <a:latin typeface="隶书" panose="02010509060101010101" charset="-122"/>
                <a:ea typeface="隶书" panose="02010509060101010101" charset="-122"/>
              </a:rPr>
              <a:t>的专业网站</a:t>
            </a:r>
            <a:endParaRPr lang="zh-CN" altLang="en-US" sz="2400" b="1" dirty="0">
              <a:solidFill>
                <a:schemeClr val="tx1">
                  <a:lumMod val="95000"/>
                  <a:lumOff val="5000"/>
                </a:schemeClr>
              </a:solidFill>
              <a:effectLst/>
              <a:latin typeface="隶书" panose="02010509060101010101" charset="-122"/>
              <a:ea typeface="隶书" panose="02010509060101010101" charset="-122"/>
            </a:endParaRPr>
          </a:p>
          <a:p>
            <a:pPr lvl="0">
              <a:lnSpc>
                <a:spcPct val="120000"/>
              </a:lnSpc>
              <a:buClr>
                <a:schemeClr val="accent2"/>
              </a:buClr>
              <a:buSzPct val="60000"/>
              <a:buFont typeface="Wingdings" panose="05000000000000000000" pitchFamily="2" charset="2"/>
              <a:buChar char="l"/>
            </a:pPr>
            <a:r>
              <a:rPr lang="zh-CN" altLang="en-US" sz="2400" b="1" dirty="0">
                <a:solidFill>
                  <a:schemeClr val="tx1">
                    <a:lumMod val="95000"/>
                    <a:lumOff val="5000"/>
                  </a:schemeClr>
                </a:solidFill>
                <a:effectLst/>
                <a:latin typeface="隶书" panose="02010509060101010101" charset="-122"/>
                <a:ea typeface="隶书" panose="02010509060101010101" charset="-122"/>
              </a:rPr>
              <a:t>  教育部主管、清华大学主办，由中国学术期刊电子杂志社、同方知网技术有限公司研发的一种“</a:t>
            </a:r>
            <a:r>
              <a:rPr lang="zh-CN" altLang="en-US" sz="2400" b="1" dirty="0">
                <a:solidFill>
                  <a:srgbClr val="FF0000"/>
                </a:solidFill>
                <a:effectLst/>
                <a:latin typeface="隶书" panose="02010509060101010101" charset="-122"/>
                <a:ea typeface="隶书" panose="02010509060101010101" charset="-122"/>
              </a:rPr>
              <a:t>数字图书馆</a:t>
            </a:r>
            <a:r>
              <a:rPr lang="zh-CN" altLang="en-US" sz="2400" b="1" dirty="0">
                <a:solidFill>
                  <a:schemeClr val="tx1">
                    <a:lumMod val="95000"/>
                    <a:lumOff val="5000"/>
                  </a:schemeClr>
                </a:solidFill>
                <a:effectLst/>
                <a:latin typeface="隶书" panose="02010509060101010101" charset="-122"/>
                <a:ea typeface="隶书" panose="02010509060101010101" charset="-122"/>
              </a:rPr>
              <a:t>”。</a:t>
            </a:r>
            <a:endParaRPr lang="zh-CN" altLang="en-US" sz="2400" b="1" dirty="0">
              <a:solidFill>
                <a:schemeClr val="tx1">
                  <a:lumMod val="95000"/>
                  <a:lumOff val="5000"/>
                </a:schemeClr>
              </a:solidFill>
              <a:effectLst/>
              <a:latin typeface="隶书" panose="02010509060101010101" charset="-122"/>
              <a:ea typeface="隶书" panose="02010509060101010101" charset="-122"/>
            </a:endParaRPr>
          </a:p>
          <a:p>
            <a:pPr lvl="0">
              <a:lnSpc>
                <a:spcPct val="120000"/>
              </a:lnSpc>
              <a:buClr>
                <a:schemeClr val="accent2"/>
              </a:buClr>
              <a:buSzPct val="60000"/>
              <a:buFont typeface="Wingdings" panose="05000000000000000000" pitchFamily="2" charset="2"/>
              <a:buChar char="l"/>
            </a:pPr>
            <a:r>
              <a:rPr lang="zh-CN" altLang="en-US" sz="2400" b="1" dirty="0">
                <a:solidFill>
                  <a:schemeClr val="tx1">
                    <a:lumMod val="95000"/>
                    <a:lumOff val="5000"/>
                  </a:schemeClr>
                </a:solidFill>
                <a:effectLst/>
                <a:latin typeface="隶书" panose="02010509060101010101" charset="-122"/>
                <a:ea typeface="隶书" panose="02010509060101010101" charset="-122"/>
              </a:rPr>
              <a:t>  以实现全社会知识信息资源共享为目标的国家信息化重点工程，被国家科技部等五部委确定为“</a:t>
            </a:r>
            <a:r>
              <a:rPr lang="zh-CN" altLang="en-US" sz="2400" b="1" dirty="0">
                <a:solidFill>
                  <a:srgbClr val="FF0000"/>
                </a:solidFill>
                <a:effectLst/>
                <a:latin typeface="隶书" panose="02010509060101010101" charset="-122"/>
                <a:ea typeface="隶书" panose="02010509060101010101" charset="-122"/>
              </a:rPr>
              <a:t>国家级重点新产品重中之重</a:t>
            </a:r>
            <a:r>
              <a:rPr lang="zh-CN" altLang="en-US" sz="2400" b="1" dirty="0">
                <a:solidFill>
                  <a:schemeClr val="tx1">
                    <a:lumMod val="95000"/>
                    <a:lumOff val="5000"/>
                  </a:schemeClr>
                </a:solidFill>
                <a:effectLst/>
                <a:latin typeface="隶书" panose="02010509060101010101" charset="-122"/>
                <a:ea typeface="隶书" panose="02010509060101010101" charset="-122"/>
              </a:rPr>
              <a:t>”项目。</a:t>
            </a:r>
            <a:endParaRPr lang="zh-CN" altLang="en-US" sz="2135" b="1" dirty="0">
              <a:effectLst/>
              <a:latin typeface="隶书" panose="02010509060101010101" charset="-122"/>
              <a:ea typeface="隶书" panose="02010509060101010101" charset="-122"/>
            </a:endParaRPr>
          </a:p>
        </p:txBody>
      </p:sp>
      <p:sp>
        <p:nvSpPr>
          <p:cNvPr id="9220" name="文本框 8195"/>
          <p:cNvSpPr txBox="1"/>
          <p:nvPr/>
        </p:nvSpPr>
        <p:spPr>
          <a:xfrm>
            <a:off x="573617" y="899372"/>
            <a:ext cx="7495116" cy="583565"/>
          </a:xfrm>
          <a:prstGeom prst="rect">
            <a:avLst/>
          </a:prstGeom>
          <a:noFill/>
          <a:ln w="9525">
            <a:noFill/>
          </a:ln>
        </p:spPr>
        <p:txBody>
          <a:bodyPr wrap="square" anchor="t">
            <a:spAutoFit/>
          </a:bodyPr>
          <a:lstStyle/>
          <a:p>
            <a:pPr lvl="0"/>
            <a:r>
              <a:rPr lang="zh-CN" altLang="en-US" sz="3200" b="1" i="1" dirty="0">
                <a:solidFill>
                  <a:srgbClr val="FF0000"/>
                </a:solidFill>
                <a:latin typeface="隶书" panose="02010509060101010101" charset="-122"/>
                <a:ea typeface="隶书" panose="02010509060101010101" charset="-122"/>
              </a:rPr>
              <a:t>中国知网是全球领先的数字出版平台</a:t>
            </a:r>
            <a:endParaRPr lang="zh-CN" altLang="en-US" sz="3200" b="1" i="1" dirty="0">
              <a:solidFill>
                <a:srgbClr val="FF0000"/>
              </a:solidFill>
              <a:latin typeface="隶书" panose="02010509060101010101" charset="-122"/>
              <a:ea typeface="隶书" panose="02010509060101010101" charset="-122"/>
            </a:endParaRPr>
          </a:p>
        </p:txBody>
      </p:sp>
      <p:pic>
        <p:nvPicPr>
          <p:cNvPr id="9219" name="图片 8194" descr="zgcu20120807-1-s"/>
          <p:cNvPicPr>
            <a:picLocks noChangeAspect="1"/>
          </p:cNvPicPr>
          <p:nvPr/>
        </p:nvPicPr>
        <p:blipFill>
          <a:blip r:embed="rId1"/>
          <a:stretch>
            <a:fillRect/>
          </a:stretch>
        </p:blipFill>
        <p:spPr>
          <a:xfrm>
            <a:off x="713317" y="3887893"/>
            <a:ext cx="5384800" cy="2745317"/>
          </a:xfrm>
          <a:prstGeom prst="rect">
            <a:avLst/>
          </a:prstGeom>
          <a:noFill/>
          <a:ln w="9525">
            <a:noFill/>
          </a:ln>
        </p:spPr>
      </p:pic>
      <p:pic>
        <p:nvPicPr>
          <p:cNvPr id="9218" name="Picture 2" descr="E:\宣传资料\产品宣传\公司图标\知网LOGO-PNG-1.png"/>
          <p:cNvPicPr>
            <a:picLocks noChangeAspect="1"/>
          </p:cNvPicPr>
          <p:nvPr/>
        </p:nvPicPr>
        <p:blipFill>
          <a:blip r:embed="rId2"/>
          <a:stretch>
            <a:fillRect/>
          </a:stretch>
        </p:blipFill>
        <p:spPr>
          <a:xfrm>
            <a:off x="6318462" y="4421293"/>
            <a:ext cx="5384800" cy="2099733"/>
          </a:xfrm>
          <a:prstGeom prst="rect">
            <a:avLst/>
          </a:prstGeom>
          <a:noFill/>
          <a:ln w="9525">
            <a:noFill/>
          </a:ln>
        </p:spPr>
      </p:pic>
      <p:sp>
        <p:nvSpPr>
          <p:cNvPr id="2" name="文本框 1"/>
          <p:cNvSpPr txBox="1"/>
          <p:nvPr/>
        </p:nvSpPr>
        <p:spPr>
          <a:xfrm>
            <a:off x="3646805" y="55880"/>
            <a:ext cx="4296410" cy="706755"/>
          </a:xfrm>
          <a:prstGeom prst="rect">
            <a:avLst/>
          </a:prstGeom>
          <a:noFill/>
        </p:spPr>
        <p:txBody>
          <a:bodyPr wrap="square" rtlCol="0">
            <a:spAutoFit/>
          </a:bodyPr>
          <a:lstStyle/>
          <a:p>
            <a:r>
              <a:rPr lang="zh-CN" altLang="en-US" sz="4000" b="1">
                <a:solidFill>
                  <a:schemeClr val="bg1"/>
                </a:solidFill>
                <a:latin typeface="隶书" panose="02010509060101010101" charset="-122"/>
                <a:ea typeface="隶书" panose="02010509060101010101" charset="-122"/>
              </a:rPr>
              <a:t>一、认 识 </a:t>
            </a:r>
            <a:r>
              <a:rPr lang="en-US" altLang="zh-CN" sz="4000" b="1">
                <a:solidFill>
                  <a:schemeClr val="bg1"/>
                </a:solidFill>
                <a:ea typeface="隶书" panose="02010509060101010101" charset="-122"/>
              </a:rPr>
              <a:t>CNKI</a:t>
            </a:r>
            <a:endParaRPr lang="en-US" altLang="zh-CN" sz="4000" b="1">
              <a:solidFill>
                <a:schemeClr val="bg1"/>
              </a:solidFill>
              <a:ea typeface="隶书" panose="02010509060101010101" charset="-122"/>
            </a:endParaRPr>
          </a:p>
        </p:txBody>
      </p:sp>
    </p:spTree>
    <p:custDataLst>
      <p:tags r:id="rId3"/>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MH_Other_1"/>
          <p:cNvSpPr/>
          <p:nvPr/>
        </p:nvSpPr>
        <p:spPr>
          <a:xfrm>
            <a:off x="2334684" y="1388533"/>
            <a:ext cx="946149" cy="814917"/>
          </a:xfrm>
          <a:prstGeom prst="triangle">
            <a:avLst>
              <a:gd name="adj" fmla="val 50000"/>
            </a:avLst>
          </a:prstGeom>
          <a:solidFill>
            <a:schemeClr val="accent2">
              <a:lumMod val="40000"/>
              <a:lumOff val="60000"/>
              <a:alpha val="59999"/>
            </a:schemeClr>
          </a:solidFill>
          <a:ln w="9525">
            <a:noFill/>
          </a:ln>
        </p:spPr>
        <p:txBody>
          <a:bodyPr vert="horz" wrap="square" anchor="ctr"/>
          <a:lstStyle/>
          <a:p>
            <a:pPr lvl="0" algn="ctr" eaLnBrk="1" hangingPunct="1"/>
            <a:endParaRPr lang="zh-CN" altLang="en-US" sz="2400" dirty="0">
              <a:solidFill>
                <a:srgbClr val="5F5F5F"/>
              </a:solidFill>
              <a:latin typeface="Arial" panose="020B0604020202020204" charset="-116"/>
              <a:ea typeface="幼圆" panose="02010509060101010101" pitchFamily="1" charset="-122"/>
            </a:endParaRPr>
          </a:p>
        </p:txBody>
      </p:sp>
      <p:sp>
        <p:nvSpPr>
          <p:cNvPr id="130052" name="MH_Other_2"/>
          <p:cNvSpPr/>
          <p:nvPr/>
        </p:nvSpPr>
        <p:spPr>
          <a:xfrm>
            <a:off x="2806700" y="1388533"/>
            <a:ext cx="946151" cy="814917"/>
          </a:xfrm>
          <a:prstGeom prst="triangle">
            <a:avLst>
              <a:gd name="adj" fmla="val 50000"/>
            </a:avLst>
          </a:prstGeom>
          <a:solidFill>
            <a:schemeClr val="accent2">
              <a:lumMod val="40000"/>
              <a:lumOff val="60000"/>
              <a:alpha val="59999"/>
            </a:schemeClr>
          </a:solidFill>
          <a:ln w="9525">
            <a:noFill/>
          </a:ln>
        </p:spPr>
        <p:txBody>
          <a:bodyPr vert="horz" wrap="square" anchor="ctr"/>
          <a:lstStyle/>
          <a:p>
            <a:pPr lvl="0" algn="ctr" eaLnBrk="1" hangingPunct="1"/>
            <a:endParaRPr lang="zh-CN" altLang="en-US" sz="2400" dirty="0">
              <a:solidFill>
                <a:srgbClr val="5F5F5F"/>
              </a:solidFill>
              <a:latin typeface="Arial" panose="020B0604020202020204" charset="-116"/>
              <a:ea typeface="幼圆" panose="02010509060101010101" pitchFamily="1" charset="-122"/>
            </a:endParaRPr>
          </a:p>
        </p:txBody>
      </p:sp>
      <p:sp>
        <p:nvSpPr>
          <p:cNvPr id="130053" name="MH_Other_5"/>
          <p:cNvSpPr/>
          <p:nvPr/>
        </p:nvSpPr>
        <p:spPr>
          <a:xfrm>
            <a:off x="2334684" y="2203451"/>
            <a:ext cx="7399867" cy="61383"/>
          </a:xfrm>
          <a:prstGeom prst="rect">
            <a:avLst/>
          </a:prstGeom>
          <a:solidFill>
            <a:schemeClr val="accent2">
              <a:lumMod val="40000"/>
              <a:lumOff val="60000"/>
              <a:alpha val="100000"/>
            </a:schemeClr>
          </a:solidFill>
          <a:ln w="9525">
            <a:noFill/>
          </a:ln>
        </p:spPr>
        <p:txBody>
          <a:bodyPr vert="horz" wrap="square" anchor="ctr"/>
          <a:lstStyle/>
          <a:p>
            <a:pPr lvl="0" algn="ctr" eaLnBrk="1" hangingPunct="1"/>
            <a:endParaRPr lang="zh-CN" altLang="en-US" sz="2400" dirty="0">
              <a:solidFill>
                <a:srgbClr val="FFFFFF"/>
              </a:solidFill>
              <a:latin typeface="Arial" panose="020B0604020202020204" charset="-116"/>
              <a:ea typeface="宋体" panose="02010600030101010101" pitchFamily="2" charset="-122"/>
            </a:endParaRPr>
          </a:p>
        </p:txBody>
      </p:sp>
      <p:sp>
        <p:nvSpPr>
          <p:cNvPr id="130054" name="MH_Other_6"/>
          <p:cNvSpPr/>
          <p:nvPr/>
        </p:nvSpPr>
        <p:spPr>
          <a:xfrm>
            <a:off x="2334684" y="6076951"/>
            <a:ext cx="7399867" cy="61383"/>
          </a:xfrm>
          <a:prstGeom prst="rect">
            <a:avLst/>
          </a:prstGeom>
          <a:solidFill>
            <a:schemeClr val="accent2">
              <a:lumMod val="40000"/>
              <a:lumOff val="60000"/>
              <a:alpha val="100000"/>
            </a:schemeClr>
          </a:solidFill>
          <a:ln w="9525">
            <a:noFill/>
          </a:ln>
        </p:spPr>
        <p:txBody>
          <a:bodyPr vert="horz" wrap="square" anchor="ctr"/>
          <a:lstStyle/>
          <a:p>
            <a:pPr lvl="0" algn="ctr" eaLnBrk="1" hangingPunct="1"/>
            <a:endParaRPr lang="zh-CN" altLang="en-US" sz="2400" dirty="0">
              <a:solidFill>
                <a:srgbClr val="FFFFFF"/>
              </a:solidFill>
              <a:latin typeface="Arial" panose="020B0604020202020204" charset="-116"/>
              <a:ea typeface="宋体" panose="02010600030101010101" pitchFamily="2" charset="-122"/>
            </a:endParaRPr>
          </a:p>
        </p:txBody>
      </p:sp>
      <p:sp>
        <p:nvSpPr>
          <p:cNvPr id="130055" name="MH_Desc_1"/>
          <p:cNvSpPr/>
          <p:nvPr/>
        </p:nvSpPr>
        <p:spPr>
          <a:xfrm>
            <a:off x="2273089" y="2466128"/>
            <a:ext cx="7522633" cy="3812117"/>
          </a:xfrm>
          <a:prstGeom prst="roundRect">
            <a:avLst>
              <a:gd name="adj" fmla="val 6380"/>
            </a:avLst>
          </a:prstGeom>
          <a:noFill/>
          <a:ln w="9525">
            <a:noFill/>
          </a:ln>
        </p:spPr>
        <p:txBody>
          <a:bodyPr vert="horz" wrap="square" anchor="ctr"/>
          <a:lstStyle/>
          <a:p>
            <a:pPr lvl="0" algn="just" eaLnBrk="1" hangingPunct="1">
              <a:lnSpc>
                <a:spcPct val="150000"/>
              </a:lnSpc>
            </a:pPr>
            <a:endParaRPr lang="zh-CN" altLang="en-US" sz="1865"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1865"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r>
              <a:rPr lang="zh-CN" altLang="en-US" sz="1865" b="1" dirty="0">
                <a:solidFill>
                  <a:schemeClr val="tx1">
                    <a:lumMod val="75000"/>
                  </a:schemeClr>
                </a:solidFill>
                <a:latin typeface="微软雅黑" panose="020B0503020204020204" charset="-122"/>
                <a:ea typeface="微软雅黑" panose="020B0503020204020204" charset="-122"/>
              </a:rPr>
              <a:t> 一篇完整的论文不仅需要期刊、博硕、会议论文的支撑，也需要</a:t>
            </a:r>
            <a:r>
              <a:rPr lang="zh-CN" altLang="en-US" sz="1865" b="1" dirty="0">
                <a:solidFill>
                  <a:srgbClr val="FF0000"/>
                </a:solidFill>
                <a:latin typeface="微软雅黑" panose="020B0503020204020204" charset="-122"/>
                <a:ea typeface="微软雅黑" panose="020B0503020204020204" charset="-122"/>
              </a:rPr>
              <a:t>事实数据、图片</a:t>
            </a:r>
            <a:r>
              <a:rPr lang="zh-CN" altLang="en-US" sz="1865" b="1" dirty="0">
                <a:solidFill>
                  <a:schemeClr val="tx1">
                    <a:lumMod val="75000"/>
                  </a:schemeClr>
                </a:solidFill>
                <a:latin typeface="微软雅黑" panose="020B0503020204020204" charset="-122"/>
                <a:ea typeface="微软雅黑" panose="020B0503020204020204" charset="-122"/>
              </a:rPr>
              <a:t>等素材来丰富论文内容</a:t>
            </a:r>
            <a:endParaRPr lang="zh-CN" altLang="en-US" sz="1865"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1865"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r>
              <a:rPr lang="zh-CN" altLang="en-US" sz="1865" b="1" dirty="0">
                <a:solidFill>
                  <a:schemeClr val="tx1">
                    <a:lumMod val="75000"/>
                  </a:schemeClr>
                </a:solidFill>
                <a:latin typeface="微软雅黑" panose="020B0503020204020204" charset="-122"/>
                <a:ea typeface="微软雅黑" panose="020B0503020204020204" charset="-122"/>
              </a:rPr>
              <a:t>文献阅读、论文写作过程中，可借助</a:t>
            </a:r>
            <a:r>
              <a:rPr lang="zh-CN" altLang="en-US" sz="1865" b="1" dirty="0">
                <a:solidFill>
                  <a:srgbClr val="FF0000"/>
                </a:solidFill>
                <a:latin typeface="微软雅黑" panose="020B0503020204020204" charset="-122"/>
                <a:ea typeface="微软雅黑" panose="020B0503020204020204" charset="-122"/>
              </a:rPr>
              <a:t>CNKI研究型协同学习平台</a:t>
            </a:r>
            <a:r>
              <a:rPr lang="zh-CN" altLang="en-US" sz="1865" b="1" dirty="0">
                <a:solidFill>
                  <a:schemeClr val="tx1">
                    <a:lumMod val="75000"/>
                  </a:schemeClr>
                </a:solidFill>
                <a:latin typeface="微软雅黑" panose="020B0503020204020204" charset="-122"/>
                <a:ea typeface="微软雅黑" panose="020B0503020204020204" charset="-122"/>
              </a:rPr>
              <a:t>辅助深度阅读、完成写作、投稿，提高阅读、写作效率</a:t>
            </a:r>
            <a:endParaRPr lang="zh-CN" altLang="en-US" sz="1865"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1865"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r>
              <a:rPr lang="zh-CN" altLang="en-US" sz="1865" b="1" dirty="0">
                <a:solidFill>
                  <a:schemeClr val="tx1">
                    <a:lumMod val="75000"/>
                  </a:schemeClr>
                </a:solidFill>
                <a:latin typeface="微软雅黑" panose="020B0503020204020204" charset="-122"/>
                <a:ea typeface="微软雅黑" panose="020B0503020204020204" charset="-122"/>
              </a:rPr>
              <a:t>在管理文献方面，可借助</a:t>
            </a:r>
            <a:r>
              <a:rPr lang="zh-CN" altLang="en-US" sz="1865" b="1" dirty="0">
                <a:solidFill>
                  <a:srgbClr val="FF0000"/>
                </a:solidFill>
                <a:latin typeface="微软雅黑" panose="020B0503020204020204" charset="-122"/>
                <a:ea typeface="微软雅黑" panose="020B0503020204020204" charset="-122"/>
              </a:rPr>
              <a:t>CNKI E-</a:t>
            </a:r>
            <a:r>
              <a:rPr lang="en-US" altLang="zh-CN" sz="1865" b="1" dirty="0">
                <a:solidFill>
                  <a:srgbClr val="FF0000"/>
                </a:solidFill>
                <a:latin typeface="微软雅黑" panose="020B0503020204020204" charset="-122"/>
                <a:ea typeface="微软雅黑" panose="020B0503020204020204" charset="-122"/>
              </a:rPr>
              <a:t>Study</a:t>
            </a:r>
            <a:r>
              <a:rPr lang="zh-CN" altLang="en-US" sz="1865" b="1" dirty="0">
                <a:solidFill>
                  <a:schemeClr val="tx1">
                    <a:lumMod val="75000"/>
                  </a:schemeClr>
                </a:solidFill>
                <a:latin typeface="微软雅黑" panose="020B0503020204020204" charset="-122"/>
                <a:ea typeface="微软雅黑" panose="020B0503020204020204" charset="-122"/>
              </a:rPr>
              <a:t>管理文献，实现一体化知识管理服务</a:t>
            </a:r>
            <a:endParaRPr lang="zh-CN" altLang="en-US" sz="1865"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1865"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1865" b="1" dirty="0">
              <a:solidFill>
                <a:schemeClr val="tx1">
                  <a:lumMod val="75000"/>
                </a:schemeClr>
              </a:solidFill>
              <a:latin typeface="微软雅黑" panose="020B0503020204020204" charset="-122"/>
              <a:ea typeface="微软雅黑" panose="020B0503020204020204" charset="-122"/>
            </a:endParaRPr>
          </a:p>
          <a:p>
            <a:pPr lvl="0" algn="just" eaLnBrk="1" hangingPunct="1">
              <a:lnSpc>
                <a:spcPct val="150000"/>
              </a:lnSpc>
            </a:pPr>
            <a:endParaRPr lang="zh-CN" altLang="en-US" sz="1865" b="1" dirty="0">
              <a:latin typeface="微软雅黑" panose="020B0503020204020204" charset="-122"/>
              <a:ea typeface="微软雅黑" panose="020B0503020204020204" charset="-122"/>
            </a:endParaRPr>
          </a:p>
        </p:txBody>
      </p:sp>
      <p:sp>
        <p:nvSpPr>
          <p:cNvPr id="53250" name="MH_PageTitle"/>
          <p:cNvSpPr>
            <a:spLocks noGrp="1"/>
          </p:cNvSpPr>
          <p:nvPr>
            <p:ph type="title"/>
          </p:nvPr>
        </p:nvSpPr>
        <p:spPr>
          <a:xfrm>
            <a:off x="4658995" y="0"/>
            <a:ext cx="2750820" cy="932815"/>
          </a:xfrm>
        </p:spPr>
        <p:txBody>
          <a:bodyPr vert="horz" wrap="square" anchor="ctr">
            <a:normAutofit/>
          </a:bodyPr>
          <a:lstStyle/>
          <a:p>
            <a:pPr lvl="0" algn="ctr" eaLnBrk="1" hangingPunct="1"/>
            <a:r>
              <a:rPr lang="zh-CN" altLang="en-US" sz="4400" b="1" dirty="0">
                <a:solidFill>
                  <a:schemeClr val="bg1"/>
                </a:solidFill>
                <a:latin typeface="微软雅黑" panose="020B0503020204020204" charset="-122"/>
                <a:ea typeface="微软雅黑" panose="020B0503020204020204" charset="-122"/>
              </a:rPr>
              <a:t>写作小结</a:t>
            </a:r>
            <a:r>
              <a:rPr lang="en-US" altLang="x-none" sz="4400" b="1" dirty="0">
                <a:solidFill>
                  <a:schemeClr val="bg1"/>
                </a:solidFill>
                <a:latin typeface="微软雅黑" panose="020B0503020204020204" charset="-122"/>
                <a:ea typeface="微软雅黑" panose="020B0503020204020204" charset="-122"/>
              </a:rPr>
              <a:t> </a:t>
            </a:r>
            <a:endParaRPr lang="en-US" altLang="x-none" sz="4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flipV="1">
            <a:off x="1767840" y="3493135"/>
            <a:ext cx="8639810" cy="0"/>
          </a:xfrm>
          <a:prstGeom prst="line">
            <a:avLst/>
          </a:prstGeom>
          <a:ln>
            <a:solidFill>
              <a:srgbClr val="4C4B50"/>
            </a:solidFill>
          </a:ln>
          <a:effectLst/>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242060" y="1741805"/>
            <a:ext cx="9669780" cy="3528695"/>
            <a:chOff x="1956" y="2743"/>
            <a:chExt cx="15228" cy="5557"/>
          </a:xfrm>
        </p:grpSpPr>
        <p:sp>
          <p:nvSpPr>
            <p:cNvPr id="10" name="椭圆 9"/>
            <p:cNvSpPr/>
            <p:nvPr/>
          </p:nvSpPr>
          <p:spPr>
            <a:xfrm>
              <a:off x="2757" y="528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67" y="528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1568" y="527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995" y="5273"/>
              <a:ext cx="436" cy="436"/>
            </a:xfrm>
            <a:prstGeom prst="ellipse">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956" y="3858"/>
              <a:ext cx="1988" cy="4443"/>
              <a:chOff x="1956" y="3858"/>
              <a:chExt cx="1988" cy="4443"/>
            </a:xfrm>
          </p:grpSpPr>
          <p:sp>
            <p:nvSpPr>
              <p:cNvPr id="20" name="泪滴形 19"/>
              <p:cNvSpPr/>
              <p:nvPr/>
            </p:nvSpPr>
            <p:spPr>
              <a:xfrm rot="13535338" flipV="1">
                <a:off x="1956" y="6351"/>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002" y="3858"/>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选 题</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5" name="文本框 4"/>
              <p:cNvSpPr txBox="1"/>
              <p:nvPr/>
            </p:nvSpPr>
            <p:spPr>
              <a:xfrm>
                <a:off x="2565" y="6818"/>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1</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6402" y="2743"/>
              <a:ext cx="1954" cy="4220"/>
              <a:chOff x="6402" y="2743"/>
              <a:chExt cx="1954" cy="4220"/>
            </a:xfrm>
          </p:grpSpPr>
          <p:sp>
            <p:nvSpPr>
              <p:cNvPr id="14" name="泪滴形 13"/>
              <p:cNvSpPr/>
              <p:nvPr/>
            </p:nvSpPr>
            <p:spPr>
              <a:xfrm rot="8064662">
                <a:off x="6402" y="2743"/>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414" y="5947"/>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研 究</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6" name="文本框 5"/>
              <p:cNvSpPr txBox="1"/>
              <p:nvPr/>
            </p:nvSpPr>
            <p:spPr>
              <a:xfrm>
                <a:off x="7019" y="3209"/>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2</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21" name="组合 20"/>
            <p:cNvGrpSpPr/>
            <p:nvPr/>
          </p:nvGrpSpPr>
          <p:grpSpPr>
            <a:xfrm>
              <a:off x="15216" y="2743"/>
              <a:ext cx="1968" cy="4220"/>
              <a:chOff x="15216" y="2743"/>
              <a:chExt cx="1968" cy="4220"/>
            </a:xfrm>
          </p:grpSpPr>
          <p:sp>
            <p:nvSpPr>
              <p:cNvPr id="16" name="泪滴形 15"/>
              <p:cNvSpPr/>
              <p:nvPr/>
            </p:nvSpPr>
            <p:spPr>
              <a:xfrm rot="8064662">
                <a:off x="15216" y="2743"/>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242" y="5947"/>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投 稿</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7" name="文本框 6"/>
              <p:cNvSpPr txBox="1"/>
              <p:nvPr/>
            </p:nvSpPr>
            <p:spPr>
              <a:xfrm>
                <a:off x="15824" y="3209"/>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4</a:t>
                </a:r>
                <a:endParaRPr lang="en-US" altLang="zh-CN" sz="3600" b="1" dirty="0" smtClean="0">
                  <a:solidFill>
                    <a:schemeClr val="bg1"/>
                  </a:solidFill>
                  <a:latin typeface="微软雅黑" panose="020B0503020204020204" charset="-122"/>
                  <a:ea typeface="微软雅黑" panose="020B0503020204020204" charset="-122"/>
                </a:endParaRPr>
              </a:p>
            </p:txBody>
          </p:sp>
        </p:grpSp>
        <p:grpSp>
          <p:nvGrpSpPr>
            <p:cNvPr id="19" name="组合 18"/>
            <p:cNvGrpSpPr/>
            <p:nvPr/>
          </p:nvGrpSpPr>
          <p:grpSpPr>
            <a:xfrm>
              <a:off x="10811" y="3858"/>
              <a:ext cx="1950" cy="4443"/>
              <a:chOff x="10811" y="3858"/>
              <a:chExt cx="1950" cy="4443"/>
            </a:xfrm>
          </p:grpSpPr>
          <p:sp>
            <p:nvSpPr>
              <p:cNvPr id="18" name="泪滴形 17"/>
              <p:cNvSpPr/>
              <p:nvPr/>
            </p:nvSpPr>
            <p:spPr>
              <a:xfrm rot="13535338" flipV="1">
                <a:off x="10811" y="6351"/>
                <a:ext cx="1950" cy="1950"/>
              </a:xfrm>
              <a:prstGeom prst="teardrop">
                <a:avLst/>
              </a:prstGeom>
              <a:gradFill>
                <a:gsLst>
                  <a:gs pos="0">
                    <a:srgbClr val="0F2437"/>
                  </a:gs>
                  <a:gs pos="100000">
                    <a:srgbClr val="284D7A"/>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0814" y="3858"/>
                <a:ext cx="1942" cy="1016"/>
              </a:xfrm>
              <a:prstGeom prst="rect">
                <a:avLst/>
              </a:prstGeom>
              <a:noFill/>
              <a:effectLst/>
            </p:spPr>
            <p:txBody>
              <a:bodyPr wrap="none" rtlCol="0">
                <a:spAutoFit/>
              </a:bodyPr>
              <a:lstStyle/>
              <a:p>
                <a:r>
                  <a:rPr lang="zh-CN" altLang="en-US" sz="3600" b="1" dirty="0" smtClean="0">
                    <a:solidFill>
                      <a:srgbClr val="23456E"/>
                    </a:solidFill>
                    <a:latin typeface="微软雅黑" panose="020B0503020204020204" charset="-122"/>
                    <a:ea typeface="微软雅黑" panose="020B0503020204020204" charset="-122"/>
                  </a:rPr>
                  <a:t>写 作</a:t>
                </a:r>
                <a:endParaRPr lang="zh-CN" altLang="en-US" sz="3600" b="1" dirty="0" smtClean="0">
                  <a:solidFill>
                    <a:srgbClr val="23456E"/>
                  </a:solidFill>
                  <a:latin typeface="微软雅黑" panose="020B0503020204020204" charset="-122"/>
                  <a:ea typeface="微软雅黑" panose="020B0503020204020204" charset="-122"/>
                </a:endParaRPr>
              </a:p>
            </p:txBody>
          </p:sp>
          <p:sp>
            <p:nvSpPr>
              <p:cNvPr id="8" name="文本框 7"/>
              <p:cNvSpPr txBox="1"/>
              <p:nvPr/>
            </p:nvSpPr>
            <p:spPr>
              <a:xfrm>
                <a:off x="11419" y="6817"/>
                <a:ext cx="732" cy="1016"/>
              </a:xfrm>
              <a:prstGeom prst="rect">
                <a:avLst/>
              </a:prstGeom>
              <a:noFill/>
              <a:effectLst/>
            </p:spPr>
            <p:txBody>
              <a:bodyPr wrap="none" rtlCol="0">
                <a:spAutoFit/>
              </a:bodyPr>
              <a:lstStyle/>
              <a:p>
                <a:r>
                  <a:rPr lang="en-US" altLang="zh-CN" sz="3600" b="1" dirty="0" smtClean="0">
                    <a:solidFill>
                      <a:schemeClr val="bg1"/>
                    </a:solidFill>
                    <a:latin typeface="微软雅黑" panose="020B0503020204020204" charset="-122"/>
                    <a:ea typeface="微软雅黑" panose="020B0503020204020204" charset="-122"/>
                  </a:rPr>
                  <a:t>3</a:t>
                </a:r>
                <a:endParaRPr lang="en-US" altLang="zh-CN" sz="3600" b="1" dirty="0" smtClean="0">
                  <a:solidFill>
                    <a:schemeClr val="bg1"/>
                  </a:solidFill>
                  <a:latin typeface="微软雅黑" panose="020B0503020204020204" charset="-122"/>
                  <a:ea typeface="微软雅黑" panose="020B0503020204020204" charset="-122"/>
                </a:endParaRPr>
              </a:p>
            </p:txBody>
          </p:sp>
        </p:grpSp>
      </p:grpSp>
      <p:grpSp>
        <p:nvGrpSpPr>
          <p:cNvPr id="45" name="组合 44"/>
          <p:cNvGrpSpPr/>
          <p:nvPr/>
        </p:nvGrpSpPr>
        <p:grpSpPr>
          <a:xfrm>
            <a:off x="3049270" y="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2" name="文本框 21"/>
          <p:cNvSpPr txBox="1"/>
          <p:nvPr/>
        </p:nvSpPr>
        <p:spPr>
          <a:xfrm>
            <a:off x="9678670" y="3776345"/>
            <a:ext cx="1233170" cy="645160"/>
          </a:xfrm>
          <a:prstGeom prst="rect">
            <a:avLst/>
          </a:prstGeom>
          <a:noFill/>
          <a:effectLst/>
        </p:spPr>
        <p:txBody>
          <a:bodyPr wrap="none" rtlCol="0">
            <a:spAutoFit/>
          </a:bodyPr>
          <a:lstStyle/>
          <a:p>
            <a:r>
              <a:rPr lang="zh-CN" altLang="en-US" sz="3600" b="1" dirty="0" smtClean="0">
                <a:solidFill>
                  <a:srgbClr val="FC7603"/>
                </a:solidFill>
                <a:latin typeface="微软雅黑" panose="020B0503020204020204" charset="-122"/>
                <a:ea typeface="微软雅黑" panose="020B0503020204020204" charset="-122"/>
              </a:rPr>
              <a:t>投 稿</a:t>
            </a:r>
            <a:endParaRPr lang="zh-CN" altLang="en-US" sz="3600" b="1" dirty="0" smtClean="0">
              <a:solidFill>
                <a:srgbClr val="FC7603"/>
              </a:solidFill>
              <a:latin typeface="微软雅黑" panose="020B0503020204020204" charset="-122"/>
              <a:ea typeface="微软雅黑" panose="020B0503020204020204" charset="-122"/>
            </a:endParaRPr>
          </a:p>
        </p:txBody>
      </p:sp>
      <p:sp>
        <p:nvSpPr>
          <p:cNvPr id="23" name="文本框 22"/>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1397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7" name="文本框 16"/>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3.4.1  </a:t>
            </a:r>
            <a:r>
              <a:rPr lang="zh-CN" altLang="en-US" sz="3200" b="1">
                <a:solidFill>
                  <a:srgbClr val="FC7603"/>
                </a:solidFill>
                <a:latin typeface="微软雅黑" panose="020B0503020204020204" charset="-122"/>
                <a:ea typeface="微软雅黑" panose="020B0503020204020204" charset="-122"/>
              </a:rPr>
              <a:t>出版物检索</a:t>
            </a:r>
            <a:r>
              <a:rPr lang="en-US" altLang="zh-CN" sz="3200" b="1">
                <a:solidFill>
                  <a:srgbClr val="FC7603"/>
                </a:solidFill>
                <a:latin typeface="微软雅黑" panose="020B0503020204020204" charset="-122"/>
                <a:ea typeface="微软雅黑" panose="020B0503020204020204" charset="-122"/>
              </a:rPr>
              <a:t> </a:t>
            </a:r>
            <a:endParaRPr lang="zh-CN" altLang="en-US" sz="3200" b="1">
              <a:solidFill>
                <a:srgbClr val="FC7603"/>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1"/>
          <a:srcRect l="3610" r="1201"/>
          <a:stretch>
            <a:fillRect/>
          </a:stretch>
        </p:blipFill>
        <p:spPr>
          <a:xfrm>
            <a:off x="522605" y="1660525"/>
            <a:ext cx="11130280" cy="2065020"/>
          </a:xfrm>
          <a:prstGeom prst="rect">
            <a:avLst/>
          </a:prstGeom>
        </p:spPr>
      </p:pic>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pic>
        <p:nvPicPr>
          <p:cNvPr id="22" name="图片 21"/>
          <p:cNvPicPr>
            <a:picLocks noChangeAspect="1"/>
          </p:cNvPicPr>
          <p:nvPr/>
        </p:nvPicPr>
        <p:blipFill>
          <a:blip r:embed="rId2"/>
          <a:srcRect l="1745" t="1809" b="3628"/>
          <a:stretch>
            <a:fillRect/>
          </a:stretch>
        </p:blipFill>
        <p:spPr>
          <a:xfrm>
            <a:off x="264795" y="680085"/>
            <a:ext cx="11645900" cy="6168390"/>
          </a:xfrm>
          <a:prstGeom prst="rect">
            <a:avLst/>
          </a:prstGeom>
        </p:spPr>
      </p:pic>
      <p:sp>
        <p:nvSpPr>
          <p:cNvPr id="23" name="矩形 22"/>
          <p:cNvSpPr/>
          <p:nvPr/>
        </p:nvSpPr>
        <p:spPr>
          <a:xfrm>
            <a:off x="2590800" y="652780"/>
            <a:ext cx="1322070" cy="391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501390" y="2066925"/>
            <a:ext cx="904240" cy="391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529830" y="2590165"/>
            <a:ext cx="904240" cy="3911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7755" y="4413250"/>
            <a:ext cx="1278255" cy="3067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64795" y="4106545"/>
            <a:ext cx="1476375" cy="3067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033780" y="-13970"/>
            <a:ext cx="10107930" cy="6840220"/>
            <a:chOff x="1628" y="-22"/>
            <a:chExt cx="15918" cy="10772"/>
          </a:xfrm>
        </p:grpSpPr>
        <p:pic>
          <p:nvPicPr>
            <p:cNvPr id="29" name="图片 28"/>
            <p:cNvPicPr>
              <a:picLocks noChangeAspect="1"/>
            </p:cNvPicPr>
            <p:nvPr/>
          </p:nvPicPr>
          <p:blipFill>
            <a:blip r:embed="rId3"/>
            <a:srcRect l="1293" t="197" b="1325"/>
            <a:stretch>
              <a:fillRect/>
            </a:stretch>
          </p:blipFill>
          <p:spPr>
            <a:xfrm>
              <a:off x="1628" y="-22"/>
              <a:ext cx="15918" cy="10772"/>
            </a:xfrm>
            <a:prstGeom prst="rect">
              <a:avLst/>
            </a:prstGeom>
          </p:spPr>
        </p:pic>
        <p:sp>
          <p:nvSpPr>
            <p:cNvPr id="30" name="矩形 29"/>
            <p:cNvSpPr/>
            <p:nvPr/>
          </p:nvSpPr>
          <p:spPr>
            <a:xfrm>
              <a:off x="1628" y="-22"/>
              <a:ext cx="15918" cy="107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2969260" y="417195"/>
            <a:ext cx="7898130" cy="2605405"/>
            <a:chOff x="4676" y="657"/>
            <a:chExt cx="12438" cy="4103"/>
          </a:xfrm>
        </p:grpSpPr>
        <p:sp>
          <p:nvSpPr>
            <p:cNvPr id="37" name="矩形 36"/>
            <p:cNvSpPr/>
            <p:nvPr/>
          </p:nvSpPr>
          <p:spPr>
            <a:xfrm>
              <a:off x="4676" y="1094"/>
              <a:ext cx="12438" cy="3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9587" y="657"/>
              <a:ext cx="2806" cy="790"/>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lvl="0" indent="0" algn="ctr" eaLnBrk="1" hangingPunct="1">
                <a:spcBef>
                  <a:spcPct val="0"/>
                </a:spcBef>
                <a:buNone/>
              </a:pPr>
              <a:r>
                <a:rPr lang="zh-CN" altLang="zh-CN" sz="2665" b="1" dirty="0">
                  <a:solidFill>
                    <a:srgbClr val="FF0000"/>
                  </a:solidFill>
                  <a:latin typeface="微软雅黑" panose="020B0503020204020204" charset="-122"/>
                  <a:ea typeface="微软雅黑" panose="020B0503020204020204" charset="-122"/>
                  <a:sym typeface="+mn-ea"/>
                </a:rPr>
                <a:t>期刊详情</a:t>
              </a:r>
              <a:endParaRPr lang="zh-CN" altLang="zh-CN" sz="2665" b="1" dirty="0">
                <a:solidFill>
                  <a:srgbClr val="FF0000"/>
                </a:solidFill>
                <a:latin typeface="微软雅黑" panose="020B0503020204020204" charset="-122"/>
                <a:ea typeface="微软雅黑" panose="020B0503020204020204" charset="-122"/>
                <a:sym typeface="+mn-ea"/>
              </a:endParaRPr>
            </a:p>
          </p:txBody>
        </p:sp>
      </p:grpSp>
      <p:sp>
        <p:nvSpPr>
          <p:cNvPr id="48" name="矩形 47"/>
          <p:cNvSpPr/>
          <p:nvPr/>
        </p:nvSpPr>
        <p:spPr>
          <a:xfrm>
            <a:off x="1450340" y="3470910"/>
            <a:ext cx="3159760" cy="479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p:tgtEl>
                                          <p:spTgt spid="23"/>
                                        </p:tgtEl>
                                        <p:attrNameLst>
                                          <p:attrName>ppt_y</p:attrName>
                                        </p:attrNameLst>
                                      </p:cBhvr>
                                      <p:tavLst>
                                        <p:tav tm="0">
                                          <p:val>
                                            <p:strVal val="#ppt_y+#ppt_h*1.125000"/>
                                          </p:val>
                                        </p:tav>
                                        <p:tav tm="100000">
                                          <p:val>
                                            <p:strVal val="#ppt_y"/>
                                          </p:val>
                                        </p:tav>
                                      </p:tavLst>
                                    </p:anim>
                                    <p:animEffect transition="in" filter="wipe(up)">
                                      <p:cBhvr>
                                        <p:cTn id="18" dur="500"/>
                                        <p:tgtEl>
                                          <p:spTgt spid="23"/>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p:tgtEl>
                                          <p:spTgt spid="25"/>
                                        </p:tgtEl>
                                        <p:attrNameLst>
                                          <p:attrName>ppt_y</p:attrName>
                                        </p:attrNameLst>
                                      </p:cBhvr>
                                      <p:tavLst>
                                        <p:tav tm="0">
                                          <p:val>
                                            <p:strVal val="#ppt_y+#ppt_h*1.125000"/>
                                          </p:val>
                                        </p:tav>
                                        <p:tav tm="100000">
                                          <p:val>
                                            <p:strVal val="#ppt_y"/>
                                          </p:val>
                                        </p:tav>
                                      </p:tavLst>
                                    </p:anim>
                                    <p:animEffect transition="in" filter="wipe(up)">
                                      <p:cBhvr>
                                        <p:cTn id="22" dur="500"/>
                                        <p:tgtEl>
                                          <p:spTgt spid="2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p:tgtEl>
                                          <p:spTgt spid="26"/>
                                        </p:tgtEl>
                                        <p:attrNameLst>
                                          <p:attrName>ppt_y</p:attrName>
                                        </p:attrNameLst>
                                      </p:cBhvr>
                                      <p:tavLst>
                                        <p:tav tm="0">
                                          <p:val>
                                            <p:strVal val="#ppt_y+#ppt_h*1.125000"/>
                                          </p:val>
                                        </p:tav>
                                        <p:tav tm="100000">
                                          <p:val>
                                            <p:strVal val="#ppt_y"/>
                                          </p:val>
                                        </p:tav>
                                      </p:tavLst>
                                    </p:anim>
                                    <p:animEffect transition="in" filter="wipe(up)">
                                      <p:cBhvr>
                                        <p:cTn id="26" dur="500"/>
                                        <p:tgtEl>
                                          <p:spTgt spid="2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p:tgtEl>
                                          <p:spTgt spid="27"/>
                                        </p:tgtEl>
                                        <p:attrNameLst>
                                          <p:attrName>ppt_y</p:attrName>
                                        </p:attrNameLst>
                                      </p:cBhvr>
                                      <p:tavLst>
                                        <p:tav tm="0">
                                          <p:val>
                                            <p:strVal val="#ppt_y+#ppt_h*1.125000"/>
                                          </p:val>
                                        </p:tav>
                                        <p:tav tm="100000">
                                          <p:val>
                                            <p:strVal val="#ppt_y"/>
                                          </p:val>
                                        </p:tav>
                                      </p:tavLst>
                                    </p:anim>
                                    <p:animEffect transition="in" filter="wipe(up)">
                                      <p:cBhvr>
                                        <p:cTn id="30" dur="500"/>
                                        <p:tgtEl>
                                          <p:spTgt spid="27"/>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ppt_y</p:attrName>
                                        </p:attrNameLst>
                                      </p:cBhvr>
                                      <p:tavLst>
                                        <p:tav tm="0">
                                          <p:val>
                                            <p:strVal val="#ppt_y+#ppt_h*1.125000"/>
                                          </p:val>
                                        </p:tav>
                                        <p:tav tm="100000">
                                          <p:val>
                                            <p:strVal val="#ppt_y"/>
                                          </p:val>
                                        </p:tav>
                                      </p:tavLst>
                                    </p:anim>
                                    <p:animEffect transition="in" filter="wipe(up)">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1000" fill="hold"/>
                                        <p:tgtEl>
                                          <p:spTgt spid="47"/>
                                        </p:tgtEl>
                                        <p:attrNameLst>
                                          <p:attrName>ppt_w</p:attrName>
                                        </p:attrNameLst>
                                      </p:cBhvr>
                                      <p:tavLst>
                                        <p:tav tm="0">
                                          <p:val>
                                            <p:strVal val="#ppt_w*0.70"/>
                                          </p:val>
                                        </p:tav>
                                        <p:tav tm="100000">
                                          <p:val>
                                            <p:strVal val="#ppt_w"/>
                                          </p:val>
                                        </p:tav>
                                      </p:tavLst>
                                    </p:anim>
                                    <p:anim calcmode="lin" valueType="num">
                                      <p:cBhvr>
                                        <p:cTn id="45" dur="1000" fill="hold"/>
                                        <p:tgtEl>
                                          <p:spTgt spid="47"/>
                                        </p:tgtEl>
                                        <p:attrNameLst>
                                          <p:attrName>ppt_h</p:attrName>
                                        </p:attrNameLst>
                                      </p:cBhvr>
                                      <p:tavLst>
                                        <p:tav tm="0">
                                          <p:val>
                                            <p:strVal val="#ppt_h"/>
                                          </p:val>
                                        </p:tav>
                                        <p:tav tm="100000">
                                          <p:val>
                                            <p:strVal val="#ppt_h"/>
                                          </p:val>
                                        </p:tav>
                                      </p:tavLst>
                                    </p:anim>
                                    <p:animEffect transition="in" filter="fade">
                                      <p:cBhvr>
                                        <p:cTn id="46" dur="1000"/>
                                        <p:tgtEl>
                                          <p:spTgt spid="47"/>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1000" fill="hold"/>
                                        <p:tgtEl>
                                          <p:spTgt spid="48"/>
                                        </p:tgtEl>
                                        <p:attrNameLst>
                                          <p:attrName>ppt_w</p:attrName>
                                        </p:attrNameLst>
                                      </p:cBhvr>
                                      <p:tavLst>
                                        <p:tav tm="0">
                                          <p:val>
                                            <p:strVal val="#ppt_w*0.70"/>
                                          </p:val>
                                        </p:tav>
                                        <p:tav tm="100000">
                                          <p:val>
                                            <p:strVal val="#ppt_w"/>
                                          </p:val>
                                        </p:tav>
                                      </p:tavLst>
                                    </p:anim>
                                    <p:anim calcmode="lin" valueType="num">
                                      <p:cBhvr>
                                        <p:cTn id="50" dur="1000" fill="hold"/>
                                        <p:tgtEl>
                                          <p:spTgt spid="48"/>
                                        </p:tgtEl>
                                        <p:attrNameLst>
                                          <p:attrName>ppt_h</p:attrName>
                                        </p:attrNameLst>
                                      </p:cBhvr>
                                      <p:tavLst>
                                        <p:tav tm="0">
                                          <p:val>
                                            <p:strVal val="#ppt_h"/>
                                          </p:val>
                                        </p:tav>
                                        <p:tav tm="100000">
                                          <p:val>
                                            <p:strVal val="#ppt_h"/>
                                          </p:val>
                                        </p:tav>
                                      </p:tavLst>
                                    </p:anim>
                                    <p:animEffect transition="in" filter="fade">
                                      <p:cBhvr>
                                        <p:cTn id="5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bldLvl="0" animBg="1"/>
      <p:bldP spid="26" grpId="0" bldLvl="0" animBg="1"/>
      <p:bldP spid="27" grpId="0" bldLvl="0" animBg="1"/>
      <p:bldP spid="28" grpId="0" bldLvl="0" animBg="1"/>
      <p:bldP spid="4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049270" y="-13970"/>
            <a:ext cx="6355715" cy="805180"/>
            <a:chOff x="4802" y="0"/>
            <a:chExt cx="10009" cy="1268"/>
          </a:xfrm>
        </p:grpSpPr>
        <p:sp>
          <p:nvSpPr>
            <p:cNvPr id="44" name="矩形 43"/>
            <p:cNvSpPr/>
            <p:nvPr/>
          </p:nvSpPr>
          <p:spPr>
            <a:xfrm>
              <a:off x="12651" y="0"/>
              <a:ext cx="2160" cy="1268"/>
            </a:xfrm>
            <a:prstGeom prst="rect">
              <a:avLst/>
            </a:prstGeom>
            <a:solidFill>
              <a:srgbClr val="EC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802" y="0"/>
              <a:ext cx="9614" cy="1268"/>
              <a:chOff x="4673" y="1538"/>
              <a:chExt cx="9614" cy="1268"/>
            </a:xfrm>
          </p:grpSpPr>
          <p:sp>
            <p:nvSpPr>
              <p:cNvPr id="40" name="直角三角形 39"/>
              <p:cNvSpPr/>
              <p:nvPr/>
            </p:nvSpPr>
            <p:spPr>
              <a:xfrm flipV="1">
                <a:off x="12151" y="1538"/>
                <a:ext cx="712" cy="1268"/>
              </a:xfrm>
              <a:prstGeom prst="rtTriangle">
                <a:avLst/>
              </a:prstGeom>
              <a:solidFill>
                <a:srgbClr val="23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673" y="1538"/>
                <a:ext cx="9614" cy="1269"/>
                <a:chOff x="4673" y="1538"/>
                <a:chExt cx="9614" cy="1269"/>
              </a:xfrm>
            </p:grpSpPr>
            <p:grpSp>
              <p:nvGrpSpPr>
                <p:cNvPr id="39" name="组合 38"/>
                <p:cNvGrpSpPr/>
                <p:nvPr/>
              </p:nvGrpSpPr>
              <p:grpSpPr>
                <a:xfrm>
                  <a:off x="4673" y="1538"/>
                  <a:ext cx="7478" cy="1268"/>
                  <a:chOff x="4477" y="1386"/>
                  <a:chExt cx="7478" cy="1268"/>
                </a:xfrm>
              </p:grpSpPr>
              <p:grpSp>
                <p:nvGrpSpPr>
                  <p:cNvPr id="35" name="组合 34"/>
                  <p:cNvGrpSpPr/>
                  <p:nvPr/>
                </p:nvGrpSpPr>
                <p:grpSpPr>
                  <a:xfrm>
                    <a:off x="5857" y="1386"/>
                    <a:ext cx="6098" cy="1268"/>
                    <a:chOff x="5857" y="1386"/>
                    <a:chExt cx="6098" cy="1268"/>
                  </a:xfrm>
                </p:grpSpPr>
                <p:sp>
                  <p:nvSpPr>
                    <p:cNvPr id="33" name="矩形 32"/>
                    <p:cNvSpPr/>
                    <p:nvPr/>
                  </p:nvSpPr>
                  <p:spPr>
                    <a:xfrm>
                      <a:off x="6569" y="1386"/>
                      <a:ext cx="5386" cy="1268"/>
                    </a:xfrm>
                    <a:prstGeom prst="rect">
                      <a:avLst/>
                    </a:prstGeom>
                    <a:gradFill>
                      <a:gsLst>
                        <a:gs pos="0">
                          <a:srgbClr val="1A3655"/>
                        </a:gs>
                        <a:gs pos="10000">
                          <a:srgbClr val="16304C"/>
                        </a:gs>
                        <a:gs pos="78000">
                          <a:srgbClr val="23456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flipH="1" flipV="1">
                      <a:off x="5857" y="1386"/>
                      <a:ext cx="712" cy="1268"/>
                    </a:xfrm>
                    <a:prstGeom prst="rtTriangle">
                      <a:avLst/>
                    </a:prstGeom>
                    <a:solidFill>
                      <a:srgbClr val="173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等腰三角形 35"/>
                  <p:cNvSpPr/>
                  <p:nvPr/>
                </p:nvSpPr>
                <p:spPr>
                  <a:xfrm>
                    <a:off x="5167" y="1386"/>
                    <a:ext cx="1424" cy="1268"/>
                  </a:xfrm>
                  <a:prstGeom prst="triangle">
                    <a:avLst/>
                  </a:prstGeom>
                  <a:gradFill>
                    <a:gsLst>
                      <a:gs pos="0">
                        <a:srgbClr val="1A3655"/>
                      </a:gs>
                      <a:gs pos="13000">
                        <a:srgbClr val="16304C"/>
                      </a:gs>
                      <a:gs pos="78000">
                        <a:srgbClr val="23456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flipH="1" flipV="1">
                    <a:off x="4477" y="1386"/>
                    <a:ext cx="1424" cy="1268"/>
                  </a:xfrm>
                  <a:prstGeom prst="triangle">
                    <a:avLst/>
                  </a:prstGeom>
                  <a:gradFill>
                    <a:gsLst>
                      <a:gs pos="0">
                        <a:srgbClr val="1A3655"/>
                      </a:gs>
                      <a:gs pos="17000">
                        <a:srgbClr val="16304C"/>
                      </a:gs>
                      <a:gs pos="78000">
                        <a:srgbClr val="23456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flipH="1" flipV="1">
                  <a:off x="12863" y="1539"/>
                  <a:ext cx="1424" cy="1268"/>
                </a:xfrm>
                <a:prstGeom prst="triangle">
                  <a:avLst/>
                </a:prstGeom>
                <a:gradFill>
                  <a:gsLst>
                    <a:gs pos="0">
                      <a:srgbClr val="1A3655"/>
                    </a:gs>
                    <a:gs pos="13000">
                      <a:srgbClr val="16304C"/>
                    </a:gs>
                    <a:gs pos="70000">
                      <a:srgbClr val="2345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1" name="组合 10"/>
          <p:cNvGrpSpPr/>
          <p:nvPr/>
        </p:nvGrpSpPr>
        <p:grpSpPr>
          <a:xfrm>
            <a:off x="361315" y="1420495"/>
            <a:ext cx="11469370" cy="4687570"/>
            <a:chOff x="569" y="1709"/>
            <a:chExt cx="18062" cy="7382"/>
          </a:xfrm>
        </p:grpSpPr>
        <p:pic>
          <p:nvPicPr>
            <p:cNvPr id="2" name="图片 1"/>
            <p:cNvPicPr>
              <a:picLocks noChangeAspect="1"/>
            </p:cNvPicPr>
            <p:nvPr/>
          </p:nvPicPr>
          <p:blipFill>
            <a:blip r:embed="rId1"/>
            <a:stretch>
              <a:fillRect/>
            </a:stretch>
          </p:blipFill>
          <p:spPr>
            <a:xfrm>
              <a:off x="569" y="1709"/>
              <a:ext cx="18063" cy="7382"/>
            </a:xfrm>
            <a:prstGeom prst="rect">
              <a:avLst/>
            </a:prstGeom>
          </p:spPr>
        </p:pic>
        <p:sp>
          <p:nvSpPr>
            <p:cNvPr id="3" name="矩形 2"/>
            <p:cNvSpPr/>
            <p:nvPr/>
          </p:nvSpPr>
          <p:spPr>
            <a:xfrm>
              <a:off x="6370" y="2033"/>
              <a:ext cx="1341" cy="4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044950" y="1947545"/>
            <a:ext cx="2237105" cy="2023745"/>
            <a:chOff x="6370" y="2547"/>
            <a:chExt cx="3523" cy="3187"/>
          </a:xfrm>
        </p:grpSpPr>
        <p:pic>
          <p:nvPicPr>
            <p:cNvPr id="72706" name="图片 1"/>
            <p:cNvPicPr>
              <a:picLocks noChangeAspect="1"/>
            </p:cNvPicPr>
            <p:nvPr/>
          </p:nvPicPr>
          <p:blipFill>
            <a:blip r:embed="rId2"/>
            <a:srcRect t="17760"/>
            <a:stretch>
              <a:fillRect/>
            </a:stretch>
          </p:blipFill>
          <p:spPr>
            <a:xfrm>
              <a:off x="6370" y="2547"/>
              <a:ext cx="3523" cy="3187"/>
            </a:xfrm>
            <a:prstGeom prst="rect">
              <a:avLst/>
            </a:prstGeom>
            <a:noFill/>
            <a:ln w="9525">
              <a:noFill/>
            </a:ln>
          </p:spPr>
        </p:pic>
        <p:sp>
          <p:nvSpPr>
            <p:cNvPr id="12" name="矩形 11"/>
            <p:cNvSpPr/>
            <p:nvPr/>
          </p:nvSpPr>
          <p:spPr>
            <a:xfrm>
              <a:off x="6370" y="2547"/>
              <a:ext cx="3523" cy="31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1464310" y="805180"/>
            <a:ext cx="6332855" cy="583565"/>
          </a:xfrm>
          <a:prstGeom prst="rect">
            <a:avLst/>
          </a:prstGeom>
          <a:noFill/>
        </p:spPr>
        <p:txBody>
          <a:bodyPr wrap="square" rtlCol="0">
            <a:spAutoFit/>
          </a:bodyPr>
          <a:lstStyle/>
          <a:p>
            <a:r>
              <a:rPr lang="en-US" altLang="zh-CN" sz="3200" b="1">
                <a:solidFill>
                  <a:srgbClr val="FC7603"/>
                </a:solidFill>
                <a:latin typeface="微软雅黑" panose="020B0503020204020204" charset="-122"/>
                <a:ea typeface="微软雅黑" panose="020B0503020204020204" charset="-122"/>
              </a:rPr>
              <a:t>3.4.4 </a:t>
            </a:r>
            <a:r>
              <a:rPr lang="en-US" sz="3200" b="1">
                <a:solidFill>
                  <a:srgbClr val="FC7603"/>
                </a:solidFill>
                <a:latin typeface="微软雅黑" panose="020B0503020204020204" charset="-122"/>
                <a:ea typeface="微软雅黑" panose="020B0503020204020204" charset="-122"/>
              </a:rPr>
              <a:t>E-Study</a:t>
            </a:r>
            <a:r>
              <a:rPr lang="zh-CN" altLang="en-US" sz="3200" b="1">
                <a:solidFill>
                  <a:srgbClr val="FC7603"/>
                </a:solidFill>
                <a:latin typeface="微软雅黑" panose="020B0503020204020204" charset="-122"/>
                <a:ea typeface="微软雅黑" panose="020B0503020204020204" charset="-122"/>
              </a:rPr>
              <a:t>投稿</a:t>
            </a:r>
            <a:endParaRPr lang="zh-CN" altLang="en-US" sz="3200" b="1">
              <a:solidFill>
                <a:srgbClr val="FC7603"/>
              </a:solidFill>
              <a:latin typeface="微软雅黑" panose="020B0503020204020204" charset="-122"/>
              <a:ea typeface="微软雅黑" panose="020B0503020204020204" charset="-122"/>
            </a:endParaRPr>
          </a:p>
        </p:txBody>
      </p:sp>
      <p:sp>
        <p:nvSpPr>
          <p:cNvPr id="31" name="文本框 30"/>
          <p:cNvSpPr txBox="1"/>
          <p:nvPr/>
        </p:nvSpPr>
        <p:spPr>
          <a:xfrm>
            <a:off x="3327400" y="96520"/>
            <a:ext cx="4678045" cy="583565"/>
          </a:xfrm>
          <a:prstGeom prst="rect">
            <a:avLst/>
          </a:prstGeom>
          <a:no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rPr>
              <a:t>三、学术资源获取及利用</a:t>
            </a:r>
            <a:endParaRPr lang="zh-CN" altLang="en-US" sz="3200" b="1">
              <a:solidFill>
                <a:schemeClr val="bg1"/>
              </a:solidFill>
              <a:latin typeface="微软雅黑" panose="020B0503020204020204" charset="-122"/>
              <a:ea typeface="微软雅黑" panose="020B0503020204020204" charset="-122"/>
            </a:endParaRPr>
          </a:p>
        </p:txBody>
      </p:sp>
      <p:grpSp>
        <p:nvGrpSpPr>
          <p:cNvPr id="15" name="组合 14"/>
          <p:cNvGrpSpPr/>
          <p:nvPr/>
        </p:nvGrpSpPr>
        <p:grpSpPr>
          <a:xfrm>
            <a:off x="361315" y="2747010"/>
            <a:ext cx="9856470" cy="3702050"/>
            <a:chOff x="569" y="4326"/>
            <a:chExt cx="15522" cy="5830"/>
          </a:xfrm>
        </p:grpSpPr>
        <p:pic>
          <p:nvPicPr>
            <p:cNvPr id="6" name="图片 5"/>
            <p:cNvPicPr>
              <a:picLocks noChangeAspect="1"/>
            </p:cNvPicPr>
            <p:nvPr/>
          </p:nvPicPr>
          <p:blipFill>
            <a:blip r:embed="rId3"/>
            <a:srcRect r="1755" b="2938"/>
            <a:stretch>
              <a:fillRect/>
            </a:stretch>
          </p:blipFill>
          <p:spPr>
            <a:xfrm>
              <a:off x="569" y="4326"/>
              <a:ext cx="15523" cy="5831"/>
            </a:xfrm>
            <a:prstGeom prst="rect">
              <a:avLst/>
            </a:prstGeom>
          </p:spPr>
        </p:pic>
        <p:sp>
          <p:nvSpPr>
            <p:cNvPr id="7" name="矩形 6"/>
            <p:cNvSpPr/>
            <p:nvPr/>
          </p:nvSpPr>
          <p:spPr>
            <a:xfrm>
              <a:off x="569" y="4326"/>
              <a:ext cx="15522" cy="58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635885" y="5204460"/>
            <a:ext cx="1741805" cy="3124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632710" y="1626235"/>
            <a:ext cx="6908800" cy="4947920"/>
            <a:chOff x="5063" y="2364"/>
            <a:chExt cx="10880" cy="7792"/>
          </a:xfrm>
        </p:grpSpPr>
        <p:pic>
          <p:nvPicPr>
            <p:cNvPr id="18" name="图片 17"/>
            <p:cNvPicPr>
              <a:picLocks noChangeAspect="1"/>
            </p:cNvPicPr>
            <p:nvPr/>
          </p:nvPicPr>
          <p:blipFill>
            <a:blip r:embed="rId4"/>
            <a:stretch>
              <a:fillRect/>
            </a:stretch>
          </p:blipFill>
          <p:spPr>
            <a:xfrm>
              <a:off x="5063" y="2364"/>
              <a:ext cx="10881" cy="7793"/>
            </a:xfrm>
            <a:prstGeom prst="rect">
              <a:avLst/>
            </a:prstGeom>
          </p:spPr>
        </p:pic>
        <p:sp>
          <p:nvSpPr>
            <p:cNvPr id="19" name="矩形 18"/>
            <p:cNvSpPr/>
            <p:nvPr/>
          </p:nvSpPr>
          <p:spPr>
            <a:xfrm>
              <a:off x="5063" y="2364"/>
              <a:ext cx="10881" cy="77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heckerboard(across)">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100" name="Picture 4" descr="https://timgsa.baidu.com/timg?image&amp;quality=80&amp;size=b9999_10000&amp;sec=1539575054555&amp;di=c3c6a9b8932d2466e7f0a55c93bb1b91&amp;imgtype=0&amp;src=http%3A%2F%2Fimgsrc.baidu.com%2Fimgad%2Fpic%2Fitem%2Fd1160924ab18972bae2c6ee3edcd7b899e510a80.jpg"/>
          <p:cNvPicPr>
            <a:picLocks noChangeAspect="1" noChangeArrowheads="1"/>
          </p:cNvPicPr>
          <p:nvPr/>
        </p:nvPicPr>
        <p:blipFill rotWithShape="1">
          <a:blip r:embed="rId1">
            <a:extLst>
              <a:ext uri="{28A0092B-C50C-407E-A947-70E740481C1C}">
                <a14:useLocalDpi xmlns:a14="http://schemas.microsoft.com/office/drawing/2010/main" val="0"/>
              </a:ext>
            </a:extLst>
          </a:blip>
          <a:srcRect b="7225"/>
          <a:stretch>
            <a:fillRect/>
          </a:stretch>
        </p:blipFill>
        <p:spPr bwMode="auto">
          <a:xfrm>
            <a:off x="0" y="269875"/>
            <a:ext cx="12192000" cy="6359525"/>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nvSpPr>
        <p:spPr>
          <a:xfrm>
            <a:off x="3044825" y="498956"/>
            <a:ext cx="59499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r>
              <a:rPr lang="zh-CN" altLang="en-US" sz="8000" b="1" dirty="0">
                <a:solidFill>
                  <a:srgbClr val="DA742C"/>
                </a:solidFill>
                <a:effectLst>
                  <a:outerShdw blurRad="50800" dist="25400" dir="2700000" algn="tl" rotWithShape="0">
                    <a:prstClr val="black">
                      <a:alpha val="40000"/>
                    </a:prstClr>
                  </a:outerShdw>
                </a:effectLst>
                <a:latin typeface="隶书" panose="02010509060101010101" charset="-122"/>
                <a:ea typeface="隶书" panose="02010509060101010101" charset="-122"/>
                <a:cs typeface="Kartika" panose="02020503030404060203" pitchFamily="18" charset="0"/>
              </a:rPr>
              <a:t>感 谢 聆 听</a:t>
            </a:r>
            <a:endParaRPr lang="zh-CN" altLang="en-US" sz="8000" b="1" dirty="0">
              <a:solidFill>
                <a:srgbClr val="DA742C"/>
              </a:solidFill>
              <a:effectLst>
                <a:outerShdw blurRad="50800" dist="25400" dir="2700000" algn="tl" rotWithShape="0">
                  <a:prstClr val="black">
                    <a:alpha val="40000"/>
                  </a:prstClr>
                </a:outerShdw>
              </a:effectLst>
              <a:latin typeface="隶书" panose="02010509060101010101" charset="-122"/>
              <a:ea typeface="隶书" panose="02010509060101010101" charset="-122"/>
              <a:cs typeface="Kartika" panose="02020503030404060203" pitchFamily="18" charset="0"/>
            </a:endParaRPr>
          </a:p>
        </p:txBody>
      </p:sp>
      <p:pic>
        <p:nvPicPr>
          <p:cNvPr id="4" name="图片 3" descr="知者汇微信"/>
          <p:cNvPicPr>
            <a:picLocks noChangeAspect="1"/>
          </p:cNvPicPr>
          <p:nvPr/>
        </p:nvPicPr>
        <p:blipFill>
          <a:blip r:embed="rId2"/>
          <a:stretch>
            <a:fillRect/>
          </a:stretch>
        </p:blipFill>
        <p:spPr>
          <a:xfrm>
            <a:off x="4554220" y="2200275"/>
            <a:ext cx="2934335" cy="2934335"/>
          </a:xfrm>
          <a:prstGeom prst="rect">
            <a:avLst/>
          </a:prstGeom>
        </p:spPr>
      </p:pic>
      <p:sp>
        <p:nvSpPr>
          <p:cNvPr id="2" name="文本框 1"/>
          <p:cNvSpPr txBox="1"/>
          <p:nvPr/>
        </p:nvSpPr>
        <p:spPr>
          <a:xfrm>
            <a:off x="9560560" y="1398905"/>
            <a:ext cx="1957070" cy="368300"/>
          </a:xfrm>
          <a:prstGeom prst="rect">
            <a:avLst/>
          </a:prstGeom>
          <a:noFill/>
        </p:spPr>
        <p:txBody>
          <a:bodyPr wrap="square" rtlCol="0">
            <a:spAutoFit/>
          </a:bodyPr>
          <a:p>
            <a:r>
              <a:rPr lang="en-US" altLang="zh-CN">
                <a:solidFill>
                  <a:schemeClr val="bg1"/>
                </a:solidFill>
              </a:rPr>
              <a:t>QQ</a:t>
            </a:r>
            <a:r>
              <a:rPr lang="zh-CN" altLang="en-US">
                <a:solidFill>
                  <a:schemeClr val="bg1"/>
                </a:solidFill>
              </a:rPr>
              <a:t>：</a:t>
            </a:r>
            <a:r>
              <a:rPr lang="en-US" altLang="zh-CN">
                <a:solidFill>
                  <a:schemeClr val="bg1"/>
                </a:solidFill>
              </a:rPr>
              <a:t>920400613</a:t>
            </a:r>
            <a:endParaRPr lang="en-US" altLang="zh-CN">
              <a:solidFill>
                <a:schemeClr val="bg1"/>
              </a:solidFill>
            </a:endParaRPr>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6123940" y="1097280"/>
            <a:ext cx="4707890" cy="4663440"/>
            <a:chOff x="11830" y="798"/>
            <a:chExt cx="7414" cy="7344"/>
          </a:xfrm>
        </p:grpSpPr>
        <p:grpSp>
          <p:nvGrpSpPr>
            <p:cNvPr id="12" name="组合 11"/>
            <p:cNvGrpSpPr/>
            <p:nvPr/>
          </p:nvGrpSpPr>
          <p:grpSpPr>
            <a:xfrm>
              <a:off x="13530" y="798"/>
              <a:ext cx="3969" cy="3969"/>
              <a:chOff x="4574" y="2963"/>
              <a:chExt cx="3969" cy="3969"/>
            </a:xfrm>
          </p:grpSpPr>
          <p:sp>
            <p:nvSpPr>
              <p:cNvPr id="11" name="菱形 10"/>
              <p:cNvSpPr/>
              <p:nvPr/>
            </p:nvSpPr>
            <p:spPr>
              <a:xfrm>
                <a:off x="4574" y="2963"/>
                <a:ext cx="3969" cy="3969"/>
              </a:xfrm>
              <a:prstGeom prst="diamond">
                <a:avLst/>
              </a:prstGeom>
              <a:solidFill>
                <a:srgbClr val="205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310" y="3933"/>
                <a:ext cx="2498" cy="2470"/>
              </a:xfrm>
              <a:prstGeom prst="rect">
                <a:avLst/>
              </a:prstGeom>
              <a:noFill/>
            </p:spPr>
            <p:txBody>
              <a:bodyPr wrap="none" rtlCol="0">
                <a:spAutoFit/>
              </a:bodyPr>
              <a:lstStyle/>
              <a:p>
                <a:r>
                  <a:rPr lang="en-US" altLang="zh-CN" sz="9600" b="1" dirty="0" smtClean="0">
                    <a:solidFill>
                      <a:schemeClr val="bg1"/>
                    </a:solidFill>
                    <a:effectLst>
                      <a:outerShdw blurRad="50800" dist="38100" dir="2700000" algn="tl" rotWithShape="0">
                        <a:prstClr val="black">
                          <a:alpha val="40000"/>
                        </a:prstClr>
                      </a:outerShdw>
                    </a:effectLst>
                    <a:latin typeface="Kartika" panose="02020503030404060203" pitchFamily="18" charset="0"/>
                    <a:ea typeface="方正姚体" panose="02010601030101010101" pitchFamily="2" charset="-122"/>
                    <a:cs typeface="Kartika" panose="02020503030404060203" pitchFamily="18" charset="0"/>
                  </a:rPr>
                  <a:t>02</a:t>
                </a:r>
                <a:endParaRPr lang="en-US" altLang="zh-CN" sz="9600" b="1" dirty="0" smtClean="0">
                  <a:solidFill>
                    <a:schemeClr val="bg1"/>
                  </a:solidFill>
                  <a:effectLst>
                    <a:outerShdw blurRad="50800" dist="38100" dir="2700000" algn="tl" rotWithShape="0">
                      <a:prstClr val="black">
                        <a:alpha val="40000"/>
                      </a:prstClr>
                    </a:outerShdw>
                  </a:effectLst>
                  <a:latin typeface="Kartika" panose="02020503030404060203" pitchFamily="18" charset="0"/>
                  <a:ea typeface="方正姚体" panose="02010601030101010101" pitchFamily="2" charset="-122"/>
                  <a:cs typeface="Kartika" panose="02020503030404060203" pitchFamily="18" charset="0"/>
                </a:endParaRPr>
              </a:p>
            </p:txBody>
          </p:sp>
        </p:grpSp>
        <p:grpSp>
          <p:nvGrpSpPr>
            <p:cNvPr id="9" name="组合 8"/>
            <p:cNvGrpSpPr/>
            <p:nvPr/>
          </p:nvGrpSpPr>
          <p:grpSpPr>
            <a:xfrm>
              <a:off x="11830" y="5907"/>
              <a:ext cx="7414" cy="2235"/>
              <a:chOff x="8648" y="3275"/>
              <a:chExt cx="7414" cy="2235"/>
            </a:xfrm>
          </p:grpSpPr>
          <p:sp>
            <p:nvSpPr>
              <p:cNvPr id="6" name="标题 1"/>
              <p:cNvSpPr>
                <a:spLocks noGrp="1"/>
              </p:cNvSpPr>
              <p:nvPr/>
            </p:nvSpPr>
            <p:spPr>
              <a:xfrm>
                <a:off x="8648" y="3275"/>
                <a:ext cx="7370" cy="13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ltLang="zh-CN" sz="4800" b="1" dirty="0">
                    <a:solidFill>
                      <a:srgbClr val="2059A6"/>
                    </a:solidFill>
                    <a:latin typeface="微软雅黑" panose="020B0503020204020204" charset="-122"/>
                    <a:ea typeface="微软雅黑" panose="020B0503020204020204" charset="-122"/>
                  </a:rPr>
                  <a:t>CNKI</a:t>
                </a:r>
                <a:r>
                  <a:rPr lang="zh-CN" altLang="en-US" sz="4800" b="1" dirty="0">
                    <a:solidFill>
                      <a:srgbClr val="2059A6"/>
                    </a:solidFill>
                    <a:latin typeface="微软雅黑" panose="020B0503020204020204" charset="-122"/>
                    <a:ea typeface="微软雅黑" panose="020B0503020204020204" charset="-122"/>
                  </a:rPr>
                  <a:t>资源总库</a:t>
                </a:r>
                <a:endParaRPr lang="zh-CN" altLang="en-US" sz="4800" b="1" dirty="0">
                  <a:solidFill>
                    <a:srgbClr val="2059A6"/>
                  </a:solidFill>
                  <a:latin typeface="微软雅黑" panose="020B0503020204020204" charset="-122"/>
                  <a:ea typeface="微软雅黑" panose="020B0503020204020204" charset="-122"/>
                </a:endParaRPr>
              </a:p>
            </p:txBody>
          </p:sp>
          <p:sp>
            <p:nvSpPr>
              <p:cNvPr id="7" name="文本占位符 3"/>
              <p:cNvSpPr/>
              <p:nvPr/>
            </p:nvSpPr>
            <p:spPr>
              <a:xfrm>
                <a:off x="8889" y="4665"/>
                <a:ext cx="7173" cy="8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sz="2000" b="1" dirty="0">
                    <a:solidFill>
                      <a:srgbClr val="2059A6"/>
                    </a:solidFill>
                    <a:latin typeface="微软雅黑" panose="020B0503020204020204" charset="-122"/>
                    <a:ea typeface="微软雅黑" panose="020B0503020204020204" charset="-122"/>
                    <a:sym typeface="+mn-ea"/>
                  </a:rPr>
                  <a:t>丰富的学术资源多维度助力科研全过程</a:t>
                </a:r>
                <a:endParaRPr lang="zh-CN" altLang="en-US" sz="2000" b="1" dirty="0">
                  <a:solidFill>
                    <a:srgbClr val="2059A6"/>
                  </a:solidFill>
                  <a:latin typeface="微软雅黑" panose="020B0503020204020204" charset="-122"/>
                  <a:ea typeface="微软雅黑" panose="020B0503020204020204" charset="-122"/>
                  <a:sym typeface="+mn-ea"/>
                </a:endParaRPr>
              </a:p>
            </p:txBody>
          </p:sp>
        </p:grpSp>
      </p:grpSp>
      <p:cxnSp>
        <p:nvCxnSpPr>
          <p:cNvPr id="13" name="直接连接符 12"/>
          <p:cNvCxnSpPr/>
          <p:nvPr/>
        </p:nvCxnSpPr>
        <p:spPr>
          <a:xfrm>
            <a:off x="6532245" y="5099685"/>
            <a:ext cx="3960029"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5" name="Picture 4" descr="https://timgsa.baidu.com/timg?image&amp;quality=80&amp;size=b9999_10000&amp;sec=1539575292946&amp;di=6c2fd565d46acd26c830a90e78dcdd2f&amp;imgtype=0&amp;src=http%3A%2F%2Fimgsrc.baidu.com%2Fimgad%2Fpic%2Fitem%2Fd833c895d143ad4b2a9795e889025aafa40f0659.jpg"/>
          <p:cNvPicPr>
            <a:picLocks noChangeAspect="1" noChangeArrowheads="1"/>
          </p:cNvPicPr>
          <p:nvPr/>
        </p:nvPicPr>
        <p:blipFill rotWithShape="1">
          <a:blip r:embed="rId1">
            <a:extLst>
              <a:ext uri="{28A0092B-C50C-407E-A947-70E740481C1C}">
                <a14:useLocalDpi xmlns:a14="http://schemas.microsoft.com/office/drawing/2010/main" val="0"/>
              </a:ext>
            </a:extLst>
          </a:blip>
          <a:srcRect l="10000" t="2648" r="40588" b="7177"/>
          <a:stretch>
            <a:fillRect/>
          </a:stretch>
        </p:blipFill>
        <p:spPr bwMode="auto">
          <a:xfrm>
            <a:off x="0" y="0"/>
            <a:ext cx="5647765" cy="68714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04895" y="55880"/>
            <a:ext cx="4678045" cy="645160"/>
          </a:xfrm>
          <a:prstGeom prst="rect">
            <a:avLst/>
          </a:prstGeom>
          <a:noFill/>
        </p:spPr>
        <p:txBody>
          <a:bodyPr wrap="square" rtlCol="0">
            <a:spAutoFit/>
          </a:bodyPr>
          <a:lstStyle/>
          <a:p>
            <a:r>
              <a:rPr lang="zh-CN" altLang="en-US" sz="3600" b="1">
                <a:solidFill>
                  <a:schemeClr val="bg1"/>
                </a:solidFill>
                <a:latin typeface="隶书" panose="02010509060101010101" charset="-122"/>
                <a:ea typeface="隶书" panose="02010509060101010101" charset="-122"/>
              </a:rPr>
              <a:t>二、</a:t>
            </a:r>
            <a:r>
              <a:rPr lang="en-US" altLang="zh-CN" sz="3600" b="1">
                <a:solidFill>
                  <a:schemeClr val="bg1"/>
                </a:solidFill>
                <a:ea typeface="隶书" panose="02010509060101010101" charset="-122"/>
              </a:rPr>
              <a:t>CNKI</a:t>
            </a:r>
            <a:r>
              <a:rPr lang="zh-CN" altLang="en-US" sz="3600" b="1">
                <a:solidFill>
                  <a:schemeClr val="bg1"/>
                </a:solidFill>
                <a:ea typeface="隶书" panose="02010509060101010101" charset="-122"/>
              </a:rPr>
              <a:t>资源总库</a:t>
            </a:r>
            <a:endParaRPr lang="zh-CN" altLang="en-US" sz="3600" b="1">
              <a:solidFill>
                <a:schemeClr val="bg1"/>
              </a:solidFill>
              <a:ea typeface="隶书" panose="02010509060101010101" charset="-122"/>
            </a:endParaRPr>
          </a:p>
        </p:txBody>
      </p:sp>
      <p:sp>
        <p:nvSpPr>
          <p:cNvPr id="196" name=" 196"/>
          <p:cNvSpPr/>
          <p:nvPr/>
        </p:nvSpPr>
        <p:spPr>
          <a:xfrm flipV="1">
            <a:off x="2855976" y="3618230"/>
            <a:ext cx="6480048" cy="3240024"/>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blipFill rotWithShape="0">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b="1">
              <a:ln w="50800" cmpd="thickThin">
                <a:solidFill>
                  <a:srgbClr val="5B9BD5">
                    <a:lumMod val="75000"/>
                  </a:srgbClr>
                </a:solidFill>
                <a:prstDash val="solid"/>
              </a:ln>
              <a:solidFill>
                <a:schemeClr val="bg1"/>
              </a:solidFill>
              <a:effectLst/>
            </a:endParaRPr>
          </a:p>
          <a:p>
            <a:pPr algn="ctr" eaLnBrk="1" fontAlgn="auto" hangingPunct="1">
              <a:spcBef>
                <a:spcPts val="0"/>
              </a:spcBef>
              <a:spcAft>
                <a:spcPts val="0"/>
              </a:spcAft>
              <a:defRPr/>
            </a:pPr>
            <a:endParaRPr lang="zh-CN" altLang="en-US" b="1">
              <a:ln w="50800" cmpd="thickThin">
                <a:solidFill>
                  <a:srgbClr val="5B9BD5">
                    <a:lumMod val="75000"/>
                  </a:srgbClr>
                </a:solidFill>
                <a:prstDash val="solid"/>
              </a:ln>
              <a:solidFill>
                <a:schemeClr val="bg1"/>
              </a:solidFill>
              <a:effectLst/>
            </a:endParaRPr>
          </a:p>
        </p:txBody>
      </p:sp>
      <p:grpSp>
        <p:nvGrpSpPr>
          <p:cNvPr id="12" name="组合 11"/>
          <p:cNvGrpSpPr/>
          <p:nvPr/>
        </p:nvGrpSpPr>
        <p:grpSpPr>
          <a:xfrm>
            <a:off x="2462530" y="2631123"/>
            <a:ext cx="2630170" cy="1245235"/>
            <a:chOff x="3429" y="3131"/>
            <a:chExt cx="4142" cy="1961"/>
          </a:xfrm>
        </p:grpSpPr>
        <p:sp>
          <p:nvSpPr>
            <p:cNvPr id="61" name="矩形 60"/>
            <p:cNvSpPr/>
            <p:nvPr/>
          </p:nvSpPr>
          <p:spPr>
            <a:xfrm rot="16200000" flipV="1">
              <a:off x="3593" y="4051"/>
              <a:ext cx="1547" cy="150"/>
            </a:xfrm>
            <a:prstGeom prst="rect">
              <a:avLst/>
            </a:prstGeom>
            <a:solidFill>
              <a:srgbClr val="FC7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文本框 2"/>
            <p:cNvSpPr txBox="1"/>
            <p:nvPr/>
          </p:nvSpPr>
          <p:spPr>
            <a:xfrm>
              <a:off x="3429" y="3312"/>
              <a:ext cx="966" cy="1676"/>
            </a:xfrm>
            <a:prstGeom prst="rect">
              <a:avLst/>
            </a:prstGeom>
            <a:noFill/>
          </p:spPr>
          <p:txBody>
            <a:bodyPr vert="eaVert" wrap="square" rtlCol="0">
              <a:spAutoFit/>
            </a:bodyPr>
            <a:lstStyle/>
            <a:p>
              <a:r>
                <a:rPr lang="zh-CN" altLang="en-US" sz="2800" b="1">
                  <a:latin typeface="微软雅黑" panose="020B0503020204020204" charset="-122"/>
                  <a:ea typeface="微软雅黑" panose="020B0503020204020204" charset="-122"/>
                </a:rPr>
                <a:t>事  实</a:t>
              </a:r>
              <a:endParaRPr lang="zh-CN" altLang="en-US" sz="2800" b="1">
                <a:latin typeface="微软雅黑" panose="020B0503020204020204" charset="-122"/>
                <a:ea typeface="微软雅黑" panose="020B0503020204020204" charset="-122"/>
              </a:endParaRPr>
            </a:p>
          </p:txBody>
        </p:sp>
        <p:sp>
          <p:nvSpPr>
            <p:cNvPr id="9" name="文本框 63"/>
            <p:cNvSpPr txBox="1">
              <a:spLocks noChangeArrowheads="1"/>
            </p:cNvSpPr>
            <p:nvPr/>
          </p:nvSpPr>
          <p:spPr bwMode="auto">
            <a:xfrm>
              <a:off x="4579" y="3131"/>
              <a:ext cx="2992" cy="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年鉴</a:t>
              </a:r>
              <a:endParaRPr lang="zh-CN" altLang="en-US" sz="2000" b="1">
                <a:latin typeface="微软雅黑" panose="020B0503020204020204" charset="-122"/>
                <a:ea typeface="微软雅黑" panose="020B0503020204020204" charset="-122"/>
              </a:endParaRPr>
            </a:p>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统计数据</a:t>
              </a:r>
              <a:endParaRPr lang="zh-CN" altLang="en-US" sz="2000" b="1">
                <a:latin typeface="微软雅黑" panose="020B0503020204020204" charset="-122"/>
                <a:ea typeface="微软雅黑" panose="020B0503020204020204" charset="-122"/>
              </a:endParaRPr>
            </a:p>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政策法规</a:t>
              </a:r>
              <a:endParaRPr lang="zh-CN" altLang="en-US" sz="2000" b="1">
                <a:latin typeface="微软雅黑" panose="020B0503020204020204" charset="-122"/>
                <a:ea typeface="微软雅黑" panose="020B0503020204020204" charset="-122"/>
              </a:endParaRPr>
            </a:p>
          </p:txBody>
        </p:sp>
      </p:grpSp>
      <p:grpSp>
        <p:nvGrpSpPr>
          <p:cNvPr id="13" name="组合 12"/>
          <p:cNvGrpSpPr/>
          <p:nvPr/>
        </p:nvGrpSpPr>
        <p:grpSpPr>
          <a:xfrm>
            <a:off x="661035" y="4249420"/>
            <a:ext cx="2589530" cy="1245235"/>
            <a:chOff x="3451" y="3128"/>
            <a:chExt cx="4078" cy="1961"/>
          </a:xfrm>
        </p:grpSpPr>
        <p:sp>
          <p:nvSpPr>
            <p:cNvPr id="14" name="矩形 13"/>
            <p:cNvSpPr/>
            <p:nvPr/>
          </p:nvSpPr>
          <p:spPr>
            <a:xfrm rot="16200000" flipV="1">
              <a:off x="3593" y="4051"/>
              <a:ext cx="1547" cy="150"/>
            </a:xfrm>
            <a:prstGeom prst="rect">
              <a:avLst/>
            </a:prstGeom>
            <a:solidFill>
              <a:srgbClr val="FF7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文本框 14"/>
            <p:cNvSpPr txBox="1"/>
            <p:nvPr/>
          </p:nvSpPr>
          <p:spPr>
            <a:xfrm>
              <a:off x="3451" y="3312"/>
              <a:ext cx="966" cy="1676"/>
            </a:xfrm>
            <a:prstGeom prst="rect">
              <a:avLst/>
            </a:prstGeom>
            <a:noFill/>
          </p:spPr>
          <p:txBody>
            <a:bodyPr vert="eaVert" wrap="square" rtlCol="0">
              <a:spAutoFit/>
            </a:bodyPr>
            <a:lstStyle/>
            <a:p>
              <a:r>
                <a:rPr lang="zh-CN" altLang="en-US" sz="2800" b="1">
                  <a:latin typeface="微软雅黑" panose="020B0503020204020204" charset="-122"/>
                  <a:ea typeface="微软雅黑" panose="020B0503020204020204" charset="-122"/>
                </a:rPr>
                <a:t>学  术</a:t>
              </a:r>
              <a:endParaRPr lang="zh-CN" altLang="en-US" sz="3200" b="1">
                <a:latin typeface="隶书" panose="02010509060101010101" charset="-122"/>
                <a:ea typeface="隶书" panose="02010509060101010101" charset="-122"/>
              </a:endParaRPr>
            </a:p>
          </p:txBody>
        </p:sp>
        <p:sp>
          <p:nvSpPr>
            <p:cNvPr id="16" name="文本框 63"/>
            <p:cNvSpPr txBox="1">
              <a:spLocks noChangeArrowheads="1"/>
            </p:cNvSpPr>
            <p:nvPr/>
          </p:nvSpPr>
          <p:spPr bwMode="auto">
            <a:xfrm>
              <a:off x="4537" y="3128"/>
              <a:ext cx="2992" cy="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期刊文献</a:t>
              </a:r>
              <a:endParaRPr lang="zh-CN" altLang="en-US" sz="2000" b="1">
                <a:latin typeface="微软雅黑" panose="020B0503020204020204" charset="-122"/>
                <a:ea typeface="微软雅黑" panose="020B0503020204020204" charset="-122"/>
              </a:endParaRPr>
            </a:p>
            <a:p>
              <a:pPr algn="l">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博硕论文</a:t>
              </a:r>
              <a:endParaRPr lang="zh-CN" altLang="en-US" sz="2000" b="1">
                <a:latin typeface="微软雅黑" panose="020B0503020204020204" charset="-122"/>
                <a:ea typeface="微软雅黑" panose="020B0503020204020204" charset="-122"/>
              </a:endParaRPr>
            </a:p>
            <a:p>
              <a:pPr algn="l">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会议、报纸</a:t>
              </a:r>
              <a:endParaRPr lang="zh-CN" altLang="en-US" sz="2000" b="1">
                <a:latin typeface="微软雅黑" panose="020B0503020204020204" charset="-122"/>
                <a:ea typeface="微软雅黑" panose="020B0503020204020204" charset="-122"/>
              </a:endParaRPr>
            </a:p>
          </p:txBody>
        </p:sp>
      </p:grpSp>
      <p:grpSp>
        <p:nvGrpSpPr>
          <p:cNvPr id="17" name="组合 16"/>
          <p:cNvGrpSpPr/>
          <p:nvPr/>
        </p:nvGrpSpPr>
        <p:grpSpPr>
          <a:xfrm>
            <a:off x="4780915" y="1674495"/>
            <a:ext cx="2630170" cy="1245235"/>
            <a:chOff x="3429" y="3125"/>
            <a:chExt cx="4142" cy="1961"/>
          </a:xfrm>
        </p:grpSpPr>
        <p:sp>
          <p:nvSpPr>
            <p:cNvPr id="18" name="矩形 17"/>
            <p:cNvSpPr/>
            <p:nvPr/>
          </p:nvSpPr>
          <p:spPr>
            <a:xfrm rot="16200000" flipV="1">
              <a:off x="3593" y="4051"/>
              <a:ext cx="1547" cy="150"/>
            </a:xfrm>
            <a:prstGeom prst="rect">
              <a:avLst/>
            </a:prstGeom>
            <a:solidFill>
              <a:srgbClr val="FC7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文本框 18"/>
            <p:cNvSpPr txBox="1"/>
            <p:nvPr/>
          </p:nvSpPr>
          <p:spPr>
            <a:xfrm>
              <a:off x="3429" y="3312"/>
              <a:ext cx="966" cy="1676"/>
            </a:xfrm>
            <a:prstGeom prst="rect">
              <a:avLst/>
            </a:prstGeom>
            <a:noFill/>
          </p:spPr>
          <p:txBody>
            <a:bodyPr vert="eaVert" wrap="square" rtlCol="0">
              <a:spAutoFit/>
            </a:bodyPr>
            <a:lstStyle/>
            <a:p>
              <a:r>
                <a:rPr lang="zh-CN" altLang="en-US" sz="2800" b="1">
                  <a:latin typeface="微软雅黑" panose="020B0503020204020204" charset="-122"/>
                  <a:ea typeface="微软雅黑" panose="020B0503020204020204" charset="-122"/>
                </a:rPr>
                <a:t>技  术</a:t>
              </a:r>
              <a:endParaRPr lang="zh-CN" altLang="en-US" sz="2800" b="1">
                <a:latin typeface="微软雅黑" panose="020B0503020204020204" charset="-122"/>
                <a:ea typeface="微软雅黑" panose="020B0503020204020204" charset="-122"/>
              </a:endParaRPr>
            </a:p>
          </p:txBody>
        </p:sp>
        <p:sp>
          <p:nvSpPr>
            <p:cNvPr id="20" name="文本框 63"/>
            <p:cNvSpPr txBox="1">
              <a:spLocks noChangeArrowheads="1"/>
            </p:cNvSpPr>
            <p:nvPr/>
          </p:nvSpPr>
          <p:spPr bwMode="auto">
            <a:xfrm>
              <a:off x="4579" y="3125"/>
              <a:ext cx="2992" cy="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标准</a:t>
              </a:r>
              <a:endParaRPr lang="zh-CN" altLang="en-US" sz="2000" b="1">
                <a:latin typeface="微软雅黑" panose="020B0503020204020204" charset="-122"/>
                <a:ea typeface="微软雅黑" panose="020B0503020204020204" charset="-122"/>
              </a:endParaRPr>
            </a:p>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专利</a:t>
              </a:r>
              <a:endParaRPr lang="zh-CN" altLang="en-US" sz="2000" b="1">
                <a:latin typeface="微软雅黑" panose="020B0503020204020204" charset="-122"/>
                <a:ea typeface="微软雅黑" panose="020B0503020204020204" charset="-122"/>
              </a:endParaRPr>
            </a:p>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科技成果</a:t>
              </a:r>
              <a:endParaRPr lang="zh-CN" altLang="en-US" sz="2000" b="1">
                <a:latin typeface="微软雅黑" panose="020B0503020204020204" charset="-122"/>
                <a:ea typeface="微软雅黑" panose="020B0503020204020204" charset="-122"/>
              </a:endParaRPr>
            </a:p>
          </p:txBody>
        </p:sp>
      </p:grpSp>
      <p:grpSp>
        <p:nvGrpSpPr>
          <p:cNvPr id="23" name="组合 22"/>
          <p:cNvGrpSpPr/>
          <p:nvPr/>
        </p:nvGrpSpPr>
        <p:grpSpPr>
          <a:xfrm>
            <a:off x="8997950" y="3075305"/>
            <a:ext cx="2614930" cy="1630045"/>
            <a:chOff x="3454" y="3110"/>
            <a:chExt cx="4118" cy="2567"/>
          </a:xfrm>
        </p:grpSpPr>
        <p:sp>
          <p:nvSpPr>
            <p:cNvPr id="25" name="矩形 24"/>
            <p:cNvSpPr/>
            <p:nvPr/>
          </p:nvSpPr>
          <p:spPr>
            <a:xfrm rot="16200000" flipV="1">
              <a:off x="3593" y="4051"/>
              <a:ext cx="1547" cy="150"/>
            </a:xfrm>
            <a:prstGeom prst="rect">
              <a:avLst/>
            </a:prstGeom>
            <a:solidFill>
              <a:srgbClr val="FC7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文本框 25"/>
            <p:cNvSpPr txBox="1"/>
            <p:nvPr/>
          </p:nvSpPr>
          <p:spPr>
            <a:xfrm>
              <a:off x="3454" y="3283"/>
              <a:ext cx="966" cy="1676"/>
            </a:xfrm>
            <a:prstGeom prst="rect">
              <a:avLst/>
            </a:prstGeom>
            <a:noFill/>
          </p:spPr>
          <p:txBody>
            <a:bodyPr vert="eaVert" wrap="square" rtlCol="0">
              <a:spAutoFit/>
            </a:bodyPr>
            <a:lstStyle/>
            <a:p>
              <a:r>
                <a:rPr lang="zh-CN" altLang="en-US" sz="2800" b="1">
                  <a:latin typeface="微软雅黑" panose="020B0503020204020204" charset="-122"/>
                  <a:ea typeface="微软雅黑" panose="020B0503020204020204" charset="-122"/>
                </a:rPr>
                <a:t>外  文</a:t>
              </a:r>
              <a:endParaRPr lang="zh-CN" altLang="en-US" sz="2800" b="1">
                <a:latin typeface="微软雅黑" panose="020B0503020204020204" charset="-122"/>
                <a:ea typeface="微软雅黑" panose="020B0503020204020204" charset="-122"/>
              </a:endParaRPr>
            </a:p>
          </p:txBody>
        </p:sp>
        <p:sp>
          <p:nvSpPr>
            <p:cNvPr id="27" name="文本框 63"/>
            <p:cNvSpPr txBox="1">
              <a:spLocks noChangeArrowheads="1"/>
            </p:cNvSpPr>
            <p:nvPr/>
          </p:nvSpPr>
          <p:spPr bwMode="auto">
            <a:xfrm>
              <a:off x="4580" y="3110"/>
              <a:ext cx="2992" cy="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ts val="3000"/>
                </a:lnSpc>
                <a:spcBef>
                  <a:spcPts val="0"/>
                </a:spcBef>
                <a:spcAft>
                  <a:spcPts val="0"/>
                </a:spcAft>
                <a:buFontTx/>
                <a:buNone/>
              </a:pPr>
              <a:r>
                <a:rPr lang="en-US" altLang="zh-CN" sz="2000" b="1">
                  <a:latin typeface="微软雅黑" panose="020B0503020204020204" charset="-122"/>
                  <a:ea typeface="微软雅黑" panose="020B0503020204020204" charset="-122"/>
                </a:rPr>
                <a:t>Passport</a:t>
              </a:r>
              <a:endParaRPr lang="en-US" altLang="zh-CN" sz="2000" b="1">
                <a:latin typeface="微软雅黑" panose="020B0503020204020204" charset="-122"/>
                <a:ea typeface="微软雅黑" panose="020B0503020204020204" charset="-122"/>
              </a:endParaRPr>
            </a:p>
            <a:p>
              <a:pPr>
                <a:lnSpc>
                  <a:spcPts val="3000"/>
                </a:lnSpc>
                <a:spcBef>
                  <a:spcPts val="0"/>
                </a:spcBef>
                <a:spcAft>
                  <a:spcPts val="0"/>
                </a:spcAft>
                <a:buFontTx/>
                <a:buNone/>
              </a:pPr>
              <a:r>
                <a:rPr lang="en-US" altLang="zh-CN" sz="2000" b="1">
                  <a:latin typeface="微软雅黑" panose="020B0503020204020204" charset="-122"/>
                  <a:ea typeface="微软雅黑" panose="020B0503020204020204" charset="-122"/>
                </a:rPr>
                <a:t>Wiley</a:t>
              </a:r>
              <a:endParaRPr lang="en-US" altLang="zh-CN" sz="2000" b="1">
                <a:latin typeface="微软雅黑" panose="020B0503020204020204" charset="-122"/>
                <a:ea typeface="微软雅黑" panose="020B0503020204020204" charset="-122"/>
              </a:endParaRPr>
            </a:p>
            <a:p>
              <a:pPr>
                <a:lnSpc>
                  <a:spcPts val="3000"/>
                </a:lnSpc>
                <a:spcBef>
                  <a:spcPts val="0"/>
                </a:spcBef>
                <a:spcAft>
                  <a:spcPts val="0"/>
                </a:spcAft>
                <a:buFontTx/>
                <a:buNone/>
              </a:pPr>
              <a:r>
                <a:rPr lang="en-US" altLang="zh-CN" sz="2000" b="1">
                  <a:latin typeface="微软雅黑" panose="020B0503020204020204" charset="-122"/>
                  <a:ea typeface="微软雅黑" panose="020B0503020204020204" charset="-122"/>
                </a:rPr>
                <a:t>Elsevier </a:t>
              </a:r>
              <a:r>
                <a:rPr lang="zh-CN" altLang="en-US" sz="2000" b="1">
                  <a:latin typeface="微软雅黑" panose="020B0503020204020204" charset="-122"/>
                  <a:ea typeface="微软雅黑" panose="020B0503020204020204" charset="-122"/>
                </a:rPr>
                <a:t>、双语</a:t>
              </a:r>
              <a:endParaRPr lang="zh-CN" altLang="en-US" sz="2000" b="1">
                <a:latin typeface="微软雅黑" panose="020B0503020204020204" charset="-122"/>
                <a:ea typeface="微软雅黑" panose="020B0503020204020204" charset="-122"/>
              </a:endParaRPr>
            </a:p>
          </p:txBody>
        </p:sp>
      </p:grpSp>
      <p:grpSp>
        <p:nvGrpSpPr>
          <p:cNvPr id="7" name="组合 6"/>
          <p:cNvGrpSpPr/>
          <p:nvPr/>
        </p:nvGrpSpPr>
        <p:grpSpPr>
          <a:xfrm>
            <a:off x="9448933" y="4601845"/>
            <a:ext cx="2516830" cy="1503045"/>
            <a:chOff x="15393" y="6300"/>
            <a:chExt cx="3964" cy="2367"/>
          </a:xfrm>
        </p:grpSpPr>
        <p:grpSp>
          <p:nvGrpSpPr>
            <p:cNvPr id="28" name="组合 27"/>
            <p:cNvGrpSpPr/>
            <p:nvPr/>
          </p:nvGrpSpPr>
          <p:grpSpPr>
            <a:xfrm>
              <a:off x="15393" y="6300"/>
              <a:ext cx="3964" cy="2367"/>
              <a:chOff x="2857" y="2904"/>
              <a:chExt cx="6054" cy="2367"/>
            </a:xfrm>
          </p:grpSpPr>
          <p:sp>
            <p:nvSpPr>
              <p:cNvPr id="30" name="文本框 29"/>
              <p:cNvSpPr txBox="1"/>
              <p:nvPr/>
            </p:nvSpPr>
            <p:spPr>
              <a:xfrm>
                <a:off x="2857" y="2904"/>
                <a:ext cx="1476" cy="2367"/>
              </a:xfrm>
              <a:prstGeom prst="rect">
                <a:avLst/>
              </a:prstGeom>
              <a:noFill/>
            </p:spPr>
            <p:txBody>
              <a:bodyPr vert="eaVert" wrap="square" rtlCol="0">
                <a:spAutoFit/>
              </a:bodyPr>
              <a:lstStyle/>
              <a:p>
                <a:r>
                  <a:rPr lang="zh-CN" altLang="en-US" sz="2800" b="1">
                    <a:latin typeface="微软雅黑" panose="020B0503020204020204" charset="-122"/>
                    <a:ea typeface="微软雅黑" panose="020B0503020204020204" charset="-122"/>
                  </a:rPr>
                  <a:t>  大数据</a:t>
                </a:r>
                <a:endParaRPr lang="zh-CN" altLang="en-US" sz="2800" b="1">
                  <a:latin typeface="微软雅黑" panose="020B0503020204020204" charset="-122"/>
                  <a:ea typeface="微软雅黑" panose="020B0503020204020204" charset="-122"/>
                </a:endParaRPr>
              </a:p>
            </p:txBody>
          </p:sp>
          <p:sp>
            <p:nvSpPr>
              <p:cNvPr id="31" name="文本框 63"/>
              <p:cNvSpPr txBox="1">
                <a:spLocks noChangeArrowheads="1"/>
              </p:cNvSpPr>
              <p:nvPr/>
            </p:nvSpPr>
            <p:spPr bwMode="auto">
              <a:xfrm>
                <a:off x="4558" y="3107"/>
                <a:ext cx="4353" cy="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高校评价</a:t>
                </a:r>
                <a:endParaRPr lang="zh-CN" altLang="en-US" sz="2000" b="1">
                  <a:latin typeface="微软雅黑" panose="020B0503020204020204" charset="-122"/>
                  <a:ea typeface="微软雅黑" panose="020B0503020204020204" charset="-122"/>
                </a:endParaRPr>
              </a:p>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引文库</a:t>
                </a:r>
                <a:endParaRPr lang="zh-CN" altLang="en-US" sz="2000" b="1">
                  <a:latin typeface="微软雅黑" panose="020B0503020204020204" charset="-122"/>
                  <a:ea typeface="微软雅黑" panose="020B0503020204020204" charset="-122"/>
                </a:endParaRPr>
              </a:p>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项目申报</a:t>
                </a:r>
                <a:endParaRPr lang="zh-CN" altLang="en-US" sz="2000" b="1">
                  <a:latin typeface="微软雅黑" panose="020B0503020204020204" charset="-122"/>
                  <a:ea typeface="微软雅黑" panose="020B0503020204020204" charset="-122"/>
                </a:endParaRPr>
              </a:p>
            </p:txBody>
          </p:sp>
        </p:grpSp>
        <p:sp>
          <p:nvSpPr>
            <p:cNvPr id="6" name="矩形 5"/>
            <p:cNvSpPr/>
            <p:nvPr/>
          </p:nvSpPr>
          <p:spPr>
            <a:xfrm rot="16200000" flipV="1">
              <a:off x="15504" y="7463"/>
              <a:ext cx="1547" cy="164"/>
            </a:xfrm>
            <a:prstGeom prst="rect">
              <a:avLst/>
            </a:prstGeom>
            <a:solidFill>
              <a:srgbClr val="FC7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60" name="Rectangle 29"/>
          <p:cNvSpPr/>
          <p:nvPr/>
        </p:nvSpPr>
        <p:spPr>
          <a:xfrm>
            <a:off x="3422015" y="808355"/>
            <a:ext cx="5575935" cy="460375"/>
          </a:xfrm>
          <a:prstGeom prst="rect">
            <a:avLst/>
          </a:prstGeom>
          <a:noFill/>
          <a:ln w="15875">
            <a:noFill/>
          </a:ln>
        </p:spPr>
        <p:style>
          <a:lnRef idx="2">
            <a:schemeClr val="accent5"/>
          </a:lnRef>
          <a:fillRef idx="1">
            <a:schemeClr val="lt1"/>
          </a:fillRef>
          <a:effectRef idx="0">
            <a:schemeClr val="accent5"/>
          </a:effectRef>
          <a:fontRef idx="minor">
            <a:schemeClr val="dk1"/>
          </a:fontRef>
        </p:style>
        <p:txBody>
          <a:bodyPr wrap="square">
            <a:spAutoFit/>
          </a:bodyPr>
          <a:lstStyle/>
          <a:p>
            <a:pPr algn="dist" eaLnBrk="1" fontAlgn="auto" hangingPunct="1">
              <a:spcBef>
                <a:spcPts val="0"/>
              </a:spcBef>
              <a:spcAft>
                <a:spcPts val="0"/>
              </a:spcAft>
              <a:defRPr/>
            </a:pPr>
            <a:r>
              <a:rPr lang="zh-CN" altLang="id-ID" sz="2400" b="1" i="1" dirty="0">
                <a:solidFill>
                  <a:schemeClr val="bg1">
                    <a:lumMod val="50000"/>
                  </a:schemeClr>
                </a:solidFill>
                <a:latin typeface="隶书" panose="02010509060101010101" charset="-122"/>
                <a:ea typeface="隶书" panose="02010509060101010101" charset="-122"/>
              </a:rPr>
              <a:t>丰富的学术资源多维度助力科研全过程</a:t>
            </a:r>
            <a:endParaRPr lang="zh-CN" altLang="id-ID" sz="2400" b="1" i="1" dirty="0">
              <a:solidFill>
                <a:schemeClr val="bg1">
                  <a:lumMod val="50000"/>
                </a:schemeClr>
              </a:solidFill>
              <a:latin typeface="隶书" panose="02010509060101010101" charset="-122"/>
              <a:ea typeface="隶书" panose="02010509060101010101" charset="-122"/>
            </a:endParaRPr>
          </a:p>
        </p:txBody>
      </p:sp>
      <p:sp>
        <p:nvSpPr>
          <p:cNvPr id="10" name="文本框 9"/>
          <p:cNvSpPr txBox="1"/>
          <p:nvPr/>
        </p:nvSpPr>
        <p:spPr>
          <a:xfrm>
            <a:off x="795655" y="718820"/>
            <a:ext cx="3460115" cy="583565"/>
          </a:xfrm>
          <a:prstGeom prst="rect">
            <a:avLst/>
          </a:prstGeom>
          <a:noFill/>
        </p:spPr>
        <p:txBody>
          <a:bodyPr wrap="square" rtlCol="0">
            <a:spAutoFit/>
          </a:bodyPr>
          <a:lstStyle/>
          <a:p>
            <a:pPr algn="l"/>
            <a:r>
              <a:rPr lang="zh-CN" altLang="en-US" sz="3200" b="1">
                <a:solidFill>
                  <a:srgbClr val="FC7603"/>
                </a:solidFill>
                <a:latin typeface="微软雅黑" panose="020B0503020204020204" charset="-122"/>
                <a:ea typeface="微软雅黑" panose="020B0503020204020204" charset="-122"/>
              </a:rPr>
              <a:t>2.</a:t>
            </a:r>
            <a:r>
              <a:rPr lang="zh-CN" altLang="en-US" sz="3200" b="1">
                <a:solidFill>
                  <a:srgbClr val="FC7603"/>
                </a:solidFill>
                <a:latin typeface="微软雅黑" panose="020B0503020204020204" charset="-122"/>
                <a:ea typeface="微软雅黑" panose="020B0503020204020204" charset="-122"/>
                <a:sym typeface="+mn-ea"/>
              </a:rPr>
              <a:t>1  资源类型</a:t>
            </a:r>
            <a:endParaRPr lang="zh-CN" altLang="en-US" sz="3200" b="1">
              <a:solidFill>
                <a:srgbClr val="FC7603"/>
              </a:solidFill>
              <a:latin typeface="微软雅黑" panose="020B0503020204020204" charset="-122"/>
              <a:ea typeface="微软雅黑" panose="020B0503020204020204" charset="-122"/>
            </a:endParaRPr>
          </a:p>
        </p:txBody>
      </p:sp>
      <p:sp>
        <p:nvSpPr>
          <p:cNvPr id="5" name="文本框 4"/>
          <p:cNvSpPr txBox="1"/>
          <p:nvPr/>
        </p:nvSpPr>
        <p:spPr>
          <a:xfrm>
            <a:off x="2856230" y="6565265"/>
            <a:ext cx="1728470" cy="368300"/>
          </a:xfrm>
          <a:prstGeom prst="rect">
            <a:avLst/>
          </a:prstGeom>
          <a:solidFill>
            <a:schemeClr val="accent1"/>
          </a:solidFill>
        </p:spPr>
        <p:txBody>
          <a:bodyPr wrap="square" rtlCol="0">
            <a:spAutoFit/>
          </a:bodyPr>
          <a:p>
            <a:r>
              <a:rPr lang="en-US" altLang="zh-CN"/>
              <a:t>CNKI </a:t>
            </a:r>
            <a:endParaRPr lang="en-US" altLang="zh-CN"/>
          </a:p>
        </p:txBody>
      </p:sp>
      <p:grpSp>
        <p:nvGrpSpPr>
          <p:cNvPr id="8" name="组合 7"/>
          <p:cNvGrpSpPr/>
          <p:nvPr/>
        </p:nvGrpSpPr>
        <p:grpSpPr>
          <a:xfrm>
            <a:off x="7541260" y="1501140"/>
            <a:ext cx="2614930" cy="1245235"/>
            <a:chOff x="3454" y="3110"/>
            <a:chExt cx="4118" cy="1961"/>
          </a:xfrm>
        </p:grpSpPr>
        <p:sp>
          <p:nvSpPr>
            <p:cNvPr id="11" name="矩形 10"/>
            <p:cNvSpPr/>
            <p:nvPr/>
          </p:nvSpPr>
          <p:spPr>
            <a:xfrm rot="16200000" flipV="1">
              <a:off x="3593" y="4051"/>
              <a:ext cx="1547" cy="150"/>
            </a:xfrm>
            <a:prstGeom prst="rect">
              <a:avLst/>
            </a:prstGeom>
            <a:solidFill>
              <a:srgbClr val="FC7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文本框 20"/>
            <p:cNvSpPr txBox="1"/>
            <p:nvPr/>
          </p:nvSpPr>
          <p:spPr>
            <a:xfrm>
              <a:off x="3454" y="3283"/>
              <a:ext cx="966" cy="1676"/>
            </a:xfrm>
            <a:prstGeom prst="rect">
              <a:avLst/>
            </a:prstGeom>
            <a:noFill/>
          </p:spPr>
          <p:txBody>
            <a:bodyPr vert="eaVert" wrap="square" rtlCol="0">
              <a:spAutoFit/>
            </a:bodyPr>
            <a:lstStyle/>
            <a:p>
              <a:r>
                <a:rPr lang="zh-CN" altLang="en-US" sz="2800" b="1">
                  <a:latin typeface="微软雅黑" panose="020B0503020204020204" charset="-122"/>
                  <a:ea typeface="微软雅黑" panose="020B0503020204020204" charset="-122"/>
                </a:rPr>
                <a:t>工  具</a:t>
              </a:r>
              <a:endParaRPr lang="zh-CN" altLang="en-US" sz="2800" b="1">
                <a:latin typeface="微软雅黑" panose="020B0503020204020204" charset="-122"/>
                <a:ea typeface="微软雅黑" panose="020B0503020204020204" charset="-122"/>
              </a:endParaRPr>
            </a:p>
          </p:txBody>
        </p:sp>
        <p:sp>
          <p:nvSpPr>
            <p:cNvPr id="22" name="文本框 63"/>
            <p:cNvSpPr txBox="1">
              <a:spLocks noChangeArrowheads="1"/>
            </p:cNvSpPr>
            <p:nvPr/>
          </p:nvSpPr>
          <p:spPr bwMode="auto">
            <a:xfrm>
              <a:off x="4580" y="3110"/>
              <a:ext cx="2992" cy="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工具书</a:t>
              </a:r>
              <a:endParaRPr lang="en-US" altLang="zh-CN" sz="2000" b="1">
                <a:latin typeface="微软雅黑" panose="020B0503020204020204" charset="-122"/>
                <a:ea typeface="微软雅黑" panose="020B0503020204020204" charset="-122"/>
              </a:endParaRPr>
            </a:p>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学术图片</a:t>
              </a:r>
              <a:endParaRPr lang="en-US" altLang="zh-CN" sz="2000" b="1">
                <a:latin typeface="微软雅黑" panose="020B0503020204020204" charset="-122"/>
                <a:ea typeface="微软雅黑" panose="020B0503020204020204" charset="-122"/>
              </a:endParaRPr>
            </a:p>
            <a:p>
              <a:pPr>
                <a:lnSpc>
                  <a:spcPts val="3000"/>
                </a:lnSpc>
                <a:spcBef>
                  <a:spcPts val="0"/>
                </a:spcBef>
                <a:spcAft>
                  <a:spcPts val="0"/>
                </a:spcAft>
                <a:buFontTx/>
                <a:buNone/>
              </a:pPr>
              <a:r>
                <a:rPr lang="zh-CN" altLang="en-US" sz="2000" b="1">
                  <a:latin typeface="微软雅黑" panose="020B0503020204020204" charset="-122"/>
                  <a:ea typeface="微软雅黑" panose="020B0503020204020204" charset="-122"/>
                </a:rPr>
                <a:t>商务印书馆</a:t>
              </a:r>
              <a:endParaRPr lang="zh-CN" altLang="en-US" sz="2000" b="1">
                <a:latin typeface="微软雅黑" panose="020B0503020204020204" charset="-122"/>
                <a:ea typeface="微软雅黑" panose="020B0503020204020204" charset="-122"/>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4895" y="55880"/>
            <a:ext cx="4678045" cy="645160"/>
          </a:xfrm>
          <a:prstGeom prst="rect">
            <a:avLst/>
          </a:prstGeom>
          <a:noFill/>
        </p:spPr>
        <p:txBody>
          <a:bodyPr wrap="square" rtlCol="0">
            <a:spAutoFit/>
          </a:bodyPr>
          <a:lstStyle/>
          <a:p>
            <a:r>
              <a:rPr lang="zh-CN" altLang="en-US" sz="3600" b="1">
                <a:solidFill>
                  <a:schemeClr val="bg1"/>
                </a:solidFill>
                <a:latin typeface="隶书" panose="02010509060101010101" charset="-122"/>
                <a:ea typeface="隶书" panose="02010509060101010101" charset="-122"/>
              </a:rPr>
              <a:t>二、</a:t>
            </a:r>
            <a:r>
              <a:rPr lang="en-US" altLang="zh-CN" sz="3600" b="1">
                <a:solidFill>
                  <a:schemeClr val="bg1"/>
                </a:solidFill>
                <a:ea typeface="隶书" panose="02010509060101010101" charset="-122"/>
              </a:rPr>
              <a:t>CNKI</a:t>
            </a:r>
            <a:r>
              <a:rPr lang="zh-CN" altLang="en-US" sz="3600" b="1">
                <a:solidFill>
                  <a:schemeClr val="bg1"/>
                </a:solidFill>
                <a:ea typeface="隶书" panose="02010509060101010101" charset="-122"/>
              </a:rPr>
              <a:t>资源总库</a:t>
            </a:r>
            <a:endParaRPr lang="zh-CN" altLang="en-US" sz="3600" b="1">
              <a:solidFill>
                <a:schemeClr val="bg1"/>
              </a:solidFill>
              <a:ea typeface="隶书" panose="02010509060101010101" charset="-122"/>
            </a:endParaRPr>
          </a:p>
        </p:txBody>
      </p:sp>
      <p:sp>
        <p:nvSpPr>
          <p:cNvPr id="4" name="文本框 3"/>
          <p:cNvSpPr txBox="1"/>
          <p:nvPr/>
        </p:nvSpPr>
        <p:spPr>
          <a:xfrm>
            <a:off x="795655" y="718820"/>
            <a:ext cx="3460115" cy="583565"/>
          </a:xfrm>
          <a:prstGeom prst="rect">
            <a:avLst/>
          </a:prstGeom>
          <a:noFill/>
        </p:spPr>
        <p:txBody>
          <a:bodyPr wrap="square" rtlCol="0">
            <a:spAutoFit/>
          </a:bodyPr>
          <a:lstStyle/>
          <a:p>
            <a:pPr algn="l"/>
            <a:r>
              <a:rPr lang="zh-CN" altLang="en-US" sz="3200" b="1">
                <a:solidFill>
                  <a:srgbClr val="FC7603"/>
                </a:solidFill>
                <a:latin typeface="微软雅黑" panose="020B0503020204020204" charset="-122"/>
                <a:ea typeface="微软雅黑" panose="020B0503020204020204" charset="-122"/>
              </a:rPr>
              <a:t>2.2  新平台介绍</a:t>
            </a:r>
            <a:endParaRPr lang="zh-CN" altLang="en-US" sz="3200" b="1">
              <a:solidFill>
                <a:srgbClr val="FC7603"/>
              </a:solidFill>
              <a:latin typeface="微软雅黑" panose="020B0503020204020204" charset="-122"/>
              <a:ea typeface="微软雅黑" panose="020B0503020204020204" charset="-122"/>
            </a:endParaRPr>
          </a:p>
        </p:txBody>
      </p:sp>
      <p:grpSp>
        <p:nvGrpSpPr>
          <p:cNvPr id="39" name="组合 38"/>
          <p:cNvGrpSpPr/>
          <p:nvPr/>
        </p:nvGrpSpPr>
        <p:grpSpPr>
          <a:xfrm>
            <a:off x="775970" y="0"/>
            <a:ext cx="10640060" cy="15542260"/>
            <a:chOff x="1222" y="0"/>
            <a:chExt cx="16756" cy="24476"/>
          </a:xfrm>
        </p:grpSpPr>
        <p:grpSp>
          <p:nvGrpSpPr>
            <p:cNvPr id="37" name="组合 36"/>
            <p:cNvGrpSpPr/>
            <p:nvPr/>
          </p:nvGrpSpPr>
          <p:grpSpPr>
            <a:xfrm>
              <a:off x="1222" y="0"/>
              <a:ext cx="16756" cy="24476"/>
              <a:chOff x="1222" y="0"/>
              <a:chExt cx="16756" cy="24476"/>
            </a:xfrm>
          </p:grpSpPr>
          <p:grpSp>
            <p:nvGrpSpPr>
              <p:cNvPr id="26" name="组合 25"/>
              <p:cNvGrpSpPr/>
              <p:nvPr/>
            </p:nvGrpSpPr>
            <p:grpSpPr>
              <a:xfrm>
                <a:off x="1222" y="0"/>
                <a:ext cx="16756" cy="24476"/>
                <a:chOff x="1222" y="0"/>
                <a:chExt cx="16756" cy="24476"/>
              </a:xfrm>
            </p:grpSpPr>
            <p:grpSp>
              <p:nvGrpSpPr>
                <p:cNvPr id="22" name="组合 21"/>
                <p:cNvGrpSpPr/>
                <p:nvPr/>
              </p:nvGrpSpPr>
              <p:grpSpPr>
                <a:xfrm>
                  <a:off x="1222" y="0"/>
                  <a:ext cx="16756" cy="24476"/>
                  <a:chOff x="1222" y="0"/>
                  <a:chExt cx="16756" cy="24476"/>
                </a:xfrm>
              </p:grpSpPr>
              <p:grpSp>
                <p:nvGrpSpPr>
                  <p:cNvPr id="18" name="组合 17"/>
                  <p:cNvGrpSpPr/>
                  <p:nvPr/>
                </p:nvGrpSpPr>
                <p:grpSpPr>
                  <a:xfrm>
                    <a:off x="1222" y="0"/>
                    <a:ext cx="16756" cy="24476"/>
                    <a:chOff x="1253" y="-5"/>
                    <a:chExt cx="16756" cy="24476"/>
                  </a:xfrm>
                </p:grpSpPr>
                <p:pic>
                  <p:nvPicPr>
                    <p:cNvPr id="2" name="图片 1" descr="知网首页截屏"/>
                    <p:cNvPicPr>
                      <a:picLocks noChangeAspect="1"/>
                    </p:cNvPicPr>
                    <p:nvPr/>
                  </p:nvPicPr>
                  <p:blipFill>
                    <a:blip r:embed="rId1"/>
                    <a:srcRect l="6830" r="8416" b="20126"/>
                    <a:stretch>
                      <a:fillRect/>
                    </a:stretch>
                  </p:blipFill>
                  <p:spPr>
                    <a:xfrm>
                      <a:off x="1253" y="-5"/>
                      <a:ext cx="16756" cy="24476"/>
                    </a:xfrm>
                    <a:prstGeom prst="rect">
                      <a:avLst/>
                    </a:prstGeom>
                  </p:spPr>
                </p:pic>
                <p:grpSp>
                  <p:nvGrpSpPr>
                    <p:cNvPr id="12" name="组合 11"/>
                    <p:cNvGrpSpPr/>
                    <p:nvPr/>
                  </p:nvGrpSpPr>
                  <p:grpSpPr>
                    <a:xfrm>
                      <a:off x="13718" y="4107"/>
                      <a:ext cx="3788" cy="7884"/>
                      <a:chOff x="13718" y="4107"/>
                      <a:chExt cx="3788" cy="7884"/>
                    </a:xfrm>
                  </p:grpSpPr>
                  <p:sp>
                    <p:nvSpPr>
                      <p:cNvPr id="10" name="矩形 9"/>
                      <p:cNvSpPr/>
                      <p:nvPr/>
                    </p:nvSpPr>
                    <p:spPr>
                      <a:xfrm>
                        <a:off x="13718" y="4107"/>
                        <a:ext cx="3788" cy="788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18" y="4107"/>
                        <a:ext cx="3788" cy="8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959" y="4107"/>
                      <a:ext cx="4254" cy="7884"/>
                      <a:chOff x="1959" y="4107"/>
                      <a:chExt cx="4254" cy="7884"/>
                    </a:xfrm>
                  </p:grpSpPr>
                  <p:sp>
                    <p:nvSpPr>
                      <p:cNvPr id="9" name="矩形 8"/>
                      <p:cNvSpPr/>
                      <p:nvPr/>
                    </p:nvSpPr>
                    <p:spPr>
                      <a:xfrm>
                        <a:off x="1959" y="4107"/>
                        <a:ext cx="4254" cy="788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959" y="4107"/>
                        <a:ext cx="4253" cy="8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658" y="4106"/>
                      <a:ext cx="6681" cy="2761"/>
                      <a:chOff x="1959" y="4107"/>
                      <a:chExt cx="6681" cy="7884"/>
                    </a:xfrm>
                  </p:grpSpPr>
                  <p:sp>
                    <p:nvSpPr>
                      <p:cNvPr id="16" name="矩形 15"/>
                      <p:cNvSpPr/>
                      <p:nvPr/>
                    </p:nvSpPr>
                    <p:spPr>
                      <a:xfrm>
                        <a:off x="1959" y="4107"/>
                        <a:ext cx="6681" cy="788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959" y="4107"/>
                        <a:ext cx="2023" cy="179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 name="组合 20"/>
                  <p:cNvGrpSpPr/>
                  <p:nvPr/>
                </p:nvGrpSpPr>
                <p:grpSpPr>
                  <a:xfrm>
                    <a:off x="6658" y="9204"/>
                    <a:ext cx="6681" cy="2835"/>
                    <a:chOff x="6858" y="4306"/>
                    <a:chExt cx="6681" cy="2835"/>
                  </a:xfrm>
                </p:grpSpPr>
                <p:sp>
                  <p:nvSpPr>
                    <p:cNvPr id="19" name="矩形 18"/>
                    <p:cNvSpPr/>
                    <p:nvPr/>
                  </p:nvSpPr>
                  <p:spPr>
                    <a:xfrm>
                      <a:off x="6858" y="4306"/>
                      <a:ext cx="6681" cy="283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58" y="4306"/>
                      <a:ext cx="2178" cy="6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5" name="组合 24"/>
                <p:cNvGrpSpPr/>
                <p:nvPr/>
              </p:nvGrpSpPr>
              <p:grpSpPr>
                <a:xfrm>
                  <a:off x="1621" y="12910"/>
                  <a:ext cx="15854" cy="5101"/>
                  <a:chOff x="2128" y="4312"/>
                  <a:chExt cx="15854" cy="5101"/>
                </a:xfrm>
              </p:grpSpPr>
              <p:sp>
                <p:nvSpPr>
                  <p:cNvPr id="23" name="矩形 22"/>
                  <p:cNvSpPr/>
                  <p:nvPr/>
                </p:nvSpPr>
                <p:spPr>
                  <a:xfrm>
                    <a:off x="2128" y="4312"/>
                    <a:ext cx="15854" cy="510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28" y="4312"/>
                    <a:ext cx="2116" cy="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6" name="组合 35"/>
              <p:cNvGrpSpPr/>
              <p:nvPr/>
            </p:nvGrpSpPr>
            <p:grpSpPr>
              <a:xfrm>
                <a:off x="1621" y="18924"/>
                <a:ext cx="15682" cy="5412"/>
                <a:chOff x="1621" y="18924"/>
                <a:chExt cx="15682" cy="5412"/>
              </a:xfrm>
            </p:grpSpPr>
            <p:grpSp>
              <p:nvGrpSpPr>
                <p:cNvPr id="29" name="组合 28"/>
                <p:cNvGrpSpPr/>
                <p:nvPr/>
              </p:nvGrpSpPr>
              <p:grpSpPr>
                <a:xfrm>
                  <a:off x="1621" y="18924"/>
                  <a:ext cx="5880" cy="3630"/>
                  <a:chOff x="2128" y="4312"/>
                  <a:chExt cx="5880" cy="3630"/>
                </a:xfrm>
              </p:grpSpPr>
              <p:sp>
                <p:nvSpPr>
                  <p:cNvPr id="27" name="矩形 26"/>
                  <p:cNvSpPr/>
                  <p:nvPr/>
                </p:nvSpPr>
                <p:spPr>
                  <a:xfrm>
                    <a:off x="2128" y="4312"/>
                    <a:ext cx="5880" cy="36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128" y="4312"/>
                    <a:ext cx="2116" cy="71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807" y="18924"/>
                  <a:ext cx="5236" cy="3630"/>
                  <a:chOff x="2128" y="4312"/>
                  <a:chExt cx="5236" cy="3630"/>
                </a:xfrm>
              </p:grpSpPr>
              <p:sp>
                <p:nvSpPr>
                  <p:cNvPr id="31" name="矩形 30"/>
                  <p:cNvSpPr/>
                  <p:nvPr/>
                </p:nvSpPr>
                <p:spPr>
                  <a:xfrm>
                    <a:off x="2128" y="4312"/>
                    <a:ext cx="5236" cy="36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128" y="4312"/>
                    <a:ext cx="2116" cy="71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3427" y="18924"/>
                  <a:ext cx="3877" cy="5412"/>
                  <a:chOff x="2216" y="4312"/>
                  <a:chExt cx="3877" cy="5412"/>
                </a:xfrm>
              </p:grpSpPr>
              <p:sp>
                <p:nvSpPr>
                  <p:cNvPr id="34" name="矩形 33"/>
                  <p:cNvSpPr/>
                  <p:nvPr/>
                </p:nvSpPr>
                <p:spPr>
                  <a:xfrm>
                    <a:off x="2216" y="4312"/>
                    <a:ext cx="3877" cy="541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216" y="4312"/>
                    <a:ext cx="2116" cy="71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8" name="矩形 37"/>
            <p:cNvSpPr/>
            <p:nvPr/>
          </p:nvSpPr>
          <p:spPr>
            <a:xfrm>
              <a:off x="1927" y="1132"/>
              <a:ext cx="15549" cy="25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275590" y="2152015"/>
            <a:ext cx="614045" cy="2553335"/>
          </a:xfrm>
          <a:prstGeom prst="rect">
            <a:avLst/>
          </a:prstGeom>
          <a:solidFill>
            <a:schemeClr val="accent2">
              <a:lumMod val="20000"/>
              <a:lumOff val="80000"/>
            </a:schemeClr>
          </a:solidFill>
          <a:ln w="19050">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zh-CN" altLang="en-US" sz="3200" b="1">
                <a:solidFill>
                  <a:srgbClr val="FF0000"/>
                </a:solidFill>
                <a:latin typeface="微软雅黑" panose="020B0503020204020204" charset="-122"/>
                <a:ea typeface="微软雅黑" panose="020B0503020204020204" charset="-122"/>
              </a:rPr>
              <a:t>新</a:t>
            </a:r>
            <a:endParaRPr lang="zh-CN" altLang="en-US" sz="3200" b="1">
              <a:solidFill>
                <a:srgbClr val="FF0000"/>
              </a:solidFill>
              <a:latin typeface="微软雅黑" panose="020B0503020204020204" charset="-122"/>
              <a:ea typeface="微软雅黑" panose="020B0503020204020204" charset="-122"/>
            </a:endParaRPr>
          </a:p>
          <a:p>
            <a:pPr algn="ctr"/>
            <a:r>
              <a:rPr lang="zh-CN" altLang="en-US" sz="3200" b="1">
                <a:solidFill>
                  <a:srgbClr val="FF0000"/>
                </a:solidFill>
                <a:latin typeface="微软雅黑" panose="020B0503020204020204" charset="-122"/>
                <a:ea typeface="微软雅黑" panose="020B0503020204020204" charset="-122"/>
              </a:rPr>
              <a:t> </a:t>
            </a:r>
            <a:endParaRPr lang="zh-CN" altLang="en-US" sz="3200" b="1">
              <a:solidFill>
                <a:srgbClr val="FF0000"/>
              </a:solidFill>
              <a:latin typeface="微软雅黑" panose="020B0503020204020204" charset="-122"/>
              <a:ea typeface="微软雅黑" panose="020B0503020204020204" charset="-122"/>
            </a:endParaRPr>
          </a:p>
          <a:p>
            <a:pPr algn="ctr"/>
            <a:r>
              <a:rPr lang="zh-CN" altLang="en-US" sz="3200" b="1">
                <a:solidFill>
                  <a:srgbClr val="FF0000"/>
                </a:solidFill>
                <a:latin typeface="微软雅黑" panose="020B0503020204020204" charset="-122"/>
                <a:ea typeface="微软雅黑" panose="020B0503020204020204" charset="-122"/>
              </a:rPr>
              <a:t>平</a:t>
            </a:r>
            <a:endParaRPr lang="zh-CN" altLang="en-US" sz="3200" b="1">
              <a:solidFill>
                <a:srgbClr val="FF0000"/>
              </a:solidFill>
              <a:latin typeface="微软雅黑" panose="020B0503020204020204" charset="-122"/>
              <a:ea typeface="微软雅黑" panose="020B0503020204020204" charset="-122"/>
            </a:endParaRPr>
          </a:p>
          <a:p>
            <a:pPr algn="ctr"/>
            <a:r>
              <a:rPr lang="zh-CN" altLang="en-US" sz="3200" b="1">
                <a:solidFill>
                  <a:srgbClr val="FF0000"/>
                </a:solidFill>
                <a:latin typeface="微软雅黑" panose="020B0503020204020204" charset="-122"/>
                <a:ea typeface="微软雅黑" panose="020B0503020204020204" charset="-122"/>
              </a:rPr>
              <a:t> </a:t>
            </a:r>
            <a:endParaRPr lang="zh-CN" altLang="en-US" sz="3200" b="1">
              <a:solidFill>
                <a:srgbClr val="FF0000"/>
              </a:solidFill>
              <a:latin typeface="微软雅黑" panose="020B0503020204020204" charset="-122"/>
              <a:ea typeface="微软雅黑" panose="020B0503020204020204" charset="-122"/>
            </a:endParaRPr>
          </a:p>
          <a:p>
            <a:pPr algn="ctr"/>
            <a:r>
              <a:rPr lang="zh-CN" altLang="en-US" sz="3200" b="1">
                <a:solidFill>
                  <a:srgbClr val="FF0000"/>
                </a:solidFill>
                <a:latin typeface="微软雅黑" panose="020B0503020204020204" charset="-122"/>
                <a:ea typeface="微软雅黑" panose="020B0503020204020204" charset="-122"/>
              </a:rPr>
              <a:t>台</a:t>
            </a:r>
            <a:endParaRPr lang="zh-CN" altLang="en-US" sz="3200" b="1">
              <a:solidFill>
                <a:srgbClr val="FF0000"/>
              </a:solidFill>
              <a:latin typeface="微软雅黑" panose="020B0503020204020204" charset="-122"/>
              <a:ea typeface="微软雅黑" panose="020B0503020204020204" charset="-122"/>
            </a:endParaRPr>
          </a:p>
        </p:txBody>
      </p:sp>
      <p:sp>
        <p:nvSpPr>
          <p:cNvPr id="40" name="文本框 39"/>
          <p:cNvSpPr txBox="1"/>
          <p:nvPr/>
        </p:nvSpPr>
        <p:spPr>
          <a:xfrm>
            <a:off x="3681095" y="27940"/>
            <a:ext cx="3899535" cy="645160"/>
          </a:xfrm>
          <a:prstGeom prst="rect">
            <a:avLst/>
          </a:prstGeom>
          <a:solidFill>
            <a:schemeClr val="accent2">
              <a:lumMod val="20000"/>
              <a:lumOff val="80000"/>
            </a:schemeClr>
          </a:solidFill>
          <a:ln w="19050">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600" b="1">
                <a:solidFill>
                  <a:srgbClr val="FF0000"/>
                </a:solidFill>
                <a:latin typeface="微软雅黑" panose="020B0503020204020204" charset="-122"/>
                <a:ea typeface="微软雅黑" panose="020B0503020204020204" charset="-122"/>
              </a:rPr>
              <a:t>www.cnki.net</a:t>
            </a:r>
            <a:endParaRPr lang="en-US" altLang="zh-CN" sz="3600" b="1">
              <a:solidFill>
                <a:srgbClr val="FF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0.000000 0.000000 L 0.001146 -1.188796 " pathEditMode="relative" rAng="0" ptsTypes="">
                                      <p:cBhvr>
                                        <p:cTn id="16" dur="2000" fill="hold"/>
                                        <p:tgtEl>
                                          <p:spTgt spid="39"/>
                                        </p:tgtEl>
                                        <p:attrNameLst>
                                          <p:attrName>ppt_x</p:attrName>
                                          <p:attrName>ppt_y</p:attrName>
                                        </p:attrNameLst>
                                      </p:cBhvr>
                                      <p:rCtr x="100" y="-57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604895" y="55880"/>
            <a:ext cx="4678045" cy="645160"/>
          </a:xfrm>
          <a:prstGeom prst="rect">
            <a:avLst/>
          </a:prstGeom>
          <a:noFill/>
        </p:spPr>
        <p:txBody>
          <a:bodyPr wrap="square" rtlCol="0">
            <a:spAutoFit/>
          </a:bodyPr>
          <a:lstStyle/>
          <a:p>
            <a:r>
              <a:rPr lang="zh-CN" altLang="en-US" sz="3600" b="1">
                <a:solidFill>
                  <a:schemeClr val="bg1"/>
                </a:solidFill>
                <a:latin typeface="隶书" panose="02010509060101010101" charset="-122"/>
                <a:ea typeface="隶书" panose="02010509060101010101" charset="-122"/>
              </a:rPr>
              <a:t>二、</a:t>
            </a:r>
            <a:r>
              <a:rPr lang="en-US" altLang="zh-CN" sz="3600" b="1">
                <a:solidFill>
                  <a:schemeClr val="bg1"/>
                </a:solidFill>
                <a:ea typeface="隶书" panose="02010509060101010101" charset="-122"/>
              </a:rPr>
              <a:t>CNKI</a:t>
            </a:r>
            <a:r>
              <a:rPr lang="zh-CN" altLang="en-US" sz="3600" b="1">
                <a:solidFill>
                  <a:schemeClr val="bg1"/>
                </a:solidFill>
                <a:ea typeface="隶书" panose="02010509060101010101" charset="-122"/>
              </a:rPr>
              <a:t>资源总库</a:t>
            </a:r>
            <a:endParaRPr lang="zh-CN" altLang="en-US" sz="3600" b="1">
              <a:solidFill>
                <a:schemeClr val="bg1"/>
              </a:solidFill>
              <a:ea typeface="隶书" panose="02010509060101010101" charset="-122"/>
            </a:endParaRPr>
          </a:p>
        </p:txBody>
      </p:sp>
      <p:pic>
        <p:nvPicPr>
          <p:cNvPr id="2" name="图片 1" descr="知网首页截屏"/>
          <p:cNvPicPr>
            <a:picLocks noChangeAspect="1"/>
          </p:cNvPicPr>
          <p:nvPr/>
        </p:nvPicPr>
        <p:blipFill>
          <a:blip r:embed="rId1"/>
          <a:srcRect l="6830" r="8416" b="20126"/>
          <a:stretch>
            <a:fillRect/>
          </a:stretch>
        </p:blipFill>
        <p:spPr>
          <a:xfrm>
            <a:off x="906780" y="-13970"/>
            <a:ext cx="10640060" cy="15542260"/>
          </a:xfrm>
          <a:prstGeom prst="rect">
            <a:avLst/>
          </a:prstGeom>
        </p:spPr>
      </p:pic>
      <p:sp>
        <p:nvSpPr>
          <p:cNvPr id="7" name="文本框 6"/>
          <p:cNvSpPr txBox="1"/>
          <p:nvPr/>
        </p:nvSpPr>
        <p:spPr>
          <a:xfrm>
            <a:off x="195580" y="1433830"/>
            <a:ext cx="625475" cy="3125470"/>
          </a:xfrm>
          <a:prstGeom prst="rect">
            <a:avLst/>
          </a:prstGeom>
          <a:noFill/>
        </p:spPr>
        <p:txBody>
          <a:bodyPr vert="eaVert" wrap="square" rtlCol="0">
            <a:spAutoFit/>
          </a:bodyPr>
          <a:lstStyle/>
          <a:p>
            <a:pPr algn="ctr">
              <a:lnSpc>
                <a:spcPct val="90000"/>
              </a:lnSpc>
              <a:buClr>
                <a:srgbClr val="000000"/>
              </a:buClr>
            </a:pPr>
            <a:r>
              <a:rPr lang="zh-CN" altLang="en-US" sz="3200" b="1" dirty="0">
                <a:solidFill>
                  <a:srgbClr val="FC7603"/>
                </a:solidFill>
                <a:latin typeface="微软雅黑" panose="020B0503020204020204" charset="-122"/>
                <a:ea typeface="微软雅黑" panose="020B0503020204020204" charset="-122"/>
                <a:sym typeface="+mn-ea"/>
              </a:rPr>
              <a:t>检 </a:t>
            </a:r>
            <a:r>
              <a:rPr lang="zh-CN" altLang="en-US" sz="3200" b="1" dirty="0">
                <a:solidFill>
                  <a:srgbClr val="FC7603"/>
                </a:solidFill>
                <a:latin typeface="微软雅黑" panose="020B0503020204020204" charset="-122"/>
                <a:ea typeface="微软雅黑" panose="020B0503020204020204" charset="-122"/>
                <a:cs typeface="+mj-cs"/>
                <a:sym typeface="+mn-ea"/>
              </a:rPr>
              <a:t>索 </a:t>
            </a:r>
            <a:r>
              <a:rPr lang="zh-CN" altLang="en-US" sz="3200" b="1" dirty="0">
                <a:solidFill>
                  <a:srgbClr val="FC7603"/>
                </a:solidFill>
                <a:latin typeface="微软雅黑" panose="020B0503020204020204" charset="-122"/>
                <a:ea typeface="微软雅黑" panose="020B0503020204020204" charset="-122"/>
                <a:cs typeface="+mj-cs"/>
              </a:rPr>
              <a:t>类 型</a:t>
            </a:r>
            <a:endParaRPr lang="zh-CN" altLang="en-US" sz="3200" b="1" dirty="0">
              <a:solidFill>
                <a:srgbClr val="FC7603"/>
              </a:solidFill>
              <a:latin typeface="微软雅黑" panose="020B0503020204020204" charset="-122"/>
              <a:ea typeface="微软雅黑" panose="020B0503020204020204" charset="-122"/>
              <a:cs typeface="+mj-cs"/>
            </a:endParaRPr>
          </a:p>
        </p:txBody>
      </p:sp>
      <p:grpSp>
        <p:nvGrpSpPr>
          <p:cNvPr id="11" name="组合 10"/>
          <p:cNvGrpSpPr/>
          <p:nvPr/>
        </p:nvGrpSpPr>
        <p:grpSpPr>
          <a:xfrm>
            <a:off x="1806575" y="447675"/>
            <a:ext cx="9447530" cy="1844040"/>
            <a:chOff x="2405" y="705"/>
            <a:chExt cx="14878" cy="2904"/>
          </a:xfrm>
        </p:grpSpPr>
        <p:sp>
          <p:nvSpPr>
            <p:cNvPr id="4" name="矩形 3"/>
            <p:cNvSpPr/>
            <p:nvPr/>
          </p:nvSpPr>
          <p:spPr>
            <a:xfrm>
              <a:off x="2405" y="1027"/>
              <a:ext cx="14878" cy="258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p:cNvSpPr txBox="1"/>
            <p:nvPr/>
          </p:nvSpPr>
          <p:spPr>
            <a:xfrm>
              <a:off x="7971" y="705"/>
              <a:ext cx="3258" cy="725"/>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400" b="1">
                  <a:solidFill>
                    <a:srgbClr val="FF0000"/>
                  </a:solidFill>
                  <a:latin typeface="微软雅黑" panose="020B0503020204020204" charset="-122"/>
                  <a:ea typeface="微软雅黑" panose="020B0503020204020204" charset="-122"/>
                </a:rPr>
                <a:t>一框式检索</a:t>
              </a:r>
              <a:endParaRPr lang="zh-CN" altLang="en-US" sz="2400" b="1">
                <a:solidFill>
                  <a:srgbClr val="FF0000"/>
                </a:solidFill>
                <a:latin typeface="微软雅黑" panose="020B0503020204020204" charset="-122"/>
                <a:ea typeface="微软雅黑" panose="020B0503020204020204" charset="-122"/>
              </a:endParaRPr>
            </a:p>
          </p:txBody>
        </p:sp>
      </p:grpSp>
      <p:sp>
        <p:nvSpPr>
          <p:cNvPr id="13" name="文本框 12"/>
          <p:cNvSpPr txBox="1"/>
          <p:nvPr/>
        </p:nvSpPr>
        <p:spPr>
          <a:xfrm>
            <a:off x="1805940" y="652145"/>
            <a:ext cx="2068830" cy="398780"/>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文 献 检 索</a:t>
            </a:r>
            <a:endParaRPr lang="zh-CN" altLang="en-US" sz="2000" b="1">
              <a:solidFill>
                <a:srgbClr val="FF0000"/>
              </a:solidFill>
              <a:latin typeface="微软雅黑" panose="020B0503020204020204" charset="-122"/>
              <a:ea typeface="微软雅黑" panose="020B0503020204020204" charset="-122"/>
            </a:endParaRPr>
          </a:p>
        </p:txBody>
      </p:sp>
      <p:grpSp>
        <p:nvGrpSpPr>
          <p:cNvPr id="17" name="组合 16"/>
          <p:cNvGrpSpPr/>
          <p:nvPr/>
        </p:nvGrpSpPr>
        <p:grpSpPr>
          <a:xfrm>
            <a:off x="1805940" y="2142490"/>
            <a:ext cx="9447530" cy="1694180"/>
            <a:chOff x="2844" y="3374"/>
            <a:chExt cx="14878" cy="2668"/>
          </a:xfrm>
        </p:grpSpPr>
        <p:grpSp>
          <p:nvGrpSpPr>
            <p:cNvPr id="10" name="组合 9"/>
            <p:cNvGrpSpPr/>
            <p:nvPr/>
          </p:nvGrpSpPr>
          <p:grpSpPr>
            <a:xfrm>
              <a:off x="2844" y="3374"/>
              <a:ext cx="14879" cy="2669"/>
              <a:chOff x="2404" y="3440"/>
              <a:chExt cx="14879" cy="2669"/>
            </a:xfrm>
          </p:grpSpPr>
          <p:pic>
            <p:nvPicPr>
              <p:cNvPr id="3" name="图片 2"/>
              <p:cNvPicPr>
                <a:picLocks noChangeAspect="1"/>
              </p:cNvPicPr>
              <p:nvPr/>
            </p:nvPicPr>
            <p:blipFill>
              <a:blip r:embed="rId2"/>
              <a:srcRect l="6629" r="4300"/>
              <a:stretch>
                <a:fillRect/>
              </a:stretch>
            </p:blipFill>
            <p:spPr>
              <a:xfrm>
                <a:off x="2405" y="3440"/>
                <a:ext cx="14879" cy="2641"/>
              </a:xfrm>
              <a:prstGeom prst="rect">
                <a:avLst/>
              </a:prstGeom>
            </p:spPr>
          </p:pic>
          <p:sp>
            <p:nvSpPr>
              <p:cNvPr id="9" name="矩形 8"/>
              <p:cNvSpPr/>
              <p:nvPr/>
            </p:nvSpPr>
            <p:spPr>
              <a:xfrm>
                <a:off x="2404" y="3459"/>
                <a:ext cx="14879" cy="265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2845" y="3374"/>
              <a:ext cx="3258" cy="628"/>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知 识 元 检 索</a:t>
              </a:r>
              <a:endParaRPr lang="zh-CN" altLang="en-US" sz="2000" b="1">
                <a:solidFill>
                  <a:srgbClr val="FF0000"/>
                </a:solidFill>
                <a:latin typeface="微软雅黑" panose="020B0503020204020204" charset="-122"/>
                <a:ea typeface="微软雅黑" panose="020B0503020204020204" charset="-122"/>
              </a:endParaRPr>
            </a:p>
          </p:txBody>
        </p:sp>
      </p:grpSp>
      <p:grpSp>
        <p:nvGrpSpPr>
          <p:cNvPr id="18" name="组合 17"/>
          <p:cNvGrpSpPr/>
          <p:nvPr/>
        </p:nvGrpSpPr>
        <p:grpSpPr>
          <a:xfrm>
            <a:off x="1774825" y="3663315"/>
            <a:ext cx="9494520" cy="1593215"/>
            <a:chOff x="2794" y="5747"/>
            <a:chExt cx="14952" cy="2509"/>
          </a:xfrm>
        </p:grpSpPr>
        <p:grpSp>
          <p:nvGrpSpPr>
            <p:cNvPr id="8" name="组合 7"/>
            <p:cNvGrpSpPr/>
            <p:nvPr/>
          </p:nvGrpSpPr>
          <p:grpSpPr>
            <a:xfrm>
              <a:off x="2794" y="5747"/>
              <a:ext cx="14952" cy="2509"/>
              <a:chOff x="2332" y="5901"/>
              <a:chExt cx="14952" cy="2509"/>
            </a:xfrm>
          </p:grpSpPr>
          <p:pic>
            <p:nvPicPr>
              <p:cNvPr id="5" name="图片 4"/>
              <p:cNvPicPr>
                <a:picLocks noChangeAspect="1"/>
              </p:cNvPicPr>
              <p:nvPr/>
            </p:nvPicPr>
            <p:blipFill>
              <a:blip r:embed="rId3"/>
              <a:srcRect l="2127" t="2563" r="1069"/>
              <a:stretch>
                <a:fillRect/>
              </a:stretch>
            </p:blipFill>
            <p:spPr>
              <a:xfrm>
                <a:off x="2332" y="5901"/>
                <a:ext cx="14952" cy="2509"/>
              </a:xfrm>
              <a:prstGeom prst="rect">
                <a:avLst/>
              </a:prstGeom>
            </p:spPr>
          </p:pic>
          <p:sp>
            <p:nvSpPr>
              <p:cNvPr id="6" name="矩形 5"/>
              <p:cNvSpPr/>
              <p:nvPr/>
            </p:nvSpPr>
            <p:spPr>
              <a:xfrm>
                <a:off x="2337" y="5909"/>
                <a:ext cx="14946" cy="249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2821" y="5755"/>
              <a:ext cx="3258" cy="628"/>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CN" altLang="en-US" sz="2000" b="1">
                  <a:solidFill>
                    <a:srgbClr val="FF0000"/>
                  </a:solidFill>
                  <a:latin typeface="微软雅黑" panose="020B0503020204020204" charset="-122"/>
                  <a:ea typeface="微软雅黑" panose="020B0503020204020204" charset="-122"/>
                </a:rPr>
                <a:t>引 文 检 索</a:t>
              </a:r>
              <a:endParaRPr lang="zh-CN" altLang="en-US" sz="2000" b="1">
                <a:solidFill>
                  <a:srgbClr val="FF0000"/>
                </a:solidFill>
                <a:latin typeface="微软雅黑" panose="020B0503020204020204" charset="-122"/>
                <a:ea typeface="微软雅黑" panose="020B0503020204020204" charset="-122"/>
              </a:endParaRPr>
            </a:p>
          </p:txBody>
        </p:sp>
      </p:gr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270" y="1483995"/>
            <a:ext cx="625475" cy="3125470"/>
          </a:xfrm>
          <a:prstGeom prst="rect">
            <a:avLst/>
          </a:prstGeom>
          <a:noFill/>
        </p:spPr>
        <p:txBody>
          <a:bodyPr vert="eaVert" wrap="square" rtlCol="0">
            <a:spAutoFit/>
          </a:bodyPr>
          <a:lstStyle/>
          <a:p>
            <a:pPr algn="ctr">
              <a:lnSpc>
                <a:spcPct val="90000"/>
              </a:lnSpc>
              <a:buClr>
                <a:srgbClr val="000000"/>
              </a:buClr>
            </a:pPr>
            <a:r>
              <a:rPr lang="zh-CN" altLang="en-US" sz="3200" b="1" dirty="0">
                <a:solidFill>
                  <a:srgbClr val="FC7603"/>
                </a:solidFill>
                <a:latin typeface="微软雅黑" panose="020B0503020204020204" charset="-122"/>
                <a:ea typeface="微软雅黑" panose="020B0503020204020204" charset="-122"/>
                <a:sym typeface="+mn-ea"/>
              </a:rPr>
              <a:t>检 </a:t>
            </a:r>
            <a:r>
              <a:rPr lang="zh-CN" altLang="en-US" sz="3200" b="1" dirty="0">
                <a:solidFill>
                  <a:srgbClr val="FC7603"/>
                </a:solidFill>
                <a:latin typeface="微软雅黑" panose="020B0503020204020204" charset="-122"/>
                <a:ea typeface="微软雅黑" panose="020B0503020204020204" charset="-122"/>
                <a:cs typeface="+mj-cs"/>
                <a:sym typeface="+mn-ea"/>
              </a:rPr>
              <a:t>索 结 果</a:t>
            </a:r>
            <a:endParaRPr lang="zh-CN" altLang="en-US" sz="3200" b="1" dirty="0">
              <a:solidFill>
                <a:srgbClr val="FC7603"/>
              </a:solidFill>
              <a:latin typeface="微软雅黑" panose="020B0503020204020204" charset="-122"/>
              <a:ea typeface="微软雅黑" panose="020B0503020204020204" charset="-122"/>
              <a:cs typeface="+mj-cs"/>
            </a:endParaRPr>
          </a:p>
        </p:txBody>
      </p:sp>
      <p:sp>
        <p:nvSpPr>
          <p:cNvPr id="3" name="文本框 2"/>
          <p:cNvSpPr txBox="1"/>
          <p:nvPr/>
        </p:nvSpPr>
        <p:spPr>
          <a:xfrm>
            <a:off x="3604895" y="55880"/>
            <a:ext cx="4678045" cy="645160"/>
          </a:xfrm>
          <a:prstGeom prst="rect">
            <a:avLst/>
          </a:prstGeom>
          <a:noFill/>
        </p:spPr>
        <p:txBody>
          <a:bodyPr wrap="square" rtlCol="0">
            <a:spAutoFit/>
          </a:bodyPr>
          <a:lstStyle/>
          <a:p>
            <a:r>
              <a:rPr lang="zh-CN" altLang="en-US" sz="3600" b="1">
                <a:solidFill>
                  <a:schemeClr val="bg1"/>
                </a:solidFill>
                <a:latin typeface="隶书" panose="02010509060101010101" charset="-122"/>
                <a:ea typeface="隶书" panose="02010509060101010101" charset="-122"/>
              </a:rPr>
              <a:t>二、</a:t>
            </a:r>
            <a:r>
              <a:rPr lang="en-US" altLang="zh-CN" sz="3600" b="1">
                <a:solidFill>
                  <a:schemeClr val="bg1"/>
                </a:solidFill>
                <a:ea typeface="隶书" panose="02010509060101010101" charset="-122"/>
              </a:rPr>
              <a:t>CNKI</a:t>
            </a:r>
            <a:r>
              <a:rPr lang="zh-CN" altLang="en-US" sz="3600" b="1">
                <a:solidFill>
                  <a:schemeClr val="bg1"/>
                </a:solidFill>
                <a:ea typeface="隶书" panose="02010509060101010101" charset="-122"/>
              </a:rPr>
              <a:t>资源总库</a:t>
            </a:r>
            <a:endParaRPr lang="zh-CN" altLang="en-US" sz="3600" b="1">
              <a:solidFill>
                <a:schemeClr val="bg1"/>
              </a:solidFill>
              <a:ea typeface="隶书" panose="02010509060101010101" charset="-122"/>
            </a:endParaRPr>
          </a:p>
        </p:txBody>
      </p:sp>
      <p:sp>
        <p:nvSpPr>
          <p:cNvPr id="5" name="文本框 4"/>
          <p:cNvSpPr txBox="1"/>
          <p:nvPr/>
        </p:nvSpPr>
        <p:spPr>
          <a:xfrm>
            <a:off x="753745" y="545465"/>
            <a:ext cx="551815" cy="6022340"/>
          </a:xfrm>
          <a:prstGeom prst="rect">
            <a:avLst/>
          </a:prstGeom>
          <a:noFill/>
        </p:spPr>
        <p:txBody>
          <a:bodyPr vert="eaVert" wrap="square" rtlCol="0">
            <a:spAutoFit/>
          </a:bodyPr>
          <a:lstStyle/>
          <a:p>
            <a:pPr algn="ctr"/>
            <a:r>
              <a:rPr lang="zh-CN" altLang="en-US" sz="2400" b="1" dirty="0">
                <a:solidFill>
                  <a:srgbClr val="C00000"/>
                </a:solidFill>
                <a:latin typeface="微软雅黑" panose="020B0503020204020204" charset="-122"/>
                <a:ea typeface="微软雅黑" panose="020B0503020204020204" charset="-122"/>
                <a:sym typeface="+mn-ea"/>
              </a:rPr>
              <a:t>智 能 检 索</a:t>
            </a:r>
            <a:r>
              <a:rPr lang="zh-CN" altLang="en-US" sz="2400" b="1" dirty="0">
                <a:solidFill>
                  <a:schemeClr val="bg1">
                    <a:lumMod val="50000"/>
                  </a:schemeClr>
                </a:solidFill>
                <a:latin typeface="微软雅黑" panose="020B0503020204020204" charset="-122"/>
                <a:ea typeface="微软雅黑" panose="020B0503020204020204" charset="-122"/>
                <a:sym typeface="+mn-ea"/>
              </a:rPr>
              <a:t> </a:t>
            </a:r>
            <a:r>
              <a:rPr lang="en-US" altLang="zh-CN" sz="2400" b="1" dirty="0">
                <a:solidFill>
                  <a:schemeClr val="tx1">
                    <a:lumMod val="65000"/>
                    <a:lumOff val="35000"/>
                  </a:schemeClr>
                </a:solidFill>
                <a:latin typeface="微软雅黑" panose="020B0503020204020204" charset="-122"/>
                <a:ea typeface="微软雅黑" panose="020B0503020204020204" charset="-122"/>
                <a:sym typeface="+mn-ea"/>
              </a:rPr>
              <a:t>—</a:t>
            </a:r>
            <a:r>
              <a:rPr lang="zh-CN" altLang="en-US" sz="2400" b="1" dirty="0">
                <a:solidFill>
                  <a:schemeClr val="tx1">
                    <a:lumMod val="65000"/>
                    <a:lumOff val="35000"/>
                  </a:schemeClr>
                </a:solidFill>
                <a:latin typeface="微软雅黑" panose="020B0503020204020204" charset="-122"/>
                <a:ea typeface="微软雅黑" panose="020B0503020204020204" charset="-122"/>
                <a:sym typeface="+mn-ea"/>
              </a:rPr>
              <a:t>主题相关条件下按照时间排序</a:t>
            </a:r>
            <a:endParaRPr lang="zh-CN" altLang="en-US" sz="2400" b="1" dirty="0">
              <a:solidFill>
                <a:schemeClr val="tx1">
                  <a:lumMod val="65000"/>
                  <a:lumOff val="35000"/>
                </a:schemeClr>
              </a:solidFill>
              <a:latin typeface="微软雅黑" panose="020B0503020204020204" charset="-122"/>
              <a:ea typeface="微软雅黑" panose="020B0503020204020204" charset="-122"/>
              <a:sym typeface="+mn-ea"/>
            </a:endParaRPr>
          </a:p>
        </p:txBody>
      </p:sp>
      <p:pic>
        <p:nvPicPr>
          <p:cNvPr id="6" name="图片 5"/>
          <p:cNvPicPr>
            <a:picLocks noChangeAspect="1"/>
          </p:cNvPicPr>
          <p:nvPr/>
        </p:nvPicPr>
        <p:blipFill>
          <a:blip r:embed="rId1"/>
          <a:srcRect l="1993" t="735" r="856"/>
          <a:stretch>
            <a:fillRect/>
          </a:stretch>
        </p:blipFill>
        <p:spPr>
          <a:xfrm>
            <a:off x="1550670" y="798830"/>
            <a:ext cx="10109835" cy="6014720"/>
          </a:xfrm>
          <a:prstGeom prst="rect">
            <a:avLst/>
          </a:prstGeom>
        </p:spPr>
      </p:pic>
      <p:sp>
        <p:nvSpPr>
          <p:cNvPr id="17" name="矩形 16"/>
          <p:cNvSpPr/>
          <p:nvPr/>
        </p:nvSpPr>
        <p:spPr>
          <a:xfrm>
            <a:off x="3176270" y="1181735"/>
            <a:ext cx="1707515" cy="4000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911350" y="2832735"/>
            <a:ext cx="648335" cy="2870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247900" y="2007870"/>
            <a:ext cx="7082790" cy="398780"/>
          </a:xfrm>
          <a:prstGeom prst="rect">
            <a:avLst/>
          </a:prstGeom>
          <a:solidFill>
            <a:srgbClr val="FBE5D6"/>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sz="2000" b="1">
                <a:solidFill>
                  <a:srgbClr val="FF0000"/>
                </a:solidFill>
                <a:latin typeface="微软雅黑" panose="020B0503020204020204" charset="-122"/>
                <a:ea typeface="微软雅黑" panose="020B0503020204020204" charset="-122"/>
              </a:rPr>
              <a:t>主题相关条件下按照时间排序，让读者发现最新的高相关文献</a:t>
            </a:r>
            <a:endParaRPr sz="2000" b="1">
              <a:solidFill>
                <a:srgbClr val="FF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childTnLst>
                                </p:cTn>
                              </p:par>
                              <p:par>
                                <p:cTn id="24" presetID="23" presetClass="entr" presetSubtype="16"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 grpId="0" animBg="1"/>
      <p:bldP spid="17" grpId="1" animBg="1"/>
      <p:bldP spid="8" grpId="0" animBg="1"/>
      <p:bldP spid="8" grpId="1" animBg="1"/>
      <p:bldP spid="24" grpId="0" bldLvl="0" animBg="1"/>
    </p:bldLst>
  </p:timing>
</p:sld>
</file>

<file path=ppt/tags/tag1.xml><?xml version="1.0" encoding="utf-8"?>
<p:tagLst xmlns:p="http://schemas.openxmlformats.org/presentationml/2006/main">
  <p:tag name="KSO_WM_TAG_VERSION" val="1.0"/>
  <p:tag name="KSO_WM_TEMPLATE_CATEGORY" val="basetag"/>
  <p:tag name="KSO_WM_TEMPLATE_INDEX" val="20163626"/>
</p:tagLst>
</file>

<file path=ppt/tags/tag10.xml><?xml version="1.0" encoding="utf-8"?>
<p:tagLst xmlns:p="http://schemas.openxmlformats.org/presentationml/2006/main">
  <p:tag name="KSO_WM_BEAUTIFY_FLAG" val="#wm#"/>
  <p:tag name="KSO_WM_TEMPLATE_CATEGORY" val="basetag"/>
  <p:tag name="KSO_WM_TEMPLATE_INDEX" val="20163626"/>
</p:tagLst>
</file>

<file path=ppt/tags/tag11.xml><?xml version="1.0" encoding="utf-8"?>
<p:tagLst xmlns:p="http://schemas.openxmlformats.org/presentationml/2006/main">
  <p:tag name="KSO_WM_BEAUTIFY_FLAG" val="#wm#"/>
  <p:tag name="KSO_WM_TEMPLATE_CATEGORY" val="basetag"/>
  <p:tag name="KSO_WM_TEMPLATE_INDEX" val="20163626"/>
</p:tagLst>
</file>

<file path=ppt/tags/tag12.xml><?xml version="1.0" encoding="utf-8"?>
<p:tagLst xmlns:p="http://schemas.openxmlformats.org/presentationml/2006/main">
  <p:tag name="KSO_WM_BEAUTIFY_FLAG" val="#wm#"/>
  <p:tag name="KSO_WM_TEMPLATE_CATEGORY" val="basetag"/>
  <p:tag name="KSO_WM_TEMPLATE_INDEX" val="20163626"/>
</p:tagLst>
</file>

<file path=ppt/tags/tag13.xml><?xml version="1.0" encoding="utf-8"?>
<p:tagLst xmlns:p="http://schemas.openxmlformats.org/presentationml/2006/main">
  <p:tag name="KSO_WM_BEAUTIFY_FLAG" val="#wm#"/>
  <p:tag name="KSO_WM_TEMPLATE_CATEGORY" val="basetag"/>
  <p:tag name="KSO_WM_TEMPLATE_INDEX" val="20163626"/>
</p:tagLst>
</file>

<file path=ppt/tags/tag14.xml><?xml version="1.0" encoding="utf-8"?>
<p:tagLst xmlns:p="http://schemas.openxmlformats.org/presentationml/2006/main">
  <p:tag name="KSO_WM_BEAUTIFY_FLAG" val="#wm#"/>
  <p:tag name="KSO_WM_TEMPLATE_CATEGORY" val="basetag"/>
  <p:tag name="KSO_WM_TEMPLATE_INDEX" val="20163626"/>
</p:tagLst>
</file>

<file path=ppt/tags/tag15.xml><?xml version="1.0" encoding="utf-8"?>
<p:tagLst xmlns:p="http://schemas.openxmlformats.org/presentationml/2006/main">
  <p:tag name="KSO_WM_TEMPLATE_CATEGORY" val="basetag"/>
  <p:tag name="KSO_WM_TEMPLATE_INDEX" val="20163626"/>
  <p:tag name="KSO_WM_TAG_VERSION" val="1.0"/>
  <p:tag name="KSO_WM_SLIDE_ID" val="basetag20163626_25"/>
  <p:tag name="KSO_WM_SLIDE_INDEX" val="25"/>
  <p:tag name="KSO_WM_SLIDE_ITEM_CNT" val="0"/>
  <p:tag name="KSO_WM_SLIDE_TYPE" val="text"/>
  <p:tag name="KSO_WM_BEAUTIFY_FLAG" val="#wm#"/>
</p:tagLst>
</file>

<file path=ppt/tags/tag16.xml><?xml version="1.0" encoding="utf-8"?>
<p:tagLst xmlns:p="http://schemas.openxmlformats.org/presentationml/2006/main">
  <p:tag name="KSO_WM_TEMPLATE_CATEGORY" val="basetag"/>
  <p:tag name="KSO_WM_TEMPLATE_INDEX" val="20163626"/>
  <p:tag name="KSO_WM_TAG_VERSION" val="1.0"/>
  <p:tag name="KSO_WM_SLIDE_ID" val="basetag20163626_19"/>
  <p:tag name="KSO_WM_SLIDE_INDEX" val="19"/>
  <p:tag name="KSO_WM_SLIDE_ITEM_CNT" val="0"/>
  <p:tag name="KSO_WM_SLIDE_TYPE" val="text"/>
  <p:tag name="KSO_WM_BEAUTIFY_FLAG" val="#wm#"/>
</p:tagLst>
</file>

<file path=ppt/tags/tag17.xml><?xml version="1.0" encoding="utf-8"?>
<p:tagLst xmlns:p="http://schemas.openxmlformats.org/presentationml/2006/main">
  <p:tag name="KSO_WM_BEAUTIFY_FLAG" val="#wm#"/>
  <p:tag name="KSO_WM_TEMPLATE_CATEGORY" val="basetag"/>
  <p:tag name="KSO_WM_TEMPLATE_INDEX" val="20163626"/>
</p:tagLst>
</file>

<file path=ppt/tags/tag18.xml><?xml version="1.0" encoding="utf-8"?>
<p:tagLst xmlns:p="http://schemas.openxmlformats.org/presentationml/2006/main">
  <p:tag name="KSO_WM_BEAUTIFY_FLAG" val="#wm#"/>
  <p:tag name="KSO_WM_TEMPLATE_CATEGORY" val="basetag"/>
  <p:tag name="KSO_WM_TEMPLATE_INDEX" val="20163626"/>
</p:tagLst>
</file>

<file path=ppt/tags/tag19.xml><?xml version="1.0" encoding="utf-8"?>
<p:tagLst xmlns:p="http://schemas.openxmlformats.org/presentationml/2006/main">
  <p:tag name="KSO_WM_BEAUTIFY_FLAG" val="#wm#"/>
  <p:tag name="KSO_WM_TEMPLATE_CATEGORY" val="basetag"/>
  <p:tag name="KSO_WM_TEMPLATE_INDEX" val="20163626"/>
</p:tagLst>
</file>

<file path=ppt/tags/tag2.xml><?xml version="1.0" encoding="utf-8"?>
<p:tagLst xmlns:p="http://schemas.openxmlformats.org/presentationml/2006/main">
  <p:tag name="KSO_WM_TAG_VERSION" val="1.0"/>
  <p:tag name="KSO_WM_TEMPLATE_CATEGORY" val="basetag"/>
  <p:tag name="KSO_WM_TEMPLATE_INDEX" val="20163626"/>
</p:tagLst>
</file>

<file path=ppt/tags/tag20.xml><?xml version="1.0" encoding="utf-8"?>
<p:tagLst xmlns:p="http://schemas.openxmlformats.org/presentationml/2006/main">
  <p:tag name="KSO_WM_BEAUTIFY_FLAG" val="#wm#"/>
  <p:tag name="KSO_WM_TEMPLATE_CATEGORY" val="basetag"/>
  <p:tag name="KSO_WM_TEMPLATE_INDEX" val="20163626"/>
</p:tagLst>
</file>

<file path=ppt/tags/tag21.xml><?xml version="1.0" encoding="utf-8"?>
<p:tagLst xmlns:p="http://schemas.openxmlformats.org/presentationml/2006/main">
  <p:tag name="KSO_WM_BEAUTIFY_FLAG" val="#wm#"/>
  <p:tag name="KSO_WM_TEMPLATE_CATEGORY" val="basetag"/>
  <p:tag name="KSO_WM_TEMPLATE_INDEX" val="20163626"/>
</p:tagLst>
</file>

<file path=ppt/tags/tag22.xml><?xml version="1.0" encoding="utf-8"?>
<p:tagLst xmlns:p="http://schemas.openxmlformats.org/presentationml/2006/main">
  <p:tag name="KSO_WM_BEAUTIFY_FLAG" val="#wm#"/>
  <p:tag name="KSO_WM_TEMPLATE_CATEGORY" val="basetag"/>
  <p:tag name="KSO_WM_TEMPLATE_INDEX" val="20163626"/>
</p:tagLst>
</file>

<file path=ppt/tags/tag23.xml><?xml version="1.0" encoding="utf-8"?>
<p:tagLst xmlns:p="http://schemas.openxmlformats.org/presentationml/2006/main">
  <p:tag name="KSO_WM_BEAUTIFY_FLAG" val="#wm#"/>
  <p:tag name="KSO_WM_TEMPLATE_CATEGORY" val="basetag"/>
  <p:tag name="KSO_WM_TEMPLATE_INDEX" val="20163626"/>
</p:tagLst>
</file>

<file path=ppt/tags/tag24.xml><?xml version="1.0" encoding="utf-8"?>
<p:tagLst xmlns:p="http://schemas.openxmlformats.org/presentationml/2006/main">
  <p:tag name="KSO_WM_BEAUTIFY_FLAG" val="#wm#"/>
  <p:tag name="KSO_WM_TEMPLATE_CATEGORY" val="basetag"/>
  <p:tag name="KSO_WM_TEMPLATE_INDEX" val="20163626"/>
</p:tagLst>
</file>

<file path=ppt/tags/tag25.xml><?xml version="1.0" encoding="utf-8"?>
<p:tagLst xmlns:p="http://schemas.openxmlformats.org/presentationml/2006/main">
  <p:tag name="KSO_WM_BEAUTIFY_FLAG" val="#wm#"/>
  <p:tag name="KSO_WM_TEMPLATE_CATEGORY" val="basetag"/>
  <p:tag name="KSO_WM_TEMPLATE_INDEX" val="20163626"/>
</p:tagLst>
</file>

<file path=ppt/tags/tag26.xml><?xml version="1.0" encoding="utf-8"?>
<p:tagLst xmlns:p="http://schemas.openxmlformats.org/presentationml/2006/main">
  <p:tag name="KSO_WM_BEAUTIFY_FLAG" val="#wm#"/>
  <p:tag name="KSO_WM_TEMPLATE_CATEGORY" val="basetag"/>
  <p:tag name="KSO_WM_TEMPLATE_INDEX" val="20163626"/>
</p:tagLst>
</file>

<file path=ppt/tags/tag27.xml><?xml version="1.0" encoding="utf-8"?>
<p:tagLst xmlns:p="http://schemas.openxmlformats.org/presentationml/2006/main">
  <p:tag name="KSO_WM_BEAUTIFY_FLAG" val="#wm#"/>
  <p:tag name="KSO_WM_TEMPLATE_CATEGORY" val="basetag"/>
  <p:tag name="KSO_WM_TEMPLATE_INDEX" val="20163626"/>
</p:tagLst>
</file>

<file path=ppt/tags/tag28.xml><?xml version="1.0" encoding="utf-8"?>
<p:tagLst xmlns:p="http://schemas.openxmlformats.org/presentationml/2006/main">
  <p:tag name="KSO_WM_BEAUTIFY_FLAG" val="#wm#"/>
  <p:tag name="KSO_WM_TEMPLATE_CATEGORY" val="basetag"/>
  <p:tag name="KSO_WM_TEMPLATE_INDEX" val="20163626"/>
</p:tagLst>
</file>

<file path=ppt/tags/tag29.xml><?xml version="1.0" encoding="utf-8"?>
<p:tagLst xmlns:p="http://schemas.openxmlformats.org/presentationml/2006/main">
  <p:tag name="KSO_WM_TEMPLATE_CATEGORY" val="basetag"/>
  <p:tag name="KSO_WM_TEMPLATE_INDEX" val="20163626"/>
  <p:tag name="KSO_WM_TAG_VERSION" val="1.0"/>
  <p:tag name="KSO_WM_SLIDE_ID" val="basetag20163626_25"/>
  <p:tag name="KSO_WM_SLIDE_INDEX" val="25"/>
  <p:tag name="KSO_WM_SLIDE_ITEM_CNT" val="0"/>
  <p:tag name="KSO_WM_SLIDE_TYPE" val="text"/>
  <p:tag name="KSO_WM_BEAUTIFY_FLAG" val="#wm#"/>
</p:tagLst>
</file>

<file path=ppt/tags/tag3.xml><?xml version="1.0" encoding="utf-8"?>
<p:tagLst xmlns:p="http://schemas.openxmlformats.org/presentationml/2006/main">
  <p:tag name="KSO_WM_TEMPLATE_CATEGORY" val="basetag"/>
  <p:tag name="KSO_WM_TEMPLATE_INDEX" val="20163626"/>
  <p:tag name="KSO_WM_TAG_VERSION" val="1.0"/>
  <p:tag name="KSO_WM_TEMPLATE_THUMBS_INDEX" val="1、2、5、6、7、10、13、15、17、23、26、28、34、41"/>
  <p:tag name="KSO_WM_BEAUTIFY_FLAG" val="#wm#"/>
</p:tagLst>
</file>

<file path=ppt/tags/tag30.xml><?xml version="1.0" encoding="utf-8"?>
<p:tagLst xmlns:p="http://schemas.openxmlformats.org/presentationml/2006/main">
  <p:tag name="KSO_WM_BEAUTIFY_FLAG" val="#wm#"/>
  <p:tag name="KSO_WM_TEMPLATE_CATEGORY" val="basetag"/>
  <p:tag name="KSO_WM_TEMPLATE_INDEX" val="20163626"/>
</p:tagLst>
</file>

<file path=ppt/tags/tag31.xml><?xml version="1.0" encoding="utf-8"?>
<p:tagLst xmlns:p="http://schemas.openxmlformats.org/presentationml/2006/main">
  <p:tag name="KSO_WM_BEAUTIFY_FLAG" val="#wm#"/>
  <p:tag name="KSO_WM_TEMPLATE_CATEGORY" val="basetag"/>
  <p:tag name="KSO_WM_TEMPLATE_INDEX" val="20163626"/>
</p:tagLst>
</file>

<file path=ppt/tags/tag32.xml><?xml version="1.0" encoding="utf-8"?>
<p:tagLst xmlns:p="http://schemas.openxmlformats.org/presentationml/2006/main">
  <p:tag name="KSO_WM_BEAUTIFY_FLAG" val="#wm#"/>
  <p:tag name="KSO_WM_TEMPLATE_CATEGORY" val="basetag"/>
  <p:tag name="KSO_WM_TEMPLATE_INDEX" val="20163626"/>
</p:tagLst>
</file>

<file path=ppt/tags/tag33.xml><?xml version="1.0" encoding="utf-8"?>
<p:tagLst xmlns:p="http://schemas.openxmlformats.org/presentationml/2006/main">
  <p:tag name="KSO_WM_TEMPLATE_CATEGORY" val="basetag"/>
  <p:tag name="KSO_WM_TEMPLATE_INDEX" val="20163626"/>
  <p:tag name="KSO_WM_TAG_VERSION" val="1.0"/>
  <p:tag name="KSO_WM_SLIDE_ID" val="basetag20163626_25"/>
  <p:tag name="KSO_WM_SLIDE_INDEX" val="25"/>
  <p:tag name="KSO_WM_SLIDE_ITEM_CNT" val="0"/>
  <p:tag name="KSO_WM_SLIDE_TYPE" val="text"/>
  <p:tag name="KSO_WM_BEAUTIFY_FLAG" val="#wm#"/>
</p:tagLst>
</file>

<file path=ppt/tags/tag34.xml><?xml version="1.0" encoding="utf-8"?>
<p:tagLst xmlns:p="http://schemas.openxmlformats.org/presentationml/2006/main">
  <p:tag name="KSO_WM_BEAUTIFY_FLAG" val="#wm#"/>
  <p:tag name="KSO_WM_TEMPLATE_CATEGORY" val="basetag"/>
  <p:tag name="KSO_WM_TEMPLATE_INDEX" val="20163626"/>
</p:tagLst>
</file>

<file path=ppt/tags/tag35.xml><?xml version="1.0" encoding="utf-8"?>
<p:tagLst xmlns:p="http://schemas.openxmlformats.org/presentationml/2006/main">
  <p:tag name="KSO_WM_BEAUTIFY_FLAG" val="#wm#"/>
  <p:tag name="KSO_WM_TEMPLATE_CATEGORY" val="basetag"/>
  <p:tag name="KSO_WM_TEMPLATE_INDEX" val="20163626"/>
</p:tagLst>
</file>

<file path=ppt/tags/tag36.xml><?xml version="1.0" encoding="utf-8"?>
<p:tagLst xmlns:p="http://schemas.openxmlformats.org/presentationml/2006/main">
  <p:tag name="KSO_WM_BEAUTIFY_FLAG" val="#wm#"/>
  <p:tag name="KSO_WM_TEMPLATE_CATEGORY" val="basetag"/>
  <p:tag name="KSO_WM_TEMPLATE_INDEX" val="20163626"/>
</p:tagLst>
</file>

<file path=ppt/tags/tag37.xml><?xml version="1.0" encoding="utf-8"?>
<p:tagLst xmlns:p="http://schemas.openxmlformats.org/presentationml/2006/main">
  <p:tag name="KSO_WM_BEAUTIFY_FLAG" val="#wm#"/>
  <p:tag name="KSO_WM_TEMPLATE_CATEGORY" val="basetag"/>
  <p:tag name="KSO_WM_TEMPLATE_INDEX" val="20163626"/>
</p:tagLst>
</file>

<file path=ppt/tags/tag38.xml><?xml version="1.0" encoding="utf-8"?>
<p:tagLst xmlns:p="http://schemas.openxmlformats.org/presentationml/2006/main">
  <p:tag name="KSO_WM_TEMPLATE_CATEGORY" val="basetag"/>
  <p:tag name="KSO_WM_TEMPLATE_INDEX" val="20163626"/>
  <p:tag name="KSO_WM_TAG_VERSION" val="1.0"/>
  <p:tag name="KSO_WM_SLIDE_ID" val="basetag20163626_25"/>
  <p:tag name="KSO_WM_SLIDE_INDEX" val="25"/>
  <p:tag name="KSO_WM_SLIDE_ITEM_CNT" val="0"/>
  <p:tag name="KSO_WM_SLIDE_TYPE" val="text"/>
  <p:tag name="KSO_WM_BEAUTIFY_FLAG" val="#wm#"/>
</p:tagLst>
</file>

<file path=ppt/tags/tag39.xml><?xml version="1.0" encoding="utf-8"?>
<p:tagLst xmlns:p="http://schemas.openxmlformats.org/presentationml/2006/main">
  <p:tag name="KSO_WM_BEAUTIFY_FLAG" val="#wm#"/>
  <p:tag name="KSO_WM_TEMPLATE_CATEGORY" val="custom"/>
  <p:tag name="KSO_WM_TEMPLATE_INDEX" val="160187"/>
</p:tagLst>
</file>

<file path=ppt/tags/tag4.xml><?xml version="1.0" encoding="utf-8"?>
<p:tagLst xmlns:p="http://schemas.openxmlformats.org/presentationml/2006/main">
  <p:tag name="KSO_WM_TEMPLATE_CATEGORY" val="basetag"/>
  <p:tag name="KSO_WM_TEMPLATE_INDEX" val="20163626"/>
  <p:tag name="KSO_WM_TAG_VERSION" val="1.0"/>
  <p:tag name="KSO_WM_SLIDE_ID" val="basetag20163626_1"/>
  <p:tag name="KSO_WM_SLIDE_INDEX" val="1"/>
  <p:tag name="KSO_WM_SLIDE_ITEM_CNT" val="0"/>
  <p:tag name="KSO_WM_SLIDE_TYPE" val="title"/>
  <p:tag name="KSO_WM_TEMPLATE_THUMBS_INDEX" val="1、2、5、6、7、10、13、15、17、23、26、28、34、41"/>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160187"/>
</p:tagLst>
</file>

<file path=ppt/tags/tag5.xml><?xml version="1.0" encoding="utf-8"?>
<p:tagLst xmlns:p="http://schemas.openxmlformats.org/presentationml/2006/main">
  <p:tag name="KSO_WM_BEAUTIFY_FLAG" val="#wm#"/>
  <p:tag name="KSO_WM_TEMPLATE_CATEGORY" val="basetag"/>
  <p:tag name="KSO_WM_TEMPLATE_INDEX" val="20163626"/>
</p:tagLst>
</file>

<file path=ppt/tags/tag6.xml><?xml version="1.0" encoding="utf-8"?>
<p:tagLst xmlns:p="http://schemas.openxmlformats.org/presentationml/2006/main">
  <p:tag name="KSO_WM_BEAUTIFY_FLAG" val="#wm#"/>
  <p:tag name="KSO_WM_TEMPLATE_CATEGORY" val="basetag"/>
  <p:tag name="KSO_WM_TEMPLATE_INDEX" val="20163626"/>
</p:tagLst>
</file>

<file path=ppt/tags/tag7.xml><?xml version="1.0" encoding="utf-8"?>
<p:tagLst xmlns:p="http://schemas.openxmlformats.org/presentationml/2006/main">
  <p:tag name="KSO_WM_BEAUTIFY_FLAG" val="#wm#"/>
  <p:tag name="KSO_WM_TEMPLATE_CATEGORY" val="basetag"/>
  <p:tag name="KSO_WM_TEMPLATE_INDEX" val="20163626"/>
</p:tagLst>
</file>

<file path=ppt/tags/tag8.xml><?xml version="1.0" encoding="utf-8"?>
<p:tagLst xmlns:p="http://schemas.openxmlformats.org/presentationml/2006/main">
  <p:tag name="KSO_WM_BEAUTIFY_FLAG" val="#wm#"/>
  <p:tag name="KSO_WM_TEMPLATE_CATEGORY" val="basetag"/>
  <p:tag name="KSO_WM_TEMPLATE_INDEX" val="20163626"/>
</p:tagLst>
</file>

<file path=ppt/tags/tag9.xml><?xml version="1.0" encoding="utf-8"?>
<p:tagLst xmlns:p="http://schemas.openxmlformats.org/presentationml/2006/main">
  <p:tag name="KSO_WM_BEAUTIFY_FLAG" val="#wm#"/>
  <p:tag name="KSO_WM_TEMPLATE_CATEGORY" val="basetag"/>
  <p:tag name="KSO_WM_TEMPLATE_INDEX" val="20163626"/>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2205</Words>
  <Application>WPS 演示</Application>
  <PresentationFormat>宽屏</PresentationFormat>
  <Paragraphs>429</Paragraphs>
  <Slides>44</Slides>
  <Notes>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44</vt:i4>
      </vt:variant>
    </vt:vector>
  </HeadingPairs>
  <TitlesOfParts>
    <vt:vector size="59" baseType="lpstr">
      <vt:lpstr>Arial</vt:lpstr>
      <vt:lpstr>宋体</vt:lpstr>
      <vt:lpstr>Wingdings</vt:lpstr>
      <vt:lpstr>微软雅黑</vt:lpstr>
      <vt:lpstr>Kartika</vt:lpstr>
      <vt:lpstr>方正姚体</vt:lpstr>
      <vt:lpstr>隶书</vt:lpstr>
      <vt:lpstr>Calibri</vt:lpstr>
      <vt:lpstr>黑体</vt:lpstr>
      <vt:lpstr>Arial Unicode MS</vt:lpstr>
      <vt:lpstr>Arial</vt:lpstr>
      <vt:lpstr>幼圆</vt:lpstr>
      <vt:lpstr>Calibri</vt:lpstr>
      <vt:lpstr>新宋体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选题小结 </vt:lpstr>
      <vt:lpstr>PowerPoint 演示文稿</vt:lpstr>
      <vt:lpstr>PowerPoint 演示文稿</vt:lpstr>
      <vt:lpstr>PowerPoint 演示文稿</vt:lpstr>
      <vt:lpstr>PowerPoint 演示文稿</vt:lpstr>
      <vt:lpstr>PowerPoint 演示文稿</vt:lpstr>
      <vt:lpstr>研究小结 </vt:lpstr>
      <vt:lpstr>PowerPoint 演示文稿</vt:lpstr>
      <vt:lpstr>PowerPoint 演示文稿</vt:lpstr>
      <vt:lpstr>PowerPoint 演示文稿</vt:lpstr>
      <vt:lpstr>PowerPoint 演示文稿</vt:lpstr>
      <vt:lpstr>PowerPoint 演示文稿</vt:lpstr>
      <vt:lpstr>写作小结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356</cp:revision>
  <dcterms:created xsi:type="dcterms:W3CDTF">2018-03-16T00:55:00Z</dcterms:created>
  <dcterms:modified xsi:type="dcterms:W3CDTF">2018-10-18T02:18:50Z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